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269" r:id="rId5"/>
    <p:sldId id="256" r:id="rId6"/>
    <p:sldId id="265" r:id="rId7"/>
    <p:sldId id="264" r:id="rId8"/>
    <p:sldId id="261" r:id="rId9"/>
    <p:sldId id="260" r:id="rId10"/>
    <p:sldId id="259" r:id="rId11"/>
    <p:sldId id="258" r:id="rId12"/>
    <p:sldId id="266" r:id="rId13"/>
    <p:sldId id="25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FC7F1-B860-4B5C-8AC3-E675E99B990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DF5E1-0C20-4566-8131-24F51761D05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经过</a:t>
            </a:r>
            <a:r>
              <a:rPr lang="en-US" altLang="zh-CN" dirty="0"/>
              <a:t>self-attention</a:t>
            </a:r>
            <a:r>
              <a:rPr lang="zh-CN" altLang="en-US" dirty="0"/>
              <a:t>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DF5E1-0C20-4566-8131-24F51761D0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B3E18-B6F0-41AD-9706-21BECD6FA1A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5A4C-0F39-4F3D-9B58-3504B42491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uhang  Jang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9556" y="2694093"/>
            <a:ext cx="1120932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lang="en-US" altLang="zh-CN" sz="2800" b="1" spc="-5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odeBook</a:t>
            </a:r>
            <a:endParaRPr lang="en-US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219075" y="4604792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创新点：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引入协同信号</a:t>
            </a:r>
            <a:r>
              <a:rPr lang="en-US" altLang="zh-CN" dirty="0"/>
              <a:t>CF</a:t>
            </a:r>
            <a:r>
              <a:rPr lang="zh-CN" altLang="en-US" dirty="0"/>
              <a:t>，防止对于同一个</a:t>
            </a:r>
            <a:r>
              <a:rPr lang="en-US" altLang="zh-CN" dirty="0"/>
              <a:t>item</a:t>
            </a:r>
            <a:r>
              <a:rPr lang="zh-CN" altLang="en-US" dirty="0"/>
              <a:t>有着相似语义</a:t>
            </a:r>
            <a:r>
              <a:rPr lang="en-US" altLang="zh-CN" dirty="0"/>
              <a:t>id</a:t>
            </a:r>
            <a:r>
              <a:rPr lang="zh-CN" altLang="en-US" dirty="0"/>
              <a:t>，出现塌缩情况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在某个</a:t>
            </a:r>
            <a:r>
              <a:rPr lang="en-US" altLang="zh-CN" dirty="0"/>
              <a:t>codebook</a:t>
            </a:r>
            <a:r>
              <a:rPr lang="zh-CN" altLang="en-US" dirty="0"/>
              <a:t>中出现被多次选中的</a:t>
            </a:r>
            <a:r>
              <a:rPr lang="en-US" altLang="zh-CN" dirty="0"/>
              <a:t>codeword</a:t>
            </a:r>
            <a:r>
              <a:rPr lang="zh-CN" altLang="en-US" dirty="0"/>
              <a:t>，会出现塌缩，作者通过受限制</a:t>
            </a:r>
            <a:r>
              <a:rPr lang="en-US" altLang="zh-CN" dirty="0"/>
              <a:t>K-means</a:t>
            </a:r>
            <a:r>
              <a:rPr lang="zh-CN" altLang="en-US" dirty="0"/>
              <a:t>聚类后，进行同簇拉近不同簇拉远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66750" y="6400276"/>
            <a:ext cx="11403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2024_CIKM_LETTER_Learnable Item Tokenization for Generative Recommendation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3" y="0"/>
            <a:ext cx="12078747" cy="44580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40" y="4288514"/>
            <a:ext cx="4679085" cy="8763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5337831"/>
            <a:ext cx="3423244" cy="9571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935794" y="6474515"/>
            <a:ext cx="7399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2023_NeurIPS_TIGER_Recommender Systems with Generative Retrieval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8104" y="2618341"/>
            <a:ext cx="5123533" cy="30529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654" y="0"/>
            <a:ext cx="6185112" cy="24614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5" y="64811"/>
            <a:ext cx="3581400" cy="2341013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921637" y="4144828"/>
            <a:ext cx="2254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latin typeface="Arial" panose="020B0604020202020204" pitchFamily="34" charset="0"/>
              </a:rPr>
              <a:t>For each level, a codebook of cardinality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</a:rPr>
              <a:t>256</a:t>
            </a:r>
            <a:r>
              <a:rPr lang="en-US" altLang="zh-CN" sz="1200" dirty="0">
                <a:latin typeface="Arial" panose="020B0604020202020204" pitchFamily="34" charset="0"/>
              </a:rPr>
              <a:t> is maintained, where each vector in the codebook has a dimension of 32.</a:t>
            </a:r>
            <a:endParaRPr lang="zh-CN" altLang="en-US" sz="1200" dirty="0">
              <a:latin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2608" y="4190994"/>
            <a:ext cx="4538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创新点：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对于</a:t>
            </a:r>
            <a:r>
              <a:rPr lang="en-US" altLang="zh-CN" dirty="0"/>
              <a:t>item</a:t>
            </a:r>
            <a:r>
              <a:rPr lang="zh-CN" altLang="en-US" dirty="0"/>
              <a:t>使用</a:t>
            </a:r>
            <a:r>
              <a:rPr lang="en-US" altLang="zh-CN" dirty="0"/>
              <a:t>RQ-VAE</a:t>
            </a:r>
            <a:r>
              <a:rPr lang="zh-CN" altLang="en-US" dirty="0"/>
              <a:t>来对每一个</a:t>
            </a:r>
            <a:r>
              <a:rPr lang="en-US" altLang="zh-CN" dirty="0"/>
              <a:t>item</a:t>
            </a:r>
            <a:r>
              <a:rPr lang="zh-CN" altLang="en-US" dirty="0"/>
              <a:t>配备一个语义码（由</a:t>
            </a:r>
            <a:r>
              <a:rPr lang="en-US" altLang="zh-CN" dirty="0"/>
              <a:t>codebook</a:t>
            </a:r>
            <a:r>
              <a:rPr lang="zh-CN" altLang="en-US" dirty="0"/>
              <a:t>索引构成）。再使用语义码进行推荐下个</a:t>
            </a:r>
            <a:r>
              <a:rPr lang="en-US" altLang="zh-CN" dirty="0"/>
              <a:t>item</a:t>
            </a:r>
            <a:r>
              <a:rPr lang="zh-CN" altLang="en-US" dirty="0"/>
              <a:t>的语义码。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初始</a:t>
            </a:r>
            <a:r>
              <a:rPr lang="en-US" altLang="zh-CN" dirty="0"/>
              <a:t>codebook</a:t>
            </a:r>
            <a:r>
              <a:rPr lang="zh-CN" altLang="en-US" dirty="0"/>
              <a:t>采用的是</a:t>
            </a:r>
            <a:r>
              <a:rPr lang="en-US" altLang="zh-CN" dirty="0"/>
              <a:t>K-means</a:t>
            </a:r>
            <a:r>
              <a:rPr lang="zh-CN" altLang="en-US" dirty="0"/>
              <a:t>聚类每个</a:t>
            </a:r>
            <a:r>
              <a:rPr lang="en-US" altLang="zh-CN" dirty="0"/>
              <a:t>batch</a:t>
            </a:r>
            <a:r>
              <a:rPr lang="zh-CN" altLang="en-US" dirty="0"/>
              <a:t>得到每个簇的中心，再根据</a:t>
            </a:r>
            <a:r>
              <a:rPr lang="en-US" altLang="zh-CN" dirty="0" err="1"/>
              <a:t>loss_rqvae</a:t>
            </a:r>
            <a:r>
              <a:rPr lang="zh-CN" altLang="en-US" dirty="0"/>
              <a:t>损失更新</a:t>
            </a:r>
            <a:r>
              <a:rPr lang="en-US" altLang="zh-CN" dirty="0"/>
              <a:t>codebook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41" y="3401631"/>
            <a:ext cx="4657542" cy="2965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fef599d4e04f208ac407338290511d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65" y="206375"/>
            <a:ext cx="7600950" cy="5652135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84770" y="6489328"/>
            <a:ext cx="11550720" cy="306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2026_WSDM_MMQ_Multimodal Mixture-of-Quantization Tokenization forSemantic ID Generation and User Behavioral Adaptation</a:t>
            </a:r>
            <a:endParaRPr lang="en-US" altLang="zh-CN" sz="1400" dirty="0"/>
          </a:p>
        </p:txBody>
      </p:sp>
      <p:sp>
        <p:nvSpPr>
          <p:cNvPr id="2" name="文本框 1"/>
          <p:cNvSpPr txBox="1"/>
          <p:nvPr/>
        </p:nvSpPr>
        <p:spPr>
          <a:xfrm>
            <a:off x="7600950" y="1878965"/>
            <a:ext cx="40640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创新点：</a:t>
            </a:r>
            <a:endParaRPr lang="zh-CN" altLang="en-US"/>
          </a:p>
          <a:p>
            <a:r>
              <a:rPr lang="en-US" altLang="zh-CN"/>
              <a:t>     1.</a:t>
            </a:r>
            <a:r>
              <a:rPr lang="zh-CN" altLang="en-US"/>
              <a:t>使用了</a:t>
            </a:r>
            <a:r>
              <a:rPr lang="en-US" altLang="zh-CN"/>
              <a:t>MOE</a:t>
            </a:r>
            <a:r>
              <a:rPr lang="zh-CN" altLang="en-US"/>
              <a:t>与模态融合的思想，在单个模态以及融合模态上用了多专家</a:t>
            </a:r>
            <a:r>
              <a:rPr lang="en-US" altLang="zh-CN"/>
              <a:t>codebook</a:t>
            </a:r>
            <a:r>
              <a:rPr lang="zh-CN" altLang="en-US"/>
              <a:t>进行提取</a:t>
            </a:r>
            <a:r>
              <a:rPr lang="en-US" altLang="zh-CN"/>
              <a:t>Sematic ID</a:t>
            </a:r>
            <a:r>
              <a:rPr lang="zh-CN" altLang="en-US"/>
              <a:t>，三个专家的</a:t>
            </a:r>
            <a:r>
              <a:rPr lang="en-US" altLang="zh-CN"/>
              <a:t>codebook</a:t>
            </a:r>
            <a:r>
              <a:rPr lang="zh-CN" altLang="en-US"/>
              <a:t>是共享的。在一个模态上，使用正则化</a:t>
            </a:r>
            <a:r>
              <a:rPr lang="zh-CN" altLang="en-US"/>
              <a:t>思想约束专家不会</a:t>
            </a:r>
            <a:r>
              <a:rPr lang="zh-CN" altLang="en-US"/>
              <a:t>冗余。</a:t>
            </a:r>
            <a:endParaRPr lang="zh-CN" altLang="en-US"/>
          </a:p>
          <a:p>
            <a:r>
              <a:rPr lang="en-US" altLang="zh-CN"/>
              <a:t>     2.</a:t>
            </a:r>
            <a:r>
              <a:rPr lang="zh-CN" altLang="en-US"/>
              <a:t>在下游任务中进行了梯度回传，然</a:t>
            </a:r>
            <a:r>
              <a:rPr lang="en-US" altLang="zh-CN"/>
              <a:t>codebook</a:t>
            </a:r>
            <a:r>
              <a:rPr lang="zh-CN" altLang="en-US"/>
              <a:t>在下游任务也能进行梯度</a:t>
            </a:r>
            <a:r>
              <a:rPr lang="zh-CN" altLang="en-US"/>
              <a:t>回传。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563330" y="6359153"/>
            <a:ext cx="1155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2026_AAAI_MACRec_Multi-Aspect Cross-modal Quantization for Generative Recommendation</a:t>
            </a:r>
            <a:endParaRPr lang="zh-CN" altLang="en-US" dirty="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29" y="234169"/>
            <a:ext cx="10284541" cy="4872512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2143431" y="4915061"/>
            <a:ext cx="7413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创新点：</a:t>
            </a:r>
            <a:endParaRPr lang="en-US" altLang="zh-CN" dirty="0"/>
          </a:p>
          <a:p>
            <a:r>
              <a:rPr lang="zh-CN" altLang="en-US" dirty="0"/>
              <a:t>   对所有</a:t>
            </a:r>
            <a:r>
              <a:rPr lang="en-US" altLang="zh-CN" dirty="0"/>
              <a:t>item</a:t>
            </a:r>
            <a:r>
              <a:rPr lang="zh-CN" altLang="en-US" dirty="0"/>
              <a:t>进行</a:t>
            </a:r>
            <a:r>
              <a:rPr lang="en-US" altLang="zh-CN" dirty="0"/>
              <a:t>k-means</a:t>
            </a:r>
            <a:r>
              <a:rPr lang="zh-CN" altLang="en-US" dirty="0"/>
              <a:t>聚类初始化</a:t>
            </a:r>
            <a:r>
              <a:rPr lang="en-US" altLang="zh-CN"/>
              <a:t>codebook,</a:t>
            </a:r>
            <a:r>
              <a:rPr lang="zh-CN" altLang="en-US"/>
              <a:t>将</a:t>
            </a:r>
            <a:r>
              <a:rPr lang="en-US" altLang="zh-CN" dirty="0"/>
              <a:t>RQ-VAE</a:t>
            </a:r>
            <a:r>
              <a:rPr lang="zh-CN" altLang="en-US" dirty="0"/>
              <a:t>用在多模态中，并且细粒度的进行对比学习，增加了语义</a:t>
            </a:r>
            <a:r>
              <a:rPr lang="en-US" altLang="zh-CN" dirty="0"/>
              <a:t>ID</a:t>
            </a:r>
            <a:r>
              <a:rPr lang="zh-CN" altLang="en-US" dirty="0"/>
              <a:t>的可靠性。对于</a:t>
            </a:r>
            <a:r>
              <a:rPr lang="en-US" altLang="zh-CN" dirty="0"/>
              <a:t>Item</a:t>
            </a:r>
            <a:r>
              <a:rPr lang="zh-CN" altLang="en-US" dirty="0"/>
              <a:t>模态在得到第</a:t>
            </a:r>
            <a:r>
              <a:rPr lang="en-US" altLang="zh-CN" dirty="0"/>
              <a:t>k</a:t>
            </a:r>
            <a:r>
              <a:rPr lang="zh-CN" altLang="en-US" dirty="0"/>
              <a:t>层的残差向量后，与</a:t>
            </a:r>
            <a:r>
              <a:rPr lang="en-US" altLang="zh-CN" dirty="0"/>
              <a:t>Visual</a:t>
            </a:r>
            <a:r>
              <a:rPr lang="zh-CN" altLang="en-US" dirty="0"/>
              <a:t>模态第</a:t>
            </a:r>
            <a:r>
              <a:rPr lang="en-US" altLang="zh-CN" dirty="0"/>
              <a:t>k+1</a:t>
            </a:r>
            <a:r>
              <a:rPr lang="zh-CN" altLang="en-US" dirty="0"/>
              <a:t>层的</a:t>
            </a:r>
            <a:r>
              <a:rPr lang="en-US" altLang="zh-CN" dirty="0"/>
              <a:t>codebook</a:t>
            </a:r>
            <a:r>
              <a:rPr lang="zh-CN" altLang="en-US" dirty="0"/>
              <a:t>进行对比学习，正样本是与</a:t>
            </a:r>
            <a:r>
              <a:rPr lang="en-US" altLang="zh-CN" dirty="0"/>
              <a:t>visual</a:t>
            </a:r>
            <a:r>
              <a:rPr lang="zh-CN" altLang="en-US" dirty="0"/>
              <a:t>第</a:t>
            </a:r>
            <a:r>
              <a:rPr lang="en-US" altLang="zh-CN" dirty="0"/>
              <a:t>K</a:t>
            </a:r>
            <a:r>
              <a:rPr lang="zh-CN" altLang="en-US" dirty="0"/>
              <a:t>层最接近的向量，其他是负样本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515580" y="6488668"/>
            <a:ext cx="1155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2026_ </a:t>
            </a:r>
            <a:r>
              <a:rPr lang="en-US" altLang="zh-CN" dirty="0" err="1"/>
              <a:t>arxiv</a:t>
            </a:r>
            <a:r>
              <a:rPr lang="en-US" altLang="zh-CN" dirty="0"/>
              <a:t> _</a:t>
            </a:r>
            <a:r>
              <a:rPr lang="en-US" altLang="zh-CN" dirty="0" err="1"/>
              <a:t>CURP_Codebook</a:t>
            </a:r>
            <a:r>
              <a:rPr lang="en-US" altLang="zh-CN" dirty="0"/>
              <a:t>-based Continuous User Representation for Personalized Generation with LLMs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2143431" y="4915061"/>
            <a:ext cx="7413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创新点：</a:t>
            </a:r>
            <a:endParaRPr lang="en-US" altLang="zh-CN" dirty="0"/>
          </a:p>
          <a:p>
            <a:r>
              <a:rPr lang="zh-CN" altLang="en-US" dirty="0"/>
              <a:t>   采用的是‘</a:t>
            </a:r>
            <a:r>
              <a:rPr lang="en-US" altLang="zh-CN" dirty="0"/>
              <a:t>Balanced K-means</a:t>
            </a:r>
            <a:r>
              <a:rPr lang="zh-CN" altLang="en-US" dirty="0"/>
              <a:t>’</a:t>
            </a:r>
            <a:r>
              <a:rPr lang="en-US" altLang="zh-CN" dirty="0"/>
              <a:t>,</a:t>
            </a:r>
            <a:r>
              <a:rPr lang="zh-CN" altLang="en-US" dirty="0"/>
              <a:t>让每个簇的数量相同，可以减轻之前普通</a:t>
            </a:r>
            <a:r>
              <a:rPr lang="en-US" altLang="zh-CN" dirty="0"/>
              <a:t>k-means</a:t>
            </a:r>
            <a:r>
              <a:rPr lang="zh-CN" altLang="en-US" dirty="0"/>
              <a:t>聚类使得某个簇被频繁使用的情况。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8933" cy="48619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933" y="2049718"/>
            <a:ext cx="2991086" cy="10078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477605" y="6422078"/>
            <a:ext cx="11550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2025_arxiv_GEMR_CEMG: Collaborative-Enhanced Multimodal Generative Recommendation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2143431" y="5214667"/>
            <a:ext cx="7413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创新点：</a:t>
            </a:r>
            <a:endParaRPr lang="en-US" altLang="zh-CN" dirty="0"/>
          </a:p>
          <a:p>
            <a:r>
              <a:rPr lang="zh-CN" altLang="en-US" dirty="0"/>
              <a:t>   将三个模态编码后得到隐向量，然后进行融合。再通过</a:t>
            </a:r>
            <a:r>
              <a:rPr lang="en-US" altLang="zh-CN" dirty="0"/>
              <a:t>RQ-VAE</a:t>
            </a:r>
            <a:r>
              <a:rPr lang="zh-CN" altLang="en-US" dirty="0"/>
              <a:t>模块得到语义</a:t>
            </a:r>
            <a:r>
              <a:rPr lang="en-US" altLang="zh-CN" dirty="0"/>
              <a:t>ID</a:t>
            </a:r>
            <a:r>
              <a:rPr lang="zh-CN" altLang="en-US" dirty="0"/>
              <a:t>。将语义</a:t>
            </a:r>
            <a:r>
              <a:rPr lang="en-US" altLang="zh-CN" dirty="0"/>
              <a:t>ID</a:t>
            </a:r>
            <a:r>
              <a:rPr lang="zh-CN" altLang="en-US" dirty="0"/>
              <a:t>放入生成推荐模型预测下一个</a:t>
            </a:r>
            <a:r>
              <a:rPr lang="en-US" altLang="zh-CN" dirty="0"/>
              <a:t>Item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1" y="129514"/>
            <a:ext cx="7413523" cy="48010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504" y="1483956"/>
            <a:ext cx="3706762" cy="5440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352" y="2179284"/>
            <a:ext cx="3666667" cy="8666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37653" y="6211669"/>
            <a:ext cx="1155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2025_WWW_ED2_Unleash LLMs Potential for Sequential Recommendation by Coordinating Dual Dynamic Index Mechanism</a:t>
            </a:r>
            <a:endParaRPr lang="zh-CN" altLang="en-US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952" y="303167"/>
            <a:ext cx="5863097" cy="270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517" y="4432715"/>
            <a:ext cx="121975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创新点：</a:t>
            </a:r>
            <a:endParaRPr lang="en-US" altLang="zh-CN" dirty="0"/>
          </a:p>
          <a:p>
            <a:r>
              <a:rPr lang="en-US" altLang="zh-CN" dirty="0"/>
              <a:t> 1.</a:t>
            </a:r>
            <a:r>
              <a:rPr lang="zh-CN" altLang="en-US" dirty="0"/>
              <a:t>使用</a:t>
            </a:r>
            <a:r>
              <a:rPr lang="en-US" altLang="zh-CN" dirty="0"/>
              <a:t>LLM</a:t>
            </a:r>
            <a:r>
              <a:rPr lang="zh-CN" altLang="en-US" dirty="0"/>
              <a:t>的</a:t>
            </a:r>
            <a:r>
              <a:rPr lang="en-US" altLang="zh-CN" dirty="0"/>
              <a:t>Token embedding</a:t>
            </a:r>
            <a:r>
              <a:rPr lang="zh-CN" altLang="en-US" dirty="0"/>
              <a:t>层给</a:t>
            </a:r>
            <a:r>
              <a:rPr lang="en-US" altLang="zh-CN" dirty="0"/>
              <a:t>user</a:t>
            </a:r>
            <a:r>
              <a:rPr lang="zh-CN" altLang="en-US" dirty="0"/>
              <a:t>与</a:t>
            </a:r>
            <a:r>
              <a:rPr lang="en-US" altLang="zh-CN" dirty="0"/>
              <a:t>item</a:t>
            </a:r>
            <a:r>
              <a:rPr lang="zh-CN" altLang="en-US" dirty="0"/>
              <a:t>生成隐藏向量</a:t>
            </a:r>
            <a:r>
              <a:rPr lang="en-US" altLang="zh-CN" dirty="0"/>
              <a:t>X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随机初始化</a:t>
            </a:r>
            <a:r>
              <a:rPr lang="en-US" altLang="zh-CN" dirty="0"/>
              <a:t>codebook</a:t>
            </a:r>
            <a:r>
              <a:rPr lang="zh-CN" altLang="en-US" dirty="0"/>
              <a:t>。然后将</a:t>
            </a:r>
            <a:r>
              <a:rPr lang="en-US" altLang="zh-CN" dirty="0"/>
              <a:t>X</a:t>
            </a:r>
            <a:r>
              <a:rPr lang="zh-CN" altLang="en-US" dirty="0"/>
              <a:t>通过</a:t>
            </a:r>
            <a:r>
              <a:rPr lang="en-US" altLang="zh-CN" dirty="0" err="1"/>
              <a:t>Q_m</a:t>
            </a:r>
            <a:r>
              <a:rPr lang="zh-CN" altLang="en-US" dirty="0"/>
              <a:t>操作得到概率，服从</a:t>
            </a:r>
            <a:r>
              <a:rPr lang="en-US" altLang="zh-CN" dirty="0" err="1"/>
              <a:t>vMF</a:t>
            </a:r>
            <a:r>
              <a:rPr lang="zh-CN" altLang="en-US" dirty="0"/>
              <a:t>分布，随后去</a:t>
            </a:r>
            <a:r>
              <a:rPr lang="en-US" altLang="zh-CN" dirty="0"/>
              <a:t>codebook</a:t>
            </a:r>
            <a:r>
              <a:rPr lang="zh-CN" altLang="en-US" dirty="0"/>
              <a:t>找到最近的向量的举例转化成</a:t>
            </a:r>
            <a:endParaRPr lang="en-US" altLang="zh-CN" dirty="0"/>
          </a:p>
          <a:p>
            <a:r>
              <a:rPr lang="zh-CN" altLang="en-US" dirty="0"/>
              <a:t>概率</a:t>
            </a:r>
            <a:r>
              <a:rPr lang="en-US" altLang="zh-CN" dirty="0" err="1"/>
              <a:t>P_m</a:t>
            </a:r>
            <a:r>
              <a:rPr lang="en-US" altLang="zh-CN" dirty="0"/>
              <a:t>,</a:t>
            </a:r>
            <a:r>
              <a:rPr lang="zh-CN" altLang="en-US" dirty="0"/>
              <a:t>根据这个概率采样一个</a:t>
            </a:r>
            <a:r>
              <a:rPr lang="en-US" altLang="zh-CN" dirty="0"/>
              <a:t>index</a:t>
            </a:r>
            <a:r>
              <a:rPr lang="zh-CN" altLang="en-US" dirty="0"/>
              <a:t>得到</a:t>
            </a:r>
            <a:r>
              <a:rPr lang="en-US" altLang="zh-CN" dirty="0" err="1"/>
              <a:t>w_m</a:t>
            </a:r>
            <a:r>
              <a:rPr lang="en-US" altLang="zh-CN" dirty="0"/>
              <a:t>,</a:t>
            </a:r>
            <a:r>
              <a:rPr lang="zh-CN" altLang="en-US" dirty="0"/>
              <a:t>然后找到这个这个索引对应的向量，用</a:t>
            </a:r>
            <a:r>
              <a:rPr lang="en-US" altLang="zh-CN" dirty="0"/>
              <a:t>X</a:t>
            </a:r>
            <a:r>
              <a:rPr lang="zh-CN" altLang="en-US" dirty="0"/>
              <a:t>减去它。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提示词中直接使用的是语义</a:t>
            </a:r>
            <a:r>
              <a:rPr lang="en-US" altLang="zh-CN" dirty="0"/>
              <a:t>ID</a:t>
            </a:r>
            <a:r>
              <a:rPr lang="zh-CN" altLang="en-US" dirty="0"/>
              <a:t>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9203" y="796173"/>
            <a:ext cx="4248078" cy="265573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27" y="3312478"/>
            <a:ext cx="5014395" cy="11202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58762" y="6535075"/>
            <a:ext cx="117307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2025_CIKM_MME-SID_Empowering Large Language Model for Sequential Recommendation via Multimodal Embeddings and Semantic IDs</a:t>
            </a:r>
            <a:endParaRPr lang="zh-CN" altLang="en-US" sz="140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437" y="2633801"/>
            <a:ext cx="6223085" cy="334730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173" y="93378"/>
            <a:ext cx="6240974" cy="2797374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7167716" y="3598606"/>
            <a:ext cx="3529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创新点：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将语义</a:t>
            </a:r>
            <a:r>
              <a:rPr lang="en-US" altLang="zh-CN" dirty="0"/>
              <a:t>ID</a:t>
            </a:r>
            <a:r>
              <a:rPr lang="zh-CN" altLang="en-US" dirty="0"/>
              <a:t>与协同</a:t>
            </a:r>
            <a:r>
              <a:rPr lang="en-US" altLang="zh-CN" dirty="0"/>
              <a:t>embedding</a:t>
            </a:r>
            <a:r>
              <a:rPr lang="zh-CN" altLang="en-US" dirty="0"/>
              <a:t>融合，然后进行推荐，残差量化模块与传统的一样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559" y="432988"/>
            <a:ext cx="7388394" cy="458232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7650" y="6412731"/>
            <a:ext cx="1135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2025</a:t>
            </a:r>
            <a:r>
              <a:rPr lang="en-US" altLang="zh-CN" dirty="0"/>
              <a:t>_</a:t>
            </a:r>
            <a:r>
              <a:rPr lang="zh-CN" altLang="en-US" dirty="0"/>
              <a:t>KDD</a:t>
            </a:r>
            <a:r>
              <a:rPr lang="en-US" altLang="zh-CN" dirty="0"/>
              <a:t>_</a:t>
            </a:r>
            <a:r>
              <a:rPr lang="en-US" altLang="zh-CN" dirty="0" err="1"/>
              <a:t>CCFRec</a:t>
            </a:r>
            <a:r>
              <a:rPr lang="en-US" altLang="zh-CN" dirty="0"/>
              <a:t>_</a:t>
            </a:r>
            <a:r>
              <a:rPr lang="zh-CN" altLang="en-US" dirty="0"/>
              <a:t>Bridging Textual-Collaborative Gap through Semantic Codes for Sequential Recommendation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403978" y="1457325"/>
            <a:ext cx="509306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创新点：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文中生成采用的是传统的</a:t>
            </a:r>
            <a:r>
              <a:rPr lang="en-US" altLang="zh-CN" dirty="0"/>
              <a:t>VQ</a:t>
            </a:r>
            <a:r>
              <a:rPr lang="zh-CN" altLang="en-US" dirty="0"/>
              <a:t>，使用离线量化器</a:t>
            </a:r>
            <a:endParaRPr lang="en-US" altLang="zh-CN" dirty="0"/>
          </a:p>
          <a:p>
            <a:r>
              <a:rPr lang="zh-CN" altLang="en-US" dirty="0"/>
              <a:t>在给定</a:t>
            </a:r>
            <a:r>
              <a:rPr lang="en-US" altLang="zh-CN" dirty="0"/>
              <a:t>embedding</a:t>
            </a:r>
            <a:r>
              <a:rPr lang="zh-CN" altLang="en-US" dirty="0"/>
              <a:t>然后直接学出</a:t>
            </a:r>
            <a:r>
              <a:rPr lang="en-US" altLang="zh-CN" dirty="0"/>
              <a:t>codebook</a:t>
            </a:r>
            <a:r>
              <a:rPr lang="zh-CN" altLang="en-US" dirty="0"/>
              <a:t>，然后</a:t>
            </a:r>
            <a:endParaRPr lang="en-US" altLang="zh-CN" dirty="0"/>
          </a:p>
          <a:p>
            <a:r>
              <a:rPr lang="zh-CN" altLang="en-US" dirty="0"/>
              <a:t>进行量化操作。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文中根据语义</a:t>
            </a:r>
            <a:r>
              <a:rPr lang="en-US" altLang="zh-CN" dirty="0"/>
              <a:t>id</a:t>
            </a:r>
            <a:r>
              <a:rPr lang="zh-CN" altLang="en-US" dirty="0"/>
              <a:t>，构造了语义嵌入表，每个</a:t>
            </a:r>
            <a:r>
              <a:rPr lang="en-US" altLang="zh-CN" dirty="0"/>
              <a:t>id</a:t>
            </a:r>
            <a:endParaRPr lang="en-US" altLang="zh-CN" dirty="0"/>
          </a:p>
          <a:p>
            <a:r>
              <a:rPr lang="zh-CN" altLang="en-US" dirty="0"/>
              <a:t>对应一个向量（</a:t>
            </a:r>
            <a:r>
              <a:rPr lang="en-US" altLang="zh-CN" dirty="0"/>
              <a:t>code embedding</a:t>
            </a:r>
            <a:r>
              <a:rPr lang="zh-CN" altLang="en-US" dirty="0"/>
              <a:t>），</a:t>
            </a:r>
            <a:endParaRPr lang="en-US" altLang="zh-CN" dirty="0"/>
          </a:p>
          <a:p>
            <a:r>
              <a:rPr lang="zh-CN" altLang="en-US" dirty="0"/>
              <a:t>这个表是可学习的。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讲掩码后的</a:t>
            </a:r>
            <a:r>
              <a:rPr lang="en-US" altLang="zh-CN" dirty="0"/>
              <a:t>code embedding</a:t>
            </a:r>
            <a:r>
              <a:rPr lang="zh-CN" altLang="en-US" dirty="0"/>
              <a:t>经过自注意力、</a:t>
            </a:r>
            <a:endParaRPr lang="en-US" altLang="zh-CN" dirty="0"/>
          </a:p>
          <a:p>
            <a:r>
              <a:rPr lang="zh-CN" altLang="en-US" dirty="0"/>
              <a:t>与</a:t>
            </a:r>
            <a:r>
              <a:rPr lang="en-US" altLang="zh-CN" dirty="0"/>
              <a:t>attribute embedding</a:t>
            </a:r>
            <a:r>
              <a:rPr lang="zh-CN" altLang="en-US" dirty="0"/>
              <a:t>进行注意力，在经过</a:t>
            </a:r>
            <a:r>
              <a:rPr lang="en-US" altLang="zh-CN" dirty="0"/>
              <a:t>FFM</a:t>
            </a:r>
            <a:endParaRPr lang="en-US" altLang="zh-CN" dirty="0"/>
          </a:p>
          <a:p>
            <a:r>
              <a:rPr lang="zh-CN" altLang="en-US" dirty="0"/>
              <a:t>预测。未掩码的也做一样的操作然后做损失。</a:t>
            </a:r>
            <a:endParaRPr lang="en-US" altLang="zh-CN" dirty="0"/>
          </a:p>
          <a:p>
            <a:r>
              <a:rPr lang="zh-CN" altLang="en-US" dirty="0"/>
              <a:t>最后得到增强的表示。</a:t>
            </a:r>
            <a:endParaRPr lang="en-US" altLang="zh-C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88392"/>
            <a:ext cx="7010400" cy="366079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23925" y="3971925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创新点：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使用</a:t>
            </a:r>
            <a:r>
              <a:rPr lang="en-US" altLang="zh-CN" dirty="0"/>
              <a:t>COCA</a:t>
            </a:r>
            <a:r>
              <a:rPr lang="zh-CN" altLang="en-US" dirty="0"/>
              <a:t>数据集来过滤掉</a:t>
            </a:r>
            <a:r>
              <a:rPr lang="en-US" altLang="zh-CN" dirty="0"/>
              <a:t>LLM</a:t>
            </a:r>
            <a:r>
              <a:rPr lang="zh-CN" altLang="en-US" dirty="0"/>
              <a:t>的完整词表，保留具有明确语义的词。然后取出这个词在</a:t>
            </a:r>
            <a:r>
              <a:rPr lang="en-US" altLang="zh-CN" dirty="0"/>
              <a:t>LLM</a:t>
            </a:r>
            <a:r>
              <a:rPr lang="zh-CN" altLang="en-US" dirty="0"/>
              <a:t>预训练好的</a:t>
            </a:r>
            <a:r>
              <a:rPr lang="en-US" altLang="zh-CN" dirty="0"/>
              <a:t>Embedding</a:t>
            </a:r>
            <a:r>
              <a:rPr lang="zh-CN" altLang="en-US" dirty="0"/>
              <a:t>层的</a:t>
            </a:r>
            <a:r>
              <a:rPr lang="en-US" altLang="zh-CN" dirty="0"/>
              <a:t>embedding</a:t>
            </a:r>
            <a:r>
              <a:rPr lang="zh-CN" altLang="en-US" dirty="0"/>
              <a:t>，在进行降维构造</a:t>
            </a:r>
            <a:r>
              <a:rPr lang="en-US" altLang="zh-CN" dirty="0"/>
              <a:t>codebook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在同一个</a:t>
            </a:r>
            <a:r>
              <a:rPr lang="en-US" altLang="zh-CN" dirty="0"/>
              <a:t>codebook</a:t>
            </a:r>
            <a:r>
              <a:rPr lang="zh-CN" altLang="en-US" dirty="0"/>
              <a:t>进行量化操作。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66750" y="6400276"/>
            <a:ext cx="11403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2025_NeurIPS_FACE_FACE: A General Framework for Mapping Collaborative Filtering Embedding into LLM Tokens 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2654</Words>
  <Application>WPS 演示</Application>
  <PresentationFormat>宽屏</PresentationFormat>
  <Paragraphs>92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Arial</vt:lpstr>
      <vt:lpstr>Trebuchet MS</vt:lpstr>
      <vt:lpstr>Times New Roman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-swing J</dc:creator>
  <cp:lastModifiedBy>陌</cp:lastModifiedBy>
  <cp:revision>21</cp:revision>
  <dcterms:created xsi:type="dcterms:W3CDTF">2026-02-04T08:16:00Z</dcterms:created>
  <dcterms:modified xsi:type="dcterms:W3CDTF">2026-03-11T13:39:31Z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DE6514FA1B0D4E588FACD622CBFC4B1B_12</vt:lpwstr>
  </property>
  <property fmtid="{D5CDD505-2E9C-101B-9397-08002B2CF9AE}" pid="3" name="KSOProductBuildVer">
    <vt:lpwstr>2052-12.1.0.25225</vt:lpwstr>
  </property>
</Properties>
</file>