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58" r:id="rId4"/>
    <p:sldId id="259" r:id="rId5"/>
    <p:sldId id="256" r:id="rId6"/>
    <p:sldId id="257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4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65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67.xml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1600"/>
            <a:ext cx="6865620" cy="37553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2715" y="5671820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创新点：</a:t>
            </a:r>
            <a:endParaRPr lang="zh-CN" altLang="en-US" sz="1600"/>
          </a:p>
          <a:p>
            <a:r>
              <a:rPr lang="en-US" altLang="zh-CN" sz="1600"/>
              <a:t>1.</a:t>
            </a:r>
            <a:r>
              <a:rPr lang="zh-CN" altLang="en-US" sz="1600"/>
              <a:t>传统的图对比学习随机剪枝，转化成了利用扩散模型得到图对比学习所需要的</a:t>
            </a:r>
            <a:r>
              <a:rPr lang="zh-CN" altLang="en-US" sz="1600"/>
              <a:t>数据。</a:t>
            </a:r>
            <a:endParaRPr lang="zh-CN" altLang="en-US" sz="1600"/>
          </a:p>
        </p:txBody>
      </p:sp>
      <p:pic>
        <p:nvPicPr>
          <p:cNvPr id="7" name="图片 6" descr="600b7c5aaa1b709623ff88d2158ae3a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530" y="101600"/>
            <a:ext cx="5324475" cy="571500"/>
          </a:xfrm>
          <a:prstGeom prst="rect">
            <a:avLst/>
          </a:prstGeom>
        </p:spPr>
      </p:pic>
      <p:pic>
        <p:nvPicPr>
          <p:cNvPr id="8" name="图片 7" descr="d3dc9715a9df0cc3190766b73ce1dc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580" y="673100"/>
            <a:ext cx="3541395" cy="925830"/>
          </a:xfrm>
          <a:prstGeom prst="rect">
            <a:avLst/>
          </a:prstGeom>
        </p:spPr>
      </p:pic>
      <p:pic>
        <p:nvPicPr>
          <p:cNvPr id="9" name="图片 8" descr="97f39dd7eb1ae651fe8b45bf974dc2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825" y="1657350"/>
            <a:ext cx="3419475" cy="476250"/>
          </a:xfrm>
          <a:prstGeom prst="rect">
            <a:avLst/>
          </a:prstGeom>
        </p:spPr>
      </p:pic>
      <p:pic>
        <p:nvPicPr>
          <p:cNvPr id="10" name="图片 9" descr="9c46b6f26905faa3bddf187b58bba5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535" y="2040890"/>
            <a:ext cx="2619375" cy="6667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2715" y="3856990"/>
            <a:ext cx="609600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sym typeface="+mn-ea"/>
              </a:rPr>
              <a:t>动机：</a:t>
            </a:r>
            <a:endParaRPr lang="zh-CN" altLang="en-US" sz="1600"/>
          </a:p>
          <a:p>
            <a:r>
              <a:rPr lang="zh-CN" altLang="en-US" sz="1600">
                <a:sym typeface="+mn-ea"/>
              </a:rPr>
              <a:t>传统图对比学习通常通过节点/边随机 </a:t>
            </a:r>
            <a:r>
              <a:rPr lang="en-US" altLang="zh-CN" sz="1600">
                <a:sym typeface="+mn-ea"/>
              </a:rPr>
              <a:t>dropout </a:t>
            </a:r>
            <a:r>
              <a:rPr lang="zh-CN" altLang="en-US" sz="1600">
                <a:sym typeface="+mn-ea"/>
              </a:rPr>
              <a:t>等人工增强构造两个视图，再做对比学习；而这篇作者发现，在推荐场景的浅扩散过程中，不同加噪时间步的表示本身仍然保留用户偏好的语义信息，因此扩散过程天然就能产生语义相关的视图；于是他把最强噪声状态 </a:t>
            </a:r>
            <a:r>
              <a:rPr lang="en-US" altLang="zh-CN" sz="1600">
                <a:sym typeface="+mn-ea"/>
              </a:rPr>
              <a:t>xT</a:t>
            </a:r>
            <a:r>
              <a:rPr lang="zh-CN" altLang="en-US" sz="1600">
                <a:sym typeface="+mn-ea"/>
              </a:rPr>
              <a:t>当作一个视图，把去噪输出 </a:t>
            </a:r>
            <a:r>
              <a:rPr lang="en-US" altLang="zh-CN" sz="1600">
                <a:sym typeface="+mn-ea"/>
              </a:rPr>
              <a:t>x^0</a:t>
            </a:r>
            <a:r>
              <a:rPr lang="zh-CN" altLang="en-US" sz="1600">
                <a:sym typeface="+mn-ea"/>
              </a:rPr>
              <a:t>当作另一个视图，用它们来做对比学习，从而学习更稳定的用户表示。</a:t>
            </a:r>
            <a:endParaRPr lang="zh-CN" altLang="en-US" sz="16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1315" y="6501765"/>
            <a:ext cx="112306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2026_WWW_CCL-Diff_Representation-Consistent Diffusion with Intrinsic Contrastive Learning for Recommender Systems</a:t>
            </a:r>
            <a:endParaRPr lang="en-US" altLang="zh-CN" sz="16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835" y="2720975"/>
            <a:ext cx="3492500" cy="37807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7810" y="2785110"/>
            <a:ext cx="40640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动机：</a:t>
            </a:r>
            <a:endParaRPr lang="zh-CN" altLang="en-US" sz="1400"/>
          </a:p>
          <a:p>
            <a:r>
              <a:rPr lang="en-US" altLang="zh-CN" sz="1400"/>
              <a:t>1.</a:t>
            </a:r>
            <a:r>
              <a:rPr lang="zh-CN" altLang="en-US" sz="1400"/>
              <a:t>单个域进行知识图谱补全，效果不佳；</a:t>
            </a:r>
            <a:endParaRPr lang="zh-CN" altLang="en-US" sz="1400"/>
          </a:p>
          <a:p>
            <a:r>
              <a:rPr lang="zh-CN" altLang="en-US" sz="1400"/>
              <a:t>使用其他域进行辅助补全，需考虑域之间的空间与语义本身不一致的问题。作者使用扩散模型得到一个更完整、通用的表示。</a:t>
            </a:r>
            <a:endParaRPr lang="zh-CN" altLang="en-US" sz="1400"/>
          </a:p>
          <a:p>
            <a:r>
              <a:rPr lang="zh-CN" altLang="en-US" sz="1400"/>
              <a:t>创新点：</a:t>
            </a:r>
            <a:endParaRPr lang="zh-CN" altLang="en-US" sz="1400"/>
          </a:p>
          <a:p>
            <a:r>
              <a:rPr lang="en-US" altLang="zh-CN" sz="1400"/>
              <a:t>1.</a:t>
            </a:r>
            <a:r>
              <a:rPr lang="zh-CN" altLang="en-US" sz="1400"/>
              <a:t>当某个域信息过强时，</a:t>
            </a:r>
            <a:r>
              <a:rPr lang="en-US" altLang="zh-CN" sz="1400"/>
              <a:t>MLP </a:t>
            </a:r>
            <a:r>
              <a:rPr lang="zh-CN" altLang="en-US" sz="1400"/>
              <a:t>训练容易只依赖这个域，导致其他域学得很差，推理时弱域表现不稳定，所以引入单域约束，让每个域都能独立学习目标表示，从而保证融合表示均衡且泛化可靠。</a:t>
            </a:r>
            <a:endParaRPr lang="zh-CN" altLang="en-US" sz="1400"/>
          </a:p>
        </p:txBody>
      </p:sp>
      <p:pic>
        <p:nvPicPr>
          <p:cNvPr id="4" name="图片 3" descr="67c0479abe37d0c3ed03a77fce44ecf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095" y="304165"/>
            <a:ext cx="8182610" cy="23266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2910" y="6397625"/>
            <a:ext cx="113468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/>
              <a:t>2026_WWW_DMKGC_Conditional Diffusion Guided Knowledge Transfer for Multi-Domain Knowledge Graph Completion</a:t>
            </a:r>
            <a:endParaRPr lang="en-US" altLang="zh-CN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115" y="1292225"/>
            <a:ext cx="3648075" cy="8115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395" y="2283460"/>
            <a:ext cx="1962150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600" y="2853690"/>
            <a:ext cx="3143250" cy="495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515" y="3528695"/>
            <a:ext cx="3823335" cy="5435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7265" y="459740"/>
            <a:ext cx="3172460" cy="6527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5105" y="4591050"/>
            <a:ext cx="5506085" cy="41465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9245" y="3081655"/>
            <a:ext cx="4064000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动机：</a:t>
            </a:r>
            <a:endParaRPr lang="zh-CN" altLang="en-US" sz="1400"/>
          </a:p>
          <a:p>
            <a:r>
              <a:rPr lang="en-US" altLang="zh-CN" sz="1400"/>
              <a:t>1.</a:t>
            </a:r>
            <a:r>
              <a:rPr lang="zh-CN" altLang="en-US" sz="1400"/>
              <a:t>以前的方法大多在提升“看视频”的能力，但 </a:t>
            </a:r>
            <a:r>
              <a:rPr lang="en-US" altLang="zh-CN" sz="1400"/>
              <a:t>captioning </a:t>
            </a:r>
            <a:r>
              <a:rPr lang="zh-CN" altLang="en-US" sz="1400"/>
              <a:t>还需要提升“把看到的内容准确说出来”的能力。这个“看到”和“说出来”之间的语义映射没有建好，就会导致模型对多模态信息理解不完整，最终生成的字幕不够准确。</a:t>
            </a:r>
            <a:endParaRPr lang="zh-CN" altLang="en-US" sz="1400"/>
          </a:p>
          <a:p>
            <a:r>
              <a:rPr lang="zh-CN" altLang="en-US" sz="1400"/>
              <a:t>创新点：</a:t>
            </a:r>
            <a:endParaRPr lang="zh-CN" altLang="en-US" sz="1400"/>
          </a:p>
          <a:p>
            <a:r>
              <a:rPr lang="en-US" altLang="zh-CN" sz="1400"/>
              <a:t>1.</a:t>
            </a:r>
            <a:r>
              <a:rPr lang="zh-CN" altLang="en-US" sz="1400"/>
              <a:t>在多模态对齐时，引入一个</a:t>
            </a:r>
            <a:r>
              <a:rPr lang="en-US" altLang="zh-CN" sz="1400"/>
              <a:t>anchor</a:t>
            </a:r>
            <a:r>
              <a:rPr lang="zh-CN" altLang="en-US" sz="1400"/>
              <a:t>节点，来间接对于两个模态。将两个模态对齐于一个语义空间，然后每个边都有权重。（类似于</a:t>
            </a:r>
            <a:r>
              <a:rPr lang="en-US" altLang="zh-CN" sz="1400"/>
              <a:t>codebook</a:t>
            </a:r>
            <a:r>
              <a:rPr lang="zh-CN" altLang="en-US" sz="1400"/>
              <a:t>）</a:t>
            </a:r>
            <a:endParaRPr lang="zh-CN" altLang="en-US" sz="1400"/>
          </a:p>
          <a:p>
            <a:r>
              <a:rPr lang="en-US" altLang="zh-CN" sz="1400"/>
              <a:t>2.</a:t>
            </a:r>
            <a:r>
              <a:rPr lang="zh-CN" altLang="en-US" sz="1400"/>
              <a:t>扩散模型去预测缺失的</a:t>
            </a:r>
            <a:r>
              <a:rPr lang="en-US" altLang="zh-CN" sz="1400"/>
              <a:t>text</a:t>
            </a:r>
            <a:r>
              <a:rPr lang="zh-CN" altLang="en-US" sz="1400"/>
              <a:t>与</a:t>
            </a:r>
            <a:r>
              <a:rPr lang="en-US" altLang="zh-CN" sz="1400"/>
              <a:t>text-anchor</a:t>
            </a:r>
            <a:r>
              <a:rPr lang="zh-CN" altLang="en-US" sz="1400"/>
              <a:t>权重。</a:t>
            </a:r>
            <a:endParaRPr lang="zh-CN" altLang="en-US" sz="1400"/>
          </a:p>
        </p:txBody>
      </p:sp>
      <p:pic>
        <p:nvPicPr>
          <p:cNvPr id="2" name="图片 1" descr="d012f2ea806706bc1d4b98b566b793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940" y="153035"/>
            <a:ext cx="8429625" cy="2928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33195" y="6413500"/>
            <a:ext cx="99409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2026_WWW_MGCDV</a:t>
            </a:r>
            <a:r>
              <a:rPr lang="en-US" altLang="zh-CN"/>
              <a:t>c_Multimodal Graph Conditioned Diffusion Model for Video Captioning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290" y="153035"/>
            <a:ext cx="2764790" cy="15925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505" y="1955165"/>
            <a:ext cx="2305050" cy="733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b="11813"/>
          <a:stretch>
            <a:fillRect/>
          </a:stretch>
        </p:blipFill>
        <p:spPr>
          <a:xfrm>
            <a:off x="9521825" y="2950210"/>
            <a:ext cx="2009775" cy="4787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1825" y="3690620"/>
            <a:ext cx="1914525" cy="466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505" y="2015490"/>
            <a:ext cx="2305050" cy="733425"/>
          </a:xfrm>
          <a:prstGeom prst="rect">
            <a:avLst/>
          </a:prstGeom>
        </p:spPr>
      </p:pic>
      <p:pic>
        <p:nvPicPr>
          <p:cNvPr id="10" name="图片 9" descr="63f8529b4cbc5106f5a66c43374a440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5130" y="3100070"/>
            <a:ext cx="3429000" cy="609600"/>
          </a:xfrm>
          <a:prstGeom prst="rect">
            <a:avLst/>
          </a:prstGeom>
        </p:spPr>
      </p:pic>
      <p:pic>
        <p:nvPicPr>
          <p:cNvPr id="11" name="图片 10" descr="89407879351edc0c931bf2d81eef515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150" y="3709670"/>
            <a:ext cx="2343150" cy="523875"/>
          </a:xfrm>
          <a:prstGeom prst="rect">
            <a:avLst/>
          </a:prstGeom>
        </p:spPr>
      </p:pic>
      <p:pic>
        <p:nvPicPr>
          <p:cNvPr id="12" name="图片 11" descr="b71478a96d75d135bf54e7798a9c9ae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6230" y="4568825"/>
            <a:ext cx="3607435" cy="471805"/>
          </a:xfrm>
          <a:prstGeom prst="rect">
            <a:avLst/>
          </a:prstGeom>
        </p:spPr>
      </p:pic>
      <p:pic>
        <p:nvPicPr>
          <p:cNvPr id="13" name="图片 12" descr="c99629dcff215ae589d6b7a2843d91d1"/>
          <p:cNvPicPr>
            <a:picLocks noChangeAspect="1"/>
          </p:cNvPicPr>
          <p:nvPr/>
        </p:nvPicPr>
        <p:blipFill>
          <a:blip r:embed="rId9"/>
          <a:srcRect t="12444"/>
          <a:stretch>
            <a:fillRect/>
          </a:stretch>
        </p:blipFill>
        <p:spPr>
          <a:xfrm>
            <a:off x="5899150" y="5272405"/>
            <a:ext cx="2265680" cy="61849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620" y="0"/>
            <a:ext cx="7045960" cy="38684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28000" y="3770630"/>
            <a:ext cx="406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创新点：</a:t>
            </a:r>
            <a:endParaRPr lang="zh-CN" altLang="en-US" sz="1600"/>
          </a:p>
          <a:p>
            <a:r>
              <a:rPr lang="en-US" altLang="zh-CN" sz="1600"/>
              <a:t>1.</a:t>
            </a:r>
            <a:r>
              <a:rPr lang="zh-CN" altLang="en-US" sz="1600"/>
              <a:t>根据用户的</a:t>
            </a:r>
            <a:r>
              <a:rPr lang="en-US" altLang="zh-CN" sz="1600"/>
              <a:t>view</a:t>
            </a:r>
            <a:r>
              <a:rPr lang="zh-CN" altLang="en-US" sz="1600"/>
              <a:t>、</a:t>
            </a:r>
            <a:r>
              <a:rPr lang="en-US" altLang="zh-CN" sz="1600"/>
              <a:t>cart</a:t>
            </a:r>
            <a:r>
              <a:rPr lang="zh-CN" altLang="en-US" sz="1600"/>
              <a:t>行为估算用户潜在的两个偏差标量。</a:t>
            </a:r>
            <a:endParaRPr lang="zh-CN" altLang="en-US" sz="1600"/>
          </a:p>
          <a:p>
            <a:r>
              <a:rPr lang="en-US" altLang="zh-CN" sz="1600"/>
              <a:t>2.</a:t>
            </a:r>
            <a:r>
              <a:rPr lang="zh-CN" altLang="en-US" sz="1600"/>
              <a:t>使用偏差去估算最终的分数，通过计算两个行为在在整个交互的占比，以及</a:t>
            </a:r>
            <a:r>
              <a:rPr lang="en-US" altLang="zh-CN" sz="1600"/>
              <a:t>MOE</a:t>
            </a:r>
            <a:r>
              <a:rPr lang="zh-CN" altLang="en-US" sz="1600"/>
              <a:t>网络估计</a:t>
            </a:r>
            <a:r>
              <a:rPr lang="en-US" altLang="zh-CN" sz="1600"/>
              <a:t>user-item</a:t>
            </a:r>
            <a:r>
              <a:rPr lang="zh-CN" altLang="en-US" sz="1600"/>
              <a:t>情况下的占比。</a:t>
            </a:r>
            <a:endParaRPr lang="zh-CN" altLang="en-US" sz="1600"/>
          </a:p>
          <a:p>
            <a:r>
              <a:rPr lang="en-US" altLang="zh-CN" sz="1600"/>
              <a:t>3.</a:t>
            </a:r>
            <a:r>
              <a:rPr lang="zh-CN" altLang="en-US" sz="1600"/>
              <a:t>在对比学习中温度使用偏差构成，如果该行为在比例大，则认为其行为可信度大，那么拉的更加</a:t>
            </a:r>
            <a:r>
              <a:rPr lang="zh-CN" altLang="en-US" sz="1600"/>
              <a:t>近</a:t>
            </a:r>
            <a:endParaRPr lang="zh-CN" altLang="en-US" sz="1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180" y="45085"/>
            <a:ext cx="3742690" cy="713740"/>
          </a:xfrm>
          <a:prstGeom prst="rect">
            <a:avLst/>
          </a:prstGeom>
        </p:spPr>
      </p:pic>
      <p:pic>
        <p:nvPicPr>
          <p:cNvPr id="7" name="图片 6" descr="1f0056c3e38d104941e0b133b1afd753"/>
          <p:cNvPicPr>
            <a:picLocks noChangeAspect="1"/>
          </p:cNvPicPr>
          <p:nvPr/>
        </p:nvPicPr>
        <p:blipFill>
          <a:blip r:embed="rId3"/>
          <a:srcRect r="8845" b="3352"/>
          <a:stretch>
            <a:fillRect/>
          </a:stretch>
        </p:blipFill>
        <p:spPr>
          <a:xfrm>
            <a:off x="8044180" y="1014730"/>
            <a:ext cx="4050665" cy="329565"/>
          </a:xfrm>
          <a:prstGeom prst="rect">
            <a:avLst/>
          </a:prstGeom>
        </p:spPr>
      </p:pic>
      <p:pic>
        <p:nvPicPr>
          <p:cNvPr id="8" name="图片 7" descr="77aba6c6e9a9bb14c6e4473faaa4b5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490" y="1505585"/>
            <a:ext cx="2790825" cy="752475"/>
          </a:xfrm>
          <a:prstGeom prst="rect">
            <a:avLst/>
          </a:prstGeom>
        </p:spPr>
      </p:pic>
      <p:pic>
        <p:nvPicPr>
          <p:cNvPr id="9" name="图片 8" descr="1963bc44038158248cadcdb72e973eb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415" y="2381250"/>
            <a:ext cx="2466975" cy="428625"/>
          </a:xfrm>
          <a:prstGeom prst="rect">
            <a:avLst/>
          </a:prstGeom>
        </p:spPr>
      </p:pic>
      <p:pic>
        <p:nvPicPr>
          <p:cNvPr id="10" name="图片 9" descr="39d3b530e9bd5389dd1932ff54b96d7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2983865"/>
            <a:ext cx="4343400" cy="7048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67715" y="3868420"/>
            <a:ext cx="4136390" cy="24288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600">
                <a:sym typeface="+mn-ea"/>
              </a:rPr>
              <a:t>动机：</a:t>
            </a:r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现有多行为推荐（</a:t>
            </a:r>
            <a:r>
              <a:rPr lang="en-US" altLang="zh-CN" sz="1600">
                <a:sym typeface="+mn-ea"/>
              </a:rPr>
              <a:t>view、click、buy </a:t>
            </a:r>
            <a:r>
              <a:rPr lang="zh-CN" altLang="en-US" sz="1600">
                <a:sym typeface="+mn-ea"/>
              </a:rPr>
              <a:t>等）虽然利用了更多行为数据，但没有区分“真实兴趣”和“用户习惯/商品热门度带来的干扰”，导致模型容易学偏，所以作者想用因果方法先消除这些干扰，再利用多行为信息做推荐。</a:t>
            </a:r>
            <a:endParaRPr lang="zh-CN" altLang="en-US" sz="16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4790" y="6489700"/>
            <a:ext cx="117062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2026_WWW_MCLMR_A Model-Agnostic Causal Learning Framework for Multi-Behavior Recommendation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51460" y="3494405"/>
            <a:ext cx="406400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动机：</a:t>
            </a:r>
            <a:endParaRPr lang="zh-CN" altLang="en-US" sz="1400"/>
          </a:p>
          <a:p>
            <a:r>
              <a:rPr lang="zh-CN" altLang="en-US" sz="1400"/>
              <a:t>传统跨域推荐只学习“源域行为与目标域行为的相关性”，而作者希望进一步学习“源域行为是否真正导致了目标域行为”的因果关系，从而减少负迁移并提升跨域兴趣迁移能力。</a:t>
            </a:r>
            <a:endParaRPr lang="zh-CN" altLang="en-US" sz="1400"/>
          </a:p>
          <a:p>
            <a:r>
              <a:rPr lang="zh-CN" altLang="en-US" sz="1400"/>
              <a:t>创新点：</a:t>
            </a:r>
            <a:endParaRPr lang="zh-CN" altLang="en-US" sz="1400"/>
          </a:p>
          <a:p>
            <a:r>
              <a:rPr lang="en-US" altLang="zh-CN" sz="1400"/>
              <a:t>1.</a:t>
            </a:r>
            <a:r>
              <a:rPr lang="zh-CN" altLang="en-US" sz="1400"/>
              <a:t>在同一个用户的两个域中，构造出一个因果数据集。</a:t>
            </a:r>
            <a:endParaRPr lang="zh-CN" altLang="en-US" sz="1400"/>
          </a:p>
          <a:p>
            <a:r>
              <a:rPr lang="en-US" altLang="zh-CN" sz="1400"/>
              <a:t>2.</a:t>
            </a:r>
            <a:r>
              <a:rPr lang="zh-CN" altLang="en-US" sz="1400"/>
              <a:t>构造因果分数模块与估计因果概率模型（如果他是真实因果，被</a:t>
            </a:r>
            <a:r>
              <a:rPr lang="en-US" altLang="zh-CN" sz="1400"/>
              <a:t>CLM</a:t>
            </a:r>
            <a:r>
              <a:rPr lang="zh-CN" altLang="en-US" sz="1400"/>
              <a:t>选中的概率）。在源域学习的</a:t>
            </a:r>
            <a:r>
              <a:rPr lang="en-US" altLang="zh-CN" sz="1400"/>
              <a:t>User</a:t>
            </a:r>
            <a:r>
              <a:rPr lang="zh-CN" altLang="en-US" sz="1400"/>
              <a:t>表示能够学习到真实的因果偏好，以便更好用在目标域中。</a:t>
            </a:r>
            <a:endParaRPr lang="zh-CN" altLang="en-US" sz="1400"/>
          </a:p>
        </p:txBody>
      </p:sp>
      <p:pic>
        <p:nvPicPr>
          <p:cNvPr id="3" name="图片 2" descr="355141c849bf68a51db90bfe6df3ae5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0"/>
            <a:ext cx="8065135" cy="32873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80160" y="6461125"/>
            <a:ext cx="93516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2026_WWW_CECDR_Causality Enhancement for Cross-Domain Recommendation</a:t>
            </a:r>
            <a:endParaRPr lang="zh-CN" altLang="en-US"/>
          </a:p>
        </p:txBody>
      </p:sp>
      <p:pic>
        <p:nvPicPr>
          <p:cNvPr id="4" name="图片 3" descr="7da3a26fe4cf0e1f096e0111019fd7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440" y="264795"/>
            <a:ext cx="3133725" cy="714375"/>
          </a:xfrm>
          <a:prstGeom prst="rect">
            <a:avLst/>
          </a:prstGeom>
        </p:spPr>
      </p:pic>
      <p:pic>
        <p:nvPicPr>
          <p:cNvPr id="6" name="图片 5" descr="a999970b8cf789194ac8dbb8fb119f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965" y="979170"/>
            <a:ext cx="4130040" cy="501650"/>
          </a:xfrm>
          <a:prstGeom prst="rect">
            <a:avLst/>
          </a:prstGeom>
        </p:spPr>
      </p:pic>
      <p:pic>
        <p:nvPicPr>
          <p:cNvPr id="7" name="图片 6" descr="87ae83e54dfd2e394bf326c1a87f97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055" y="1772920"/>
            <a:ext cx="3705225" cy="438150"/>
          </a:xfrm>
          <a:prstGeom prst="rect">
            <a:avLst/>
          </a:prstGeom>
        </p:spPr>
      </p:pic>
      <p:pic>
        <p:nvPicPr>
          <p:cNvPr id="8" name="图片 7" descr="a16d3ceda288384d8ebaa738687ab7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1490" y="2351405"/>
            <a:ext cx="3857625" cy="523875"/>
          </a:xfrm>
          <a:prstGeom prst="rect">
            <a:avLst/>
          </a:prstGeom>
        </p:spPr>
      </p:pic>
      <p:pic>
        <p:nvPicPr>
          <p:cNvPr id="9" name="图片 8" descr="b12c32c3f684cd6250696e9938856c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0690" y="3118485"/>
            <a:ext cx="1419225" cy="619125"/>
          </a:xfrm>
          <a:prstGeom prst="rect">
            <a:avLst/>
          </a:prstGeom>
        </p:spPr>
      </p:pic>
      <p:pic>
        <p:nvPicPr>
          <p:cNvPr id="10" name="图片 9" descr="075498cf7095beaacd6ae10b4f8ea4f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0600" y="3823970"/>
            <a:ext cx="2857500" cy="390525"/>
          </a:xfrm>
          <a:prstGeom prst="rect">
            <a:avLst/>
          </a:prstGeom>
        </p:spPr>
      </p:pic>
      <p:pic>
        <p:nvPicPr>
          <p:cNvPr id="12" name="图片 11" descr="de586f505c62edc8c16601be54bd9395"/>
          <p:cNvPicPr>
            <a:picLocks noChangeAspect="1"/>
          </p:cNvPicPr>
          <p:nvPr/>
        </p:nvPicPr>
        <p:blipFill>
          <a:blip r:embed="rId8"/>
          <a:srcRect r="5982" b="6573"/>
          <a:stretch>
            <a:fillRect/>
          </a:stretch>
        </p:blipFill>
        <p:spPr>
          <a:xfrm>
            <a:off x="7653020" y="4506595"/>
            <a:ext cx="4451985" cy="596900"/>
          </a:xfrm>
          <a:prstGeom prst="rect">
            <a:avLst/>
          </a:prstGeom>
        </p:spPr>
      </p:pic>
      <p:pic>
        <p:nvPicPr>
          <p:cNvPr id="13" name="图片 12" descr="5c04ab7fb31441f6f213cfbf4cf90a7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6530" y="5712460"/>
            <a:ext cx="4330065" cy="752475"/>
          </a:xfrm>
          <a:prstGeom prst="rect">
            <a:avLst/>
          </a:prstGeom>
        </p:spPr>
      </p:pic>
      <p:pic>
        <p:nvPicPr>
          <p:cNvPr id="14" name="图片 13" descr="e427b014e107f6376c7980e34a071375"/>
          <p:cNvPicPr>
            <a:picLocks noChangeAspect="1"/>
          </p:cNvPicPr>
          <p:nvPr/>
        </p:nvPicPr>
        <p:blipFill>
          <a:blip r:embed="rId10"/>
          <a:srcRect t="7595"/>
          <a:stretch>
            <a:fillRect/>
          </a:stretch>
        </p:blipFill>
        <p:spPr>
          <a:xfrm>
            <a:off x="8316595" y="5353050"/>
            <a:ext cx="3684905" cy="633095"/>
          </a:xfrm>
          <a:prstGeom prst="rect">
            <a:avLst/>
          </a:prstGeom>
        </p:spPr>
      </p:pic>
      <p:pic>
        <p:nvPicPr>
          <p:cNvPr id="15" name="图片 14" descr="82137aa7d9b73dd398d6db57c1ac5f01"/>
          <p:cNvPicPr>
            <a:picLocks noChangeAspect="1"/>
          </p:cNvPicPr>
          <p:nvPr/>
        </p:nvPicPr>
        <p:blipFill>
          <a:blip r:embed="rId11"/>
          <a:srcRect t="22313"/>
          <a:stretch>
            <a:fillRect/>
          </a:stretch>
        </p:blipFill>
        <p:spPr>
          <a:xfrm>
            <a:off x="4909185" y="4318635"/>
            <a:ext cx="2228850" cy="362585"/>
          </a:xfrm>
          <a:prstGeom prst="rect">
            <a:avLst/>
          </a:prstGeom>
        </p:spPr>
      </p:pic>
      <p:pic>
        <p:nvPicPr>
          <p:cNvPr id="16" name="图片 15" descr="6c0a61198439b3d7f7a8dcf1f9a0c09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49850" y="3509010"/>
            <a:ext cx="1866900" cy="52387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1500</Words>
  <Application>WPS 演示</Application>
  <PresentationFormat>宽屏</PresentationFormat>
  <Paragraphs>42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陌</cp:lastModifiedBy>
  <cp:revision>179</cp:revision>
  <dcterms:created xsi:type="dcterms:W3CDTF">2019-06-19T02:08:00Z</dcterms:created>
  <dcterms:modified xsi:type="dcterms:W3CDTF">2026-05-06T06:35:27Z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DC90999876294C9B9AF52AD321F1AC44_11</vt:lpwstr>
  </property>
</Properties>
</file>