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3" r:id="rId5"/>
    <p:sldId id="260" r:id="rId6"/>
    <p:sldId id="257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1）行为解耦模块（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BDM）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 一致性意图模块（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CIM）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）个人意图模块（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PIM）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，生成超图（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u, i , a, s)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4）有序Logistic回归(OLR)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spc="-5" dirty="0">
                <a:solidFill>
                  <a:srgbClr val="1F4E7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  <a:sym typeface="+mn-ea"/>
              </a:rPr>
              <a:t>渐进式粒度 + 锚点Q + </a:t>
            </a:r>
            <a:r>
              <a:rPr lang="zh-CN" altLang="en-US" b="1" spc="-5" dirty="0">
                <a:solidFill>
                  <a:srgbClr val="1F4E7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  <a:sym typeface="+mn-ea"/>
              </a:rPr>
              <a:t>渐进式掩码</a:t>
            </a:r>
            <a:endParaRPr lang="zh-CN" altLang="en-US" b="1" spc="-5" dirty="0">
              <a:solidFill>
                <a:srgbClr val="1F4E79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多模态新品推荐中的联合相似用户挖掘和信息行为引导</a:t>
            </a:r>
            <a:r>
              <a:rPr lang="en-US" altLang="zh-CN" dirty="0"/>
              <a:t>  </a:t>
            </a:r>
            <a:endParaRPr lang="en-US" altLang="zh-CN" dirty="0"/>
          </a:p>
          <a:p>
            <a:r>
              <a:rPr lang="zh-CN" altLang="en-US" dirty="0"/>
              <a:t>序列</a:t>
            </a:r>
            <a:r>
              <a:rPr lang="zh-CN" altLang="en-US" dirty="0"/>
              <a:t>增强：</a:t>
            </a:r>
            <a:endParaRPr lang="zh-CN" altLang="en-US" dirty="0"/>
          </a:p>
          <a:p>
            <a:r>
              <a:rPr lang="zh-CN" altLang="en-US" dirty="0"/>
              <a:t>（1）注意力掩码。 我们从用户历史记录中随机选择一些项目，并通过在</a:t>
            </a:r>
            <a:r>
              <a:rPr lang="en-US" altLang="zh-CN" dirty="0"/>
              <a:t>Trm</a:t>
            </a:r>
            <a:r>
              <a:rPr lang="zh-CN" altLang="en-US" dirty="0"/>
              <a:t>编码过程中应用注意掩码来掩盖它们（等式（1））</a:t>
            </a:r>
            <a:endParaRPr lang="zh-CN" altLang="en-US" dirty="0"/>
          </a:p>
          <a:p>
            <a:r>
              <a:rPr lang="zh-CN" altLang="en-US" dirty="0"/>
              <a:t>（2）子序列采样。 我们从原始用户历史记录 </a:t>
            </a:r>
            <a:r>
              <a:rPr lang="en-US" altLang="zh-CN" dirty="0"/>
              <a:t>H</a:t>
            </a:r>
            <a:r>
              <a:rPr lang="zh-CN" altLang="en-US" dirty="0"/>
              <a:t>𝑢 中随机选择一个连续的子序列。</a:t>
            </a:r>
            <a:endParaRPr lang="zh-CN" altLang="en-US" dirty="0"/>
          </a:p>
          <a:p>
            <a:r>
              <a:rPr lang="zh-CN" altLang="en-US" dirty="0"/>
              <a:t>（3）子序列重排。 随机选择一个连续的子序列，并打乱该子序列中项目的顺序。 </a:t>
            </a:r>
            <a:endParaRPr lang="zh-CN" altLang="en-US" dirty="0"/>
          </a:p>
          <a:p>
            <a:r>
              <a:rPr lang="zh-CN" altLang="en-US" dirty="0"/>
              <a:t>（4）用户历史被划分为多个不重叠的连续片段。 然后，这些段的顺序会被打乱，同时保留内部项目顺序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7.png"/><Relationship Id="rId7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2.png"/><Relationship Id="rId14" Type="http://schemas.openxmlformats.org/officeDocument/2006/relationships/image" Target="../media/image11.pn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1" Type="http://schemas.openxmlformats.org/officeDocument/2006/relationships/tags" Target="../tags/tag3.xml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0" y="115570"/>
            <a:ext cx="1219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2026_WWW_QDDR_Quality-Driven Intent Disentanglement with Dual-Path Modeling for Recommendation </a:t>
            </a:r>
            <a:endParaRPr lang="en-US" altLang="zh-CN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935" y="590550"/>
            <a:ext cx="7837170" cy="31857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7145" y="5429885"/>
            <a:ext cx="4478020" cy="1428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05" y="3900805"/>
            <a:ext cx="3114040" cy="314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95" y="4340225"/>
            <a:ext cx="3758565" cy="463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90" y="4869180"/>
            <a:ext cx="4072255" cy="362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435" y="5297170"/>
            <a:ext cx="3794125" cy="5734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040" y="5935980"/>
            <a:ext cx="3164205" cy="5232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69860" y="3905885"/>
            <a:ext cx="3738245" cy="3098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51750" y="4655185"/>
            <a:ext cx="3788410" cy="3435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14590" y="5231765"/>
            <a:ext cx="3925570" cy="6070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5902960"/>
            <a:ext cx="5807075" cy="5600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9105" y="831215"/>
            <a:ext cx="4112895" cy="25927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260" y="6524625"/>
            <a:ext cx="5394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 spc="-5" dirty="0">
                <a:solidFill>
                  <a:srgbClr val="1F4E7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基于质量驱动的意向解缠双路径推荐模型</a:t>
            </a:r>
            <a:endParaRPr lang="en-US" altLang="zh-CN" sz="1400" b="1" spc="-5" dirty="0">
              <a:solidFill>
                <a:srgbClr val="1F4E79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16150" y="3452495"/>
            <a:ext cx="793115" cy="238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158750"/>
            <a:ext cx="12205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1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2026</a:t>
            </a:r>
            <a:r>
              <a:rPr lang="en-US" altLang="zh-CN" sz="1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_WWW_CARE_</a:t>
            </a:r>
            <a:r>
              <a:rPr lang="en-US" altLang="zh-CN" sz="1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Bringing Reasoning to Generative Recommendation Through the Lens of  Cascaded Ranking </a:t>
            </a:r>
            <a:endParaRPr lang="en-US" altLang="zh-CN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9385" y="3569335"/>
            <a:ext cx="4417060" cy="69913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85" y="680720"/>
            <a:ext cx="9347835" cy="24720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45" y="4268470"/>
            <a:ext cx="4800600" cy="6477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465" y="4916170"/>
            <a:ext cx="4030980" cy="6324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25" y="5622290"/>
            <a:ext cx="3550920" cy="3962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565" y="3260090"/>
            <a:ext cx="6077585" cy="325374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910330" y="6471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52120" y="6092190"/>
            <a:ext cx="5394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spc="-5" dirty="0">
                <a:solidFill>
                  <a:srgbClr val="1F4E7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通过层叠排名的镜头将推理引入生成性推荐</a:t>
            </a:r>
            <a:endParaRPr lang="zh-CN" altLang="en-US" sz="1400" b="1" spc="-5" dirty="0">
              <a:solidFill>
                <a:srgbClr val="1F4E79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4460" y="4473575"/>
            <a:ext cx="4312920" cy="4800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0" y="197485"/>
            <a:ext cx="1219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2026_WWW_RMBRec_Robust Multi-Behavior Recommendation towards Target Behaviors</a:t>
            </a:r>
            <a:endParaRPr lang="en-US" altLang="zh-CN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98500"/>
            <a:ext cx="8087360" cy="36423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470" y="885825"/>
            <a:ext cx="4060825" cy="49974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915" y="2469515"/>
            <a:ext cx="3802380" cy="46482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435" y="1571625"/>
            <a:ext cx="3832860" cy="5867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300" y="3164205"/>
            <a:ext cx="4130040" cy="4724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220" y="3862070"/>
            <a:ext cx="3627120" cy="4724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7900" y="5899785"/>
            <a:ext cx="3413760" cy="2362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3375" y="4831715"/>
            <a:ext cx="7232650" cy="1304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spcAft>
                <a:spcPts val="120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面向目标行为的稳健多行为推荐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spcAft>
                <a:spcPts val="120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表示鲁棒性模块（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RRM）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spcAft>
                <a:spcPts val="120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优化鲁棒性模块（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ORM）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900" y="5169535"/>
            <a:ext cx="937260" cy="198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3160" y="5116195"/>
            <a:ext cx="3345180" cy="251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1350" y="565785"/>
            <a:ext cx="1200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lightGCN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840" y="2835910"/>
            <a:ext cx="3852545" cy="4235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40" y="512445"/>
            <a:ext cx="4099560" cy="12573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885" y="4747260"/>
            <a:ext cx="4242435" cy="3302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0" y="114935"/>
            <a:ext cx="12192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2026_WWW_SuperG_Joint Similar User Exploration and Informative BehaviorGuidance for Multi-Modal New Item Recommendation </a:t>
            </a:r>
            <a:endParaRPr lang="en-US" altLang="zh-CN" sz="16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470" y="1830070"/>
            <a:ext cx="3764915" cy="3968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315" y="2360930"/>
            <a:ext cx="3707765" cy="39116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825" y="5372735"/>
            <a:ext cx="3972560" cy="5638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770" y="6094095"/>
            <a:ext cx="3822700" cy="2692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165" y="3343275"/>
            <a:ext cx="3841750" cy="8642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2315" y="4207510"/>
            <a:ext cx="3691890" cy="302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615" y="4237355"/>
            <a:ext cx="2546985" cy="2524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73425" y="457898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相似用户的序列检索</a:t>
            </a:r>
            <a:r>
              <a:rPr lang="en-US" altLang="zh-CN" sz="1400"/>
              <a:t> + LLM</a:t>
            </a:r>
            <a:r>
              <a:rPr lang="zh-CN" altLang="en-US" sz="1400"/>
              <a:t>反馈</a:t>
            </a: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25" y="452120"/>
            <a:ext cx="8108950" cy="3755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8195" y="5814695"/>
            <a:ext cx="3131820" cy="403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315" y="5257165"/>
            <a:ext cx="209550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b="5667"/>
          <a:stretch>
            <a:fillRect/>
          </a:stretch>
        </p:blipFill>
        <p:spPr>
          <a:xfrm>
            <a:off x="0" y="611505"/>
            <a:ext cx="7606030" cy="49250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8575" y="243205"/>
            <a:ext cx="118313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ctr">
              <a:spcBef>
                <a:spcPts val="100"/>
              </a:spcBef>
              <a:buClrTx/>
              <a:buSzTx/>
              <a:buFontTx/>
            </a:pPr>
            <a:r>
              <a:rPr lang="en-US" altLang="zh-CN" sz="1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2026_WWW_WeaveRec_An LLM-Based Cross-Domain Sequential Recommendation Framework with Model Merging</a:t>
            </a:r>
            <a:endParaRPr lang="en-US" altLang="zh-CN" sz="1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318510"/>
            <a:ext cx="3942715" cy="12045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030" y="1449070"/>
            <a:ext cx="4572000" cy="13106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220" y="5904865"/>
            <a:ext cx="4937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1400" b="1" spc="-5" dirty="0">
                <a:solidFill>
                  <a:srgbClr val="1F4E7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一种基于LLM的模型融合跨域序贯推荐框架</a:t>
            </a:r>
            <a:endParaRPr lang="en-US" altLang="zh-CN" sz="1400" b="1" spc="-5" dirty="0">
              <a:solidFill>
                <a:srgbClr val="1F4E79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68,&quot;width&quot;:4440}"/>
</p:tagLst>
</file>

<file path=ppt/tags/tag2.xml><?xml version="1.0" encoding="utf-8"?>
<p:tagLst xmlns:p="http://schemas.openxmlformats.org/presentationml/2006/main">
  <p:tag name="KSO_WM_UNIT_PLACING_PICTURE_USER_VIEWPORT" val="{&quot;height&quot;:408,&quot;width&quot;:4500}"/>
</p:tagLst>
</file>

<file path=ppt/tags/tag3.xml><?xml version="1.0" encoding="utf-8"?>
<p:tagLst xmlns:p="http://schemas.openxmlformats.org/presentationml/2006/main">
  <p:tag name="KSO_WM_UNIT_PLACING_PICTURE_USER_VIEWPORT" val="{&quot;height&quot;:720,&quot;width&quot;:4656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WPS 演示</Application>
  <PresentationFormat>宽屏</PresentationFormat>
  <Paragraphs>34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Times New Roman</vt:lpstr>
      <vt:lpstr>Times New Roman</vt:lpstr>
      <vt:lpstr>Trebuchet MS</vt:lpstr>
      <vt:lpstr>微软雅黑</vt:lpstr>
      <vt:lpstr>Arial Unicode MS</vt:lpstr>
      <vt:lpstr>Calibri</vt:lpstr>
      <vt:lpstr>BatangChe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zhang</dc:creator>
  <cp:lastModifiedBy> </cp:lastModifiedBy>
  <cp:revision>119</cp:revision>
  <dcterms:created xsi:type="dcterms:W3CDTF">2023-08-09T12:44:00Z</dcterms:created>
  <dcterms:modified xsi:type="dcterms:W3CDTF">2026-05-28T03:56:38Z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13B821AB887C4C75A39C0143E863C159_12</vt:lpwstr>
  </property>
</Properties>
</file>