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3"/>
    <p:sldId id="256" r:id="rId4"/>
    <p:sldId id="263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0" userDrawn="1">
          <p15:clr>
            <a:srgbClr val="A4A3A4"/>
          </p15:clr>
        </p15:guide>
        <p15:guide id="2" pos="38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20"/>
        <p:guide pos="387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91135" y="4257040"/>
            <a:ext cx="8350885" cy="36830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>
                <a:solidFill>
                  <a:srgbClr val="000000"/>
                </a:solidFill>
                <a:latin typeface="+mn-ea"/>
                <a:cs typeface="+mn-ea"/>
              </a:rPr>
              <a:t>2026WWW_HFR‐MKGC:</a:t>
            </a:r>
            <a:r>
              <a:rPr lang="zh-CN" altLang="en-US">
                <a:solidFill>
                  <a:srgbClr val="000000"/>
                </a:solidFill>
                <a:latin typeface="+mn-ea"/>
                <a:cs typeface="+mn-ea"/>
              </a:rPr>
              <a:t>利用</a:t>
            </a:r>
            <a:r>
              <a:rPr lang="en-US" altLang="zh-CN">
                <a:solidFill>
                  <a:srgbClr val="000000"/>
                </a:solidFill>
                <a:latin typeface="+mn-ea"/>
                <a:cs typeface="+mn-ea"/>
              </a:rPr>
              <a:t> MLLM </a:t>
            </a:r>
            <a:r>
              <a:rPr lang="zh-CN" altLang="en-US">
                <a:solidFill>
                  <a:srgbClr val="000000"/>
                </a:solidFill>
                <a:latin typeface="+mn-ea"/>
                <a:cs typeface="+mn-ea"/>
              </a:rPr>
              <a:t>进行分层融合推理实现多模态知识图补全</a:t>
            </a:r>
            <a:endParaRPr lang="zh-CN" altLang="en-US">
              <a:solidFill>
                <a:srgbClr val="000000"/>
              </a:solidFill>
              <a:latin typeface="+mn-ea"/>
              <a:cs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645" y="182245"/>
            <a:ext cx="9507220" cy="38906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1135" y="4809490"/>
            <a:ext cx="9419590" cy="147637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b="1">
                <a:latin typeface="+mn-ea"/>
                <a:cs typeface="+mn-ea"/>
              </a:rPr>
              <a:t>动机：</a:t>
            </a:r>
            <a:endParaRPr lang="zh-CN" altLang="en-US" b="1">
              <a:latin typeface="+mn-ea"/>
              <a:cs typeface="+mn-ea"/>
            </a:endParaRPr>
          </a:p>
          <a:p>
            <a:r>
              <a:rPr lang="en-US" altLang="zh-CN">
                <a:latin typeface="+mn-ea"/>
                <a:cs typeface="+mn-ea"/>
              </a:rPr>
              <a:t>(1)</a:t>
            </a:r>
            <a:r>
              <a:rPr lang="zh-CN" altLang="en-US">
                <a:latin typeface="+mn-ea"/>
                <a:cs typeface="+mn-ea"/>
              </a:rPr>
              <a:t>现有的多模态知识图谱补全方法大多是平等对待所有模态，忽略了不同关系下模态重要性的差异，容易受噪声干扰。</a:t>
            </a:r>
            <a:endParaRPr lang="zh-CN" altLang="en-US">
              <a:latin typeface="+mn-ea"/>
              <a:cs typeface="+mn-ea"/>
            </a:endParaRPr>
          </a:p>
          <a:p>
            <a:r>
              <a:rPr lang="en-US" altLang="zh-CN">
                <a:latin typeface="+mn-ea"/>
                <a:cs typeface="+mn-ea"/>
              </a:rPr>
              <a:t>(2)</a:t>
            </a:r>
            <a:r>
              <a:rPr lang="zh-CN" altLang="en-US">
                <a:latin typeface="+mn-ea"/>
                <a:cs typeface="+mn-ea"/>
              </a:rPr>
              <a:t>现有基于大语言模型的图谱补全方法主要集中在文本和结构上，无法充分利用视觉语义，并且无法动态适应不同三元组之间模态的不同相关性。</a:t>
            </a:r>
            <a:endParaRPr lang="zh-CN" altLang="en-US">
              <a:latin typeface="+mn-ea"/>
              <a:cs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04520" y="4342765"/>
            <a:ext cx="6997065" cy="543560"/>
          </a:xfrm>
          <a:prstGeom prst="rect">
            <a:avLst/>
          </a:prstGeom>
        </p:spPr>
        <p:txBody>
          <a:bodyPr wrap="square">
            <a:noAutofit/>
          </a:bodyPr>
          <a:p>
            <a:endParaRPr lang="en-US" altLang="zh-CN" sz="1600" b="1">
              <a:solidFill>
                <a:srgbClr val="000000"/>
              </a:solidFill>
              <a:latin typeface="LinBiolinumTB"/>
              <a:ea typeface="LinBiolinumTB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97180" y="4851400"/>
            <a:ext cx="9766935" cy="17894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b="1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动机：</a:t>
            </a:r>
            <a:endParaRPr lang="zh-CN" altLang="en-US" b="1">
              <a:solidFill>
                <a:srgbClr val="000000"/>
              </a:solidFill>
              <a:latin typeface="+mn-ea"/>
              <a:cs typeface="+mn-ea"/>
              <a:sym typeface="+mn-ea"/>
            </a:endParaRPr>
          </a:p>
          <a:p>
            <a:r>
              <a:rPr lang="en-US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1.</a:t>
            </a:r>
            <a:r>
              <a:rPr lang="zh-CN" altLang="en-US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现有基于</a:t>
            </a:r>
            <a:r>
              <a:rPr lang="en-US" altLang="zh-CN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 LLM </a:t>
            </a:r>
            <a:r>
              <a:rPr lang="zh-CN" altLang="en-US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的链接预测方法过度依赖文本描述，难以捕捉复杂的拓扑结构信息和深层关系模式。</a:t>
            </a:r>
            <a:r>
              <a:rPr lang="en-US" altLang="zh-CN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 </a:t>
            </a:r>
            <a:endParaRPr lang="en-US" altLang="zh-CN">
              <a:solidFill>
                <a:srgbClr val="000000"/>
              </a:solidFill>
              <a:latin typeface="+mn-ea"/>
              <a:cs typeface="+mn-ea"/>
              <a:sym typeface="+mn-ea"/>
            </a:endParaRPr>
          </a:p>
          <a:p>
            <a:pPr algn="l"/>
            <a:r>
              <a:rPr lang="en-US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2.</a:t>
            </a:r>
            <a:r>
              <a:rPr lang="zh-CN" altLang="en-US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当前的结构与文本混合方法多采用简单的拼接融合，无法根据具体的</a:t>
            </a:r>
            <a:r>
              <a:rPr lang="en-US" altLang="zh-CN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查询上下文</a:t>
            </a:r>
            <a:r>
              <a:rPr lang="en-US" altLang="zh-CN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动态调整候选实体的重要性。</a:t>
            </a:r>
            <a:endParaRPr lang="zh-CN" altLang="en-US">
              <a:solidFill>
                <a:srgbClr val="000000"/>
              </a:solidFill>
              <a:latin typeface="+mn-ea"/>
              <a:cs typeface="+mn-ea"/>
              <a:sym typeface="+mn-ea"/>
            </a:endParaRPr>
          </a:p>
          <a:p>
            <a:pPr algn="l"/>
            <a:endParaRPr lang="zh-CN" altLang="en-US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2745" y="4342765"/>
            <a:ext cx="825182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latin typeface="+mn-ea"/>
                <a:cs typeface="+mn-ea"/>
              </a:rPr>
              <a:t>2026WSDM_</a:t>
            </a:r>
            <a:r>
              <a:rPr lang="zh-CN" altLang="en-US">
                <a:latin typeface="+mn-ea"/>
                <a:cs typeface="+mn-ea"/>
              </a:rPr>
              <a:t>结合结构知识与文本知识通过大语言模型实现知识图谱链接预测</a:t>
            </a:r>
            <a:r>
              <a:rPr lang="en-US" altLang="zh-CN">
                <a:latin typeface="+mn-ea"/>
                <a:cs typeface="+mn-ea"/>
              </a:rPr>
              <a:t>                 </a:t>
            </a:r>
            <a:endParaRPr lang="zh-CN" altLang="en-US">
              <a:latin typeface="+mn-ea"/>
              <a:cs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235" y="377190"/>
            <a:ext cx="9311640" cy="38252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975" y="636905"/>
            <a:ext cx="8138795" cy="23685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6415" y="3302000"/>
            <a:ext cx="757809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2026KDD_</a:t>
            </a:r>
            <a:r>
              <a:rPr lang="zh-CN" altLang="en-US"/>
              <a:t>利用大语言模型将语义配置文件丰富到推荐系统的知识图谱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26415" y="3966845"/>
            <a:ext cx="8268970" cy="132207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Bef>
                <a:spcPct val="0"/>
              </a:spcBef>
            </a:pPr>
            <a:r>
              <a:rPr lang="zh-CN" altLang="en-US" sz="1600" b="1">
                <a:latin typeface="+mn-ea"/>
                <a:cs typeface="+mn-ea"/>
              </a:rPr>
              <a:t>动机：</a:t>
            </a:r>
            <a:endParaRPr lang="zh-CN" altLang="en-US" sz="1600" b="1">
              <a:latin typeface="+mn-ea"/>
              <a:cs typeface="+mn-ea"/>
            </a:endParaRPr>
          </a:p>
          <a:p>
            <a:pPr>
              <a:spcBef>
                <a:spcPct val="0"/>
              </a:spcBef>
            </a:pPr>
            <a:r>
              <a:rPr lang="en-US" altLang="zh-CN" sz="1600">
                <a:latin typeface="+mn-ea"/>
                <a:cs typeface="+mn-ea"/>
              </a:rPr>
              <a:t>1.</a:t>
            </a:r>
            <a:r>
              <a:rPr lang="zh-CN" altLang="en-US" sz="1600">
                <a:latin typeface="+mn-ea"/>
                <a:cs typeface="+mn-ea"/>
              </a:rPr>
              <a:t>纯知识图谱方法缺乏对用户显式属性偏好的捕捉，而纯 </a:t>
            </a:r>
            <a:r>
              <a:rPr lang="en-US" altLang="zh-CN" sz="1600">
                <a:latin typeface="+mn-ea"/>
                <a:cs typeface="+mn-ea"/>
              </a:rPr>
              <a:t>LLM </a:t>
            </a:r>
            <a:r>
              <a:rPr lang="zh-CN" altLang="en-US" sz="1600">
                <a:latin typeface="+mn-ea"/>
                <a:cs typeface="+mn-ea"/>
              </a:rPr>
              <a:t>方法受限于提示词长度和上下文窗口，缺乏结构化传播能力且难以扩展。</a:t>
            </a:r>
            <a:endParaRPr lang="zh-CN" altLang="en-US" sz="1600">
              <a:latin typeface="+mn-ea"/>
              <a:cs typeface="+mn-ea"/>
            </a:endParaRPr>
          </a:p>
          <a:p>
            <a:pPr>
              <a:spcBef>
                <a:spcPct val="0"/>
              </a:spcBef>
            </a:pPr>
            <a:r>
              <a:rPr lang="en-US" altLang="zh-CN" sz="1600">
                <a:latin typeface="+mn-ea"/>
                <a:cs typeface="+mn-ea"/>
              </a:rPr>
              <a:t>2.</a:t>
            </a:r>
            <a:r>
              <a:rPr lang="zh-CN" altLang="en-US" sz="1600">
                <a:latin typeface="+mn-ea"/>
                <a:cs typeface="+mn-ea"/>
              </a:rPr>
              <a:t>现有的混合推荐模型通常只在局部（如用户</a:t>
            </a:r>
            <a:r>
              <a:rPr lang="en-US" altLang="zh-CN" sz="1600">
                <a:latin typeface="+mn-ea"/>
                <a:cs typeface="+mn-ea"/>
              </a:rPr>
              <a:t>-</a:t>
            </a:r>
            <a:r>
              <a:rPr lang="zh-CN" altLang="en-US" sz="1600">
                <a:latin typeface="+mn-ea"/>
                <a:cs typeface="+mn-ea"/>
              </a:rPr>
              <a:t>项目图）利用画像信号，未能将语义特征在整个全局知识图谱中广泛传播，导致稀疏节点的推荐效果差。</a:t>
            </a:r>
            <a:endParaRPr lang="zh-CN" altLang="en-US" sz="1600">
              <a:latin typeface="+mn-ea"/>
              <a:cs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</Words>
  <Application>WPS 演示</Application>
  <PresentationFormat>宽屏</PresentationFormat>
  <Paragraphs>19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LinBiolinumTB</vt:lpstr>
      <vt:lpstr>微软雅黑</vt:lpstr>
      <vt:lpstr>Arial Unicode MS</vt:lpstr>
      <vt:lpstr>Calibri</vt:lpstr>
      <vt:lpstr>Segoe Print</vt:lpstr>
      <vt:lpstr>WPS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张卓威</cp:lastModifiedBy>
  <cp:revision>173</cp:revision>
  <dcterms:created xsi:type="dcterms:W3CDTF">2019-06-19T02:08:00Z</dcterms:created>
  <dcterms:modified xsi:type="dcterms:W3CDTF">2026-07-28T13:19:19Z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2052-12.1.0.19302</vt:lpwstr>
  </property>
  <property fmtid="{D5CDD505-2E9C-101B-9397-08002B2CF9AE}" pid="3" name="ICV">
    <vt:lpwstr>DD7C6D532B9D40A0B84905A16DB2E2AF_13</vt:lpwstr>
  </property>
</Properties>
</file>