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3"/>
    <p:sldId id="265" r:id="rId4"/>
    <p:sldId id="262" r:id="rId5"/>
    <p:sldId id="261" r:id="rId6"/>
    <p:sldId id="263"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368300"/>
            <a:ext cx="8079740" cy="3828415"/>
          </a:xfrm>
          <a:prstGeom prst="rect">
            <a:avLst/>
          </a:prstGeom>
        </p:spPr>
      </p:pic>
      <p:sp>
        <p:nvSpPr>
          <p:cNvPr id="5" name="文本框 4"/>
          <p:cNvSpPr txBox="1"/>
          <p:nvPr/>
        </p:nvSpPr>
        <p:spPr>
          <a:xfrm>
            <a:off x="0" y="0"/>
            <a:ext cx="11990705" cy="368300"/>
          </a:xfrm>
          <a:prstGeom prst="rect">
            <a:avLst/>
          </a:prstGeom>
          <a:noFill/>
        </p:spPr>
        <p:txBody>
          <a:bodyPr wrap="square" rtlCol="0">
            <a:spAutoFit/>
          </a:bodyPr>
          <a:p>
            <a:r>
              <a:rPr lang="en-US" altLang="zh-CN"/>
              <a:t>2026_AAAI_Multi-Aspect Cross-modal Quantization for Generative Recommendation</a:t>
            </a:r>
            <a:endParaRPr lang="en-US" altLang="zh-CN"/>
          </a:p>
        </p:txBody>
      </p:sp>
      <p:sp>
        <p:nvSpPr>
          <p:cNvPr id="2" name="文本框 1"/>
          <p:cNvSpPr txBox="1"/>
          <p:nvPr/>
        </p:nvSpPr>
        <p:spPr>
          <a:xfrm>
            <a:off x="8098790" y="922655"/>
            <a:ext cx="3891915" cy="922020"/>
          </a:xfrm>
          <a:prstGeom prst="rect">
            <a:avLst/>
          </a:prstGeom>
          <a:noFill/>
        </p:spPr>
        <p:txBody>
          <a:bodyPr wrap="square" rtlCol="0">
            <a:spAutoFit/>
          </a:bodyPr>
          <a:p>
            <a:r>
              <a:rPr lang="zh-CN" altLang="en-US"/>
              <a:t>动机：</a:t>
            </a:r>
            <a:r>
              <a:rPr lang="zh-CN" altLang="en-US"/>
              <a:t>现有方法在利用多模态信息和捕捉多模态之间深刻复杂互动方面仍有限</a:t>
            </a:r>
            <a:endParaRPr lang="zh-CN" altLang="en-US"/>
          </a:p>
        </p:txBody>
      </p:sp>
      <p:sp>
        <p:nvSpPr>
          <p:cNvPr id="3" name="文本框 2"/>
          <p:cNvSpPr txBox="1"/>
          <p:nvPr/>
        </p:nvSpPr>
        <p:spPr>
          <a:xfrm>
            <a:off x="8098790" y="2399030"/>
            <a:ext cx="4064000" cy="2306955"/>
          </a:xfrm>
          <a:prstGeom prst="rect">
            <a:avLst/>
          </a:prstGeom>
          <a:noFill/>
        </p:spPr>
        <p:txBody>
          <a:bodyPr wrap="square" rtlCol="0">
            <a:spAutoFit/>
          </a:bodyPr>
          <a:p>
            <a:r>
              <a:rPr lang="zh-CN" altLang="en-US"/>
              <a:t>创新：</a:t>
            </a:r>
            <a:endParaRPr lang="zh-CN" altLang="en-US"/>
          </a:p>
          <a:p>
            <a:r>
              <a:rPr lang="en-US" altLang="zh-CN"/>
              <a:t>1.</a:t>
            </a:r>
            <a:r>
              <a:rPr lang="zh-CN" altLang="en-US"/>
              <a:t>使用</a:t>
            </a:r>
            <a:r>
              <a:rPr lang="en-US" altLang="zh-CN"/>
              <a:t>kmeans</a:t>
            </a:r>
            <a:r>
              <a:rPr lang="zh-CN" altLang="en-US"/>
              <a:t>构建</a:t>
            </a:r>
            <a:r>
              <a:rPr lang="zh-CN" altLang="en-US"/>
              <a:t>正负样本，文本嵌入在同一簇的物品，其图片为</a:t>
            </a:r>
            <a:r>
              <a:rPr lang="zh-CN" altLang="en-US"/>
              <a:t>正样本</a:t>
            </a:r>
            <a:endParaRPr lang="zh-CN" altLang="en-US"/>
          </a:p>
          <a:p>
            <a:r>
              <a:rPr lang="en-US" altLang="zh-CN"/>
              <a:t>2.</a:t>
            </a:r>
            <a:r>
              <a:rPr lang="zh-CN" altLang="en-US">
                <a:sym typeface="+mn-ea"/>
              </a:rPr>
              <a:t>对文本和图片</a:t>
            </a:r>
            <a:r>
              <a:rPr lang="zh-CN" altLang="en-US">
                <a:sym typeface="+mn-ea"/>
              </a:rPr>
              <a:t>量化后的嵌入</a:t>
            </a:r>
            <a:r>
              <a:rPr lang="zh-CN" altLang="en-US">
                <a:sym typeface="+mn-ea"/>
              </a:rPr>
              <a:t>进行对比学习</a:t>
            </a:r>
            <a:endParaRPr lang="zh-CN" altLang="en-US"/>
          </a:p>
          <a:p>
            <a:r>
              <a:rPr lang="en-US" altLang="zh-CN"/>
              <a:t>3.</a:t>
            </a:r>
            <a:r>
              <a:rPr lang="zh-CN" altLang="en-US">
                <a:sym typeface="+mn-ea"/>
              </a:rPr>
              <a:t>对同一物品</a:t>
            </a:r>
            <a:r>
              <a:rPr lang="zh-CN" altLang="en-US">
                <a:sym typeface="+mn-ea"/>
              </a:rPr>
              <a:t>的文本和图片的</a:t>
            </a:r>
            <a:r>
              <a:rPr lang="en-US" altLang="zh-CN">
                <a:sym typeface="+mn-ea"/>
              </a:rPr>
              <a:t>SID</a:t>
            </a:r>
            <a:r>
              <a:rPr lang="zh-CN" altLang="en-US">
                <a:sym typeface="+mn-ea"/>
              </a:rPr>
              <a:t>的最后一层隐藏状态进行平均池化做对比学习</a:t>
            </a:r>
            <a:endParaRPr lang="en-US" altLang="zh-CN"/>
          </a:p>
        </p:txBody>
      </p:sp>
      <p:sp>
        <p:nvSpPr>
          <p:cNvPr id="9" name="文本框 8"/>
          <p:cNvSpPr txBox="1"/>
          <p:nvPr/>
        </p:nvSpPr>
        <p:spPr>
          <a:xfrm>
            <a:off x="471170" y="4947285"/>
            <a:ext cx="3760470" cy="922020"/>
          </a:xfrm>
          <a:prstGeom prst="rect">
            <a:avLst/>
          </a:prstGeom>
          <a:noFill/>
        </p:spPr>
        <p:txBody>
          <a:bodyPr wrap="square" rtlCol="0">
            <a:spAutoFit/>
          </a:bodyPr>
          <a:p>
            <a:r>
              <a:rPr lang="zh-CN" altLang="en-US"/>
              <a:t>生成式任务：</a:t>
            </a:r>
            <a:br>
              <a:rPr lang="zh-CN" altLang="en-US"/>
            </a:br>
            <a:r>
              <a:rPr lang="zh-CN" altLang="en-US"/>
              <a:t>文本</a:t>
            </a:r>
            <a:r>
              <a:rPr lang="en-US" altLang="zh-CN"/>
              <a:t>SID</a:t>
            </a:r>
            <a:r>
              <a:rPr lang="zh-CN" altLang="en-US"/>
              <a:t>预测图片</a:t>
            </a:r>
            <a:r>
              <a:rPr lang="en-US" altLang="zh-CN"/>
              <a:t>SID</a:t>
            </a:r>
            <a:endParaRPr lang="en-US" altLang="zh-CN"/>
          </a:p>
          <a:p>
            <a:r>
              <a:rPr lang="zh-CN" altLang="en-US"/>
              <a:t>文本</a:t>
            </a:r>
            <a:r>
              <a:rPr lang="en-US" altLang="zh-CN"/>
              <a:t>SID</a:t>
            </a:r>
            <a:r>
              <a:rPr lang="zh-CN" altLang="en-US"/>
              <a:t>序列下一个图片</a:t>
            </a:r>
            <a:r>
              <a:rPr lang="en-US" altLang="zh-CN"/>
              <a:t>SID</a:t>
            </a:r>
            <a:endParaRPr lang="en-US" altLang="zh-CN"/>
          </a:p>
        </p:txBody>
      </p:sp>
      <p:pic>
        <p:nvPicPr>
          <p:cNvPr id="7" name="图片 6"/>
          <p:cNvPicPr>
            <a:picLocks noChangeAspect="1"/>
          </p:cNvPicPr>
          <p:nvPr/>
        </p:nvPicPr>
        <p:blipFill>
          <a:blip r:embed="rId2"/>
          <a:stretch>
            <a:fillRect/>
          </a:stretch>
        </p:blipFill>
        <p:spPr>
          <a:xfrm>
            <a:off x="8010525" y="4682490"/>
            <a:ext cx="3717925" cy="21755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387985"/>
            <a:ext cx="8093710" cy="4719320"/>
          </a:xfrm>
          <a:prstGeom prst="rect">
            <a:avLst/>
          </a:prstGeom>
        </p:spPr>
      </p:pic>
      <p:sp>
        <p:nvSpPr>
          <p:cNvPr id="5" name="文本框 4"/>
          <p:cNvSpPr txBox="1"/>
          <p:nvPr/>
        </p:nvSpPr>
        <p:spPr>
          <a:xfrm>
            <a:off x="0" y="0"/>
            <a:ext cx="12151995" cy="387985"/>
          </a:xfrm>
          <a:prstGeom prst="rect">
            <a:avLst/>
          </a:prstGeom>
          <a:noFill/>
        </p:spPr>
        <p:txBody>
          <a:bodyPr wrap="square" rtlCol="0">
            <a:noAutofit/>
          </a:bodyPr>
          <a:p>
            <a:r>
              <a:rPr lang="en-US" altLang="zh-CN"/>
              <a:t>2026_AAAI_MusicRec：Multi-modal Semantic-Enhanced Identifier with Collaborative Signals for Generative Recommendation</a:t>
            </a:r>
            <a:endParaRPr lang="en-US" altLang="zh-CN"/>
          </a:p>
        </p:txBody>
      </p:sp>
      <p:sp>
        <p:nvSpPr>
          <p:cNvPr id="6" name="文本框 5"/>
          <p:cNvSpPr txBox="1"/>
          <p:nvPr/>
        </p:nvSpPr>
        <p:spPr>
          <a:xfrm>
            <a:off x="8291195" y="597535"/>
            <a:ext cx="4064000" cy="922020"/>
          </a:xfrm>
          <a:prstGeom prst="rect">
            <a:avLst/>
          </a:prstGeom>
          <a:noFill/>
        </p:spPr>
        <p:txBody>
          <a:bodyPr wrap="square" rtlCol="0">
            <a:spAutoFit/>
          </a:bodyPr>
          <a:p>
            <a:r>
              <a:rPr lang="zh-CN" altLang="en-US"/>
              <a:t>动机：</a:t>
            </a:r>
            <a:endParaRPr lang="zh-CN" altLang="en-US"/>
          </a:p>
          <a:p>
            <a:r>
              <a:rPr lang="en-US" altLang="zh-CN"/>
              <a:t>1.</a:t>
            </a:r>
            <a:r>
              <a:rPr lang="zh-CN" altLang="en-US"/>
              <a:t>解耦建模</a:t>
            </a:r>
            <a:r>
              <a:rPr lang="zh-CN" altLang="en-US"/>
              <a:t>多模态，模态交互</a:t>
            </a:r>
            <a:r>
              <a:rPr lang="zh-CN" altLang="en-US"/>
              <a:t>不足</a:t>
            </a:r>
            <a:endParaRPr lang="zh-CN" altLang="en-US"/>
          </a:p>
          <a:p>
            <a:r>
              <a:rPr lang="en-US" altLang="zh-CN"/>
              <a:t>2.</a:t>
            </a:r>
            <a:r>
              <a:rPr lang="zh-CN" altLang="en-US"/>
              <a:t>没有引入</a:t>
            </a:r>
            <a:r>
              <a:rPr lang="zh-CN" altLang="en-US"/>
              <a:t>协同</a:t>
            </a:r>
            <a:endParaRPr lang="zh-CN" altLang="en-US"/>
          </a:p>
        </p:txBody>
      </p:sp>
      <p:sp>
        <p:nvSpPr>
          <p:cNvPr id="7" name="文本框 6"/>
          <p:cNvSpPr txBox="1"/>
          <p:nvPr/>
        </p:nvSpPr>
        <p:spPr>
          <a:xfrm>
            <a:off x="8237855" y="2132330"/>
            <a:ext cx="3914140" cy="2584450"/>
          </a:xfrm>
          <a:prstGeom prst="rect">
            <a:avLst/>
          </a:prstGeom>
          <a:noFill/>
        </p:spPr>
        <p:txBody>
          <a:bodyPr wrap="square" rtlCol="0">
            <a:spAutoFit/>
          </a:bodyPr>
          <a:p>
            <a:r>
              <a:rPr lang="zh-CN" altLang="en-US"/>
              <a:t>创新：</a:t>
            </a:r>
            <a:br>
              <a:rPr lang="en-US" altLang="zh-CN"/>
            </a:br>
            <a:r>
              <a:rPr lang="en-US" altLang="zh-CN"/>
              <a:t>1.</a:t>
            </a:r>
            <a:r>
              <a:rPr lang="zh-CN" altLang="en-US"/>
              <a:t>文本和图片前两层共享同一个码本用于模态交互，后两层分开建模模态独有</a:t>
            </a:r>
            <a:r>
              <a:rPr lang="zh-CN" altLang="en-US"/>
              <a:t>特征</a:t>
            </a:r>
            <a:endParaRPr lang="zh-CN" altLang="en-US"/>
          </a:p>
          <a:p>
            <a:r>
              <a:rPr lang="en-US" altLang="zh-CN"/>
              <a:t>2.</a:t>
            </a:r>
            <a:r>
              <a:rPr lang="zh-CN" altLang="en-US"/>
              <a:t>文本和图片的量化嵌入与协同嵌入进行对比学习</a:t>
            </a:r>
            <a:endParaRPr lang="zh-CN" altLang="en-US"/>
          </a:p>
          <a:p>
            <a:r>
              <a:rPr lang="en-US" altLang="zh-CN"/>
              <a:t>3.</a:t>
            </a:r>
            <a:r>
              <a:rPr lang="zh-CN" altLang="en-US"/>
              <a:t>计算量化嵌入两两之间的相似度矩阵，与协同嵌入两两之间的相似度矩阵，用于评估协同信息</a:t>
            </a:r>
            <a:r>
              <a:rPr lang="zh-CN" altLang="en-US"/>
              <a:t>保留情况</a:t>
            </a:r>
            <a:endParaRPr lang="zh-CN" altLang="en-US"/>
          </a:p>
        </p:txBody>
      </p:sp>
      <p:pic>
        <p:nvPicPr>
          <p:cNvPr id="8" name="图片 7"/>
          <p:cNvPicPr>
            <a:picLocks noChangeAspect="1"/>
          </p:cNvPicPr>
          <p:nvPr/>
        </p:nvPicPr>
        <p:blipFill>
          <a:blip r:embed="rId2"/>
          <a:stretch>
            <a:fillRect/>
          </a:stretch>
        </p:blipFill>
        <p:spPr>
          <a:xfrm>
            <a:off x="8382000" y="4850765"/>
            <a:ext cx="3123565" cy="522605"/>
          </a:xfrm>
          <a:prstGeom prst="rect">
            <a:avLst/>
          </a:prstGeom>
        </p:spPr>
      </p:pic>
      <p:sp>
        <p:nvSpPr>
          <p:cNvPr id="9" name="文本框 8"/>
          <p:cNvSpPr txBox="1"/>
          <p:nvPr/>
        </p:nvSpPr>
        <p:spPr>
          <a:xfrm>
            <a:off x="1050925" y="5373370"/>
            <a:ext cx="4859020" cy="1198880"/>
          </a:xfrm>
          <a:prstGeom prst="rect">
            <a:avLst/>
          </a:prstGeom>
          <a:noFill/>
        </p:spPr>
        <p:txBody>
          <a:bodyPr wrap="square" rtlCol="0">
            <a:spAutoFit/>
          </a:bodyPr>
          <a:p>
            <a:r>
              <a:rPr lang="zh-CN" altLang="en-US"/>
              <a:t>生成式任务：</a:t>
            </a:r>
            <a:br>
              <a:rPr lang="zh-CN" altLang="en-US"/>
            </a:br>
            <a:r>
              <a:rPr lang="zh-CN" altLang="en-US"/>
              <a:t>文本</a:t>
            </a:r>
            <a:r>
              <a:rPr lang="en-US" altLang="zh-CN"/>
              <a:t>SID</a:t>
            </a:r>
            <a:r>
              <a:rPr lang="zh-CN" altLang="en-US"/>
              <a:t>预测下一个文本</a:t>
            </a:r>
            <a:r>
              <a:rPr lang="en-US" altLang="zh-CN"/>
              <a:t>SID</a:t>
            </a:r>
            <a:endParaRPr lang="en-US" altLang="zh-CN"/>
          </a:p>
          <a:p>
            <a:r>
              <a:rPr lang="zh-CN" altLang="en-US"/>
              <a:t>文本</a:t>
            </a:r>
            <a:r>
              <a:rPr lang="en-US" altLang="zh-CN"/>
              <a:t>SID</a:t>
            </a:r>
            <a:r>
              <a:rPr lang="zh-CN" altLang="en-US"/>
              <a:t>和图片</a:t>
            </a:r>
            <a:r>
              <a:rPr lang="en-US" altLang="zh-CN"/>
              <a:t>SID</a:t>
            </a:r>
            <a:r>
              <a:rPr lang="zh-CN" altLang="en-US"/>
              <a:t>交替，预测下一个</a:t>
            </a:r>
            <a:r>
              <a:rPr lang="en-US" altLang="zh-CN"/>
              <a:t>SID</a:t>
            </a:r>
            <a:endParaRPr lang="en-US" altLang="zh-CN"/>
          </a:p>
          <a:p>
            <a:r>
              <a:rPr lang="zh-CN" altLang="en-US">
                <a:sym typeface="+mn-ea"/>
              </a:rPr>
              <a:t>文本</a:t>
            </a:r>
            <a:r>
              <a:rPr lang="en-US" altLang="zh-CN">
                <a:sym typeface="+mn-ea"/>
              </a:rPr>
              <a:t>SID</a:t>
            </a:r>
            <a:r>
              <a:rPr lang="zh-CN" altLang="en-US">
                <a:sym typeface="+mn-ea"/>
              </a:rPr>
              <a:t>预测下一个图片</a:t>
            </a:r>
            <a:r>
              <a:rPr lang="en-US" altLang="zh-CN">
                <a:sym typeface="+mn-ea"/>
              </a:rPr>
              <a:t>SID</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2796" r="4762" b="16412"/>
          <a:stretch>
            <a:fillRect/>
          </a:stretch>
        </p:blipFill>
        <p:spPr>
          <a:xfrm>
            <a:off x="0" y="368300"/>
            <a:ext cx="6927850" cy="4171950"/>
          </a:xfrm>
          <a:prstGeom prst="rect">
            <a:avLst/>
          </a:prstGeom>
        </p:spPr>
      </p:pic>
      <p:sp>
        <p:nvSpPr>
          <p:cNvPr id="3" name="文本框 2"/>
          <p:cNvSpPr txBox="1"/>
          <p:nvPr/>
        </p:nvSpPr>
        <p:spPr>
          <a:xfrm>
            <a:off x="635" y="0"/>
            <a:ext cx="12191365" cy="368300"/>
          </a:xfrm>
          <a:prstGeom prst="rect">
            <a:avLst/>
          </a:prstGeom>
          <a:noFill/>
        </p:spPr>
        <p:txBody>
          <a:bodyPr wrap="square" rtlCol="0">
            <a:spAutoFit/>
          </a:bodyPr>
          <a:p>
            <a:r>
              <a:rPr lang="en-US" altLang="zh-CN"/>
              <a:t>2026_WWW_Token-level Collaborative Alignment for LLM-based Generative Recommendation</a:t>
            </a:r>
            <a:endParaRPr lang="en-US" altLang="zh-CN"/>
          </a:p>
        </p:txBody>
      </p:sp>
      <p:sp>
        <p:nvSpPr>
          <p:cNvPr id="5" name="文本框 4"/>
          <p:cNvSpPr txBox="1"/>
          <p:nvPr/>
        </p:nvSpPr>
        <p:spPr>
          <a:xfrm>
            <a:off x="6927850" y="771525"/>
            <a:ext cx="5263515" cy="1198880"/>
          </a:xfrm>
          <a:prstGeom prst="rect">
            <a:avLst/>
          </a:prstGeom>
          <a:noFill/>
        </p:spPr>
        <p:txBody>
          <a:bodyPr wrap="square" rtlCol="0">
            <a:spAutoFit/>
          </a:bodyPr>
          <a:p>
            <a:r>
              <a:rPr lang="zh-CN" altLang="en-US"/>
              <a:t>动机：现有的基于</a:t>
            </a:r>
            <a:r>
              <a:rPr lang="en-US" altLang="zh-CN"/>
              <a:t>LLM</a:t>
            </a:r>
            <a:r>
              <a:rPr lang="zh-CN" altLang="en-US"/>
              <a:t>的推荐系统难以有效整合协同信号，这是由于</a:t>
            </a:r>
            <a:r>
              <a:rPr lang="en-US" altLang="zh-CN"/>
              <a:t>CF</a:t>
            </a:r>
            <a:r>
              <a:rPr lang="zh-CN" altLang="en-US"/>
              <a:t>中的物品级偏好建模与</a:t>
            </a:r>
            <a:r>
              <a:rPr lang="en-US" altLang="zh-CN"/>
              <a:t>LLM</a:t>
            </a:r>
            <a:r>
              <a:rPr lang="zh-CN" altLang="en-US"/>
              <a:t>中的</a:t>
            </a:r>
            <a:r>
              <a:rPr lang="en-US" altLang="zh-CN"/>
              <a:t>token</a:t>
            </a:r>
            <a:r>
              <a:rPr lang="zh-CN" altLang="en-US"/>
              <a:t>级下一个</a:t>
            </a:r>
            <a:r>
              <a:rPr lang="en-US" altLang="zh-CN"/>
              <a:t>token</a:t>
            </a:r>
            <a:r>
              <a:rPr lang="zh-CN" altLang="en-US"/>
              <a:t>预测优化之间存在根本性不匹配。</a:t>
            </a:r>
            <a:endParaRPr lang="zh-CN" altLang="en-US"/>
          </a:p>
        </p:txBody>
      </p:sp>
      <p:sp>
        <p:nvSpPr>
          <p:cNvPr id="6" name="文本框 5"/>
          <p:cNvSpPr txBox="1"/>
          <p:nvPr/>
        </p:nvSpPr>
        <p:spPr>
          <a:xfrm>
            <a:off x="59690" y="5120640"/>
            <a:ext cx="6609080" cy="1198880"/>
          </a:xfrm>
          <a:prstGeom prst="rect">
            <a:avLst/>
          </a:prstGeom>
          <a:noFill/>
        </p:spPr>
        <p:txBody>
          <a:bodyPr wrap="square" rtlCol="0">
            <a:spAutoFit/>
          </a:bodyPr>
          <a:p>
            <a:r>
              <a:rPr lang="zh-CN" altLang="en-US"/>
              <a:t>创新：</a:t>
            </a:r>
            <a:br>
              <a:rPr lang="zh-CN" altLang="en-US"/>
            </a:br>
            <a:r>
              <a:rPr lang="zh-CN" altLang="en-US"/>
              <a:t>把协同过滤的分数引入</a:t>
            </a:r>
            <a:r>
              <a:rPr lang="en-US" altLang="zh-CN"/>
              <a:t>LLM</a:t>
            </a:r>
            <a:r>
              <a:rPr lang="zh-CN" altLang="en-US"/>
              <a:t>，在生成下一个</a:t>
            </a:r>
            <a:r>
              <a:rPr lang="en-US" altLang="zh-CN"/>
              <a:t>token</a:t>
            </a:r>
            <a:r>
              <a:rPr lang="zh-CN" altLang="en-US"/>
              <a:t>的时候首先会根据前缀筛选出满足要求的物品，然后把下一个</a:t>
            </a:r>
            <a:r>
              <a:rPr lang="en-US" altLang="zh-CN"/>
              <a:t>token</a:t>
            </a:r>
            <a:r>
              <a:rPr lang="zh-CN" altLang="en-US"/>
              <a:t>的分数相加作为软标签，和独热的硬标签加权</a:t>
            </a:r>
            <a:r>
              <a:rPr lang="zh-CN" altLang="en-US"/>
              <a:t>求和得到下一个</a:t>
            </a:r>
            <a:r>
              <a:rPr lang="en-US" altLang="zh-CN"/>
              <a:t>token</a:t>
            </a:r>
            <a:r>
              <a:rPr lang="zh-CN" altLang="en-US"/>
              <a:t>的</a:t>
            </a:r>
            <a:r>
              <a:rPr lang="zh-CN" altLang="en-US"/>
              <a:t>概率</a:t>
            </a:r>
            <a:endParaRPr lang="zh-CN" altLang="en-US"/>
          </a:p>
        </p:txBody>
      </p:sp>
      <p:pic>
        <p:nvPicPr>
          <p:cNvPr id="4" name="图片 3"/>
          <p:cNvPicPr>
            <a:picLocks noChangeAspect="1"/>
          </p:cNvPicPr>
          <p:nvPr/>
        </p:nvPicPr>
        <p:blipFill>
          <a:blip r:embed="rId2"/>
          <a:stretch>
            <a:fillRect/>
          </a:stretch>
        </p:blipFill>
        <p:spPr>
          <a:xfrm>
            <a:off x="7370445" y="2297430"/>
            <a:ext cx="4674870" cy="2050415"/>
          </a:xfrm>
          <a:prstGeom prst="rect">
            <a:avLst/>
          </a:prstGeom>
        </p:spPr>
      </p:pic>
      <p:pic>
        <p:nvPicPr>
          <p:cNvPr id="7" name="图片 6"/>
          <p:cNvPicPr>
            <a:picLocks noChangeAspect="1"/>
          </p:cNvPicPr>
          <p:nvPr/>
        </p:nvPicPr>
        <p:blipFill>
          <a:blip r:embed="rId3"/>
          <a:stretch>
            <a:fillRect/>
          </a:stretch>
        </p:blipFill>
        <p:spPr>
          <a:xfrm>
            <a:off x="6734175" y="4347845"/>
            <a:ext cx="5310505" cy="470535"/>
          </a:xfrm>
          <a:prstGeom prst="rect">
            <a:avLst/>
          </a:prstGeom>
        </p:spPr>
      </p:pic>
      <p:pic>
        <p:nvPicPr>
          <p:cNvPr id="8" name="图片 7"/>
          <p:cNvPicPr>
            <a:picLocks noChangeAspect="1"/>
          </p:cNvPicPr>
          <p:nvPr/>
        </p:nvPicPr>
        <p:blipFill>
          <a:blip r:embed="rId4"/>
          <a:stretch>
            <a:fillRect/>
          </a:stretch>
        </p:blipFill>
        <p:spPr>
          <a:xfrm>
            <a:off x="6971665" y="4818380"/>
            <a:ext cx="5073650" cy="437515"/>
          </a:xfrm>
          <a:prstGeom prst="rect">
            <a:avLst/>
          </a:prstGeom>
        </p:spPr>
      </p:pic>
      <p:pic>
        <p:nvPicPr>
          <p:cNvPr id="9" name="图片 8"/>
          <p:cNvPicPr>
            <a:picLocks noChangeAspect="1"/>
          </p:cNvPicPr>
          <p:nvPr/>
        </p:nvPicPr>
        <p:blipFill>
          <a:blip r:embed="rId5"/>
          <a:stretch>
            <a:fillRect/>
          </a:stretch>
        </p:blipFill>
        <p:spPr>
          <a:xfrm>
            <a:off x="7519035" y="5255895"/>
            <a:ext cx="4526280" cy="1275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238" r="3850" b="20210"/>
          <a:stretch>
            <a:fillRect/>
          </a:stretch>
        </p:blipFill>
        <p:spPr>
          <a:xfrm>
            <a:off x="0" y="636905"/>
            <a:ext cx="8057515" cy="3060700"/>
          </a:xfrm>
          <a:prstGeom prst="rect">
            <a:avLst/>
          </a:prstGeom>
        </p:spPr>
      </p:pic>
      <p:sp>
        <p:nvSpPr>
          <p:cNvPr id="3" name="文本框 2"/>
          <p:cNvSpPr txBox="1"/>
          <p:nvPr/>
        </p:nvSpPr>
        <p:spPr>
          <a:xfrm>
            <a:off x="0" y="0"/>
            <a:ext cx="12192000" cy="368300"/>
          </a:xfrm>
          <a:prstGeom prst="rect">
            <a:avLst/>
          </a:prstGeom>
          <a:noFill/>
        </p:spPr>
        <p:txBody>
          <a:bodyPr wrap="square" rtlCol="0">
            <a:spAutoFit/>
          </a:bodyPr>
          <a:p>
            <a:r>
              <a:rPr lang="en-US" altLang="zh-CN"/>
              <a:t>2026_WWW_From Token to Item:Enhancing Large Language Models for Recommendation via Item-aware Attention Mechanism</a:t>
            </a:r>
            <a:endParaRPr lang="en-US" altLang="zh-CN"/>
          </a:p>
        </p:txBody>
      </p:sp>
      <p:pic>
        <p:nvPicPr>
          <p:cNvPr id="4" name="图片 3"/>
          <p:cNvPicPr>
            <a:picLocks noChangeAspect="1"/>
          </p:cNvPicPr>
          <p:nvPr/>
        </p:nvPicPr>
        <p:blipFill>
          <a:blip r:embed="rId2"/>
          <a:stretch>
            <a:fillRect/>
          </a:stretch>
        </p:blipFill>
        <p:spPr>
          <a:xfrm>
            <a:off x="1532255" y="3804920"/>
            <a:ext cx="4866005" cy="901700"/>
          </a:xfrm>
          <a:prstGeom prst="rect">
            <a:avLst/>
          </a:prstGeom>
        </p:spPr>
      </p:pic>
      <p:pic>
        <p:nvPicPr>
          <p:cNvPr id="5" name="图片 4"/>
          <p:cNvPicPr>
            <a:picLocks noChangeAspect="1"/>
          </p:cNvPicPr>
          <p:nvPr/>
        </p:nvPicPr>
        <p:blipFill>
          <a:blip r:embed="rId3"/>
          <a:srcRect l="1941"/>
          <a:stretch>
            <a:fillRect/>
          </a:stretch>
        </p:blipFill>
        <p:spPr>
          <a:xfrm>
            <a:off x="1532255" y="4772025"/>
            <a:ext cx="4867275" cy="863600"/>
          </a:xfrm>
          <a:prstGeom prst="rect">
            <a:avLst/>
          </a:prstGeom>
        </p:spPr>
      </p:pic>
      <p:pic>
        <p:nvPicPr>
          <p:cNvPr id="6" name="图片 5"/>
          <p:cNvPicPr>
            <a:picLocks noChangeAspect="1"/>
          </p:cNvPicPr>
          <p:nvPr/>
        </p:nvPicPr>
        <p:blipFill>
          <a:blip r:embed="rId4"/>
          <a:stretch>
            <a:fillRect/>
          </a:stretch>
        </p:blipFill>
        <p:spPr>
          <a:xfrm>
            <a:off x="8070850" y="3258820"/>
            <a:ext cx="3925570" cy="2554605"/>
          </a:xfrm>
          <a:prstGeom prst="rect">
            <a:avLst/>
          </a:prstGeom>
        </p:spPr>
      </p:pic>
      <p:sp>
        <p:nvSpPr>
          <p:cNvPr id="7" name="文本框 6"/>
          <p:cNvSpPr txBox="1"/>
          <p:nvPr/>
        </p:nvSpPr>
        <p:spPr>
          <a:xfrm>
            <a:off x="8070850" y="577850"/>
            <a:ext cx="4059555" cy="2762250"/>
          </a:xfrm>
          <a:prstGeom prst="rect">
            <a:avLst/>
          </a:prstGeom>
          <a:noFill/>
        </p:spPr>
        <p:txBody>
          <a:bodyPr wrap="square" rtlCol="0">
            <a:noAutofit/>
          </a:bodyPr>
          <a:p>
            <a:r>
              <a:rPr lang="zh-CN" altLang="en-US"/>
              <a:t>动机：现有的基于</a:t>
            </a:r>
            <a:r>
              <a:rPr lang="en-US" altLang="zh-CN"/>
              <a:t>LLM</a:t>
            </a:r>
            <a:r>
              <a:rPr lang="zh-CN" altLang="en-US"/>
              <a:t>的方法通常将</a:t>
            </a:r>
            <a:r>
              <a:rPr lang="zh-CN" altLang="en-US"/>
              <a:t>物品表示为</a:t>
            </a:r>
            <a:r>
              <a:rPr lang="en-US" altLang="zh-CN"/>
              <a:t>token</a:t>
            </a:r>
            <a:r>
              <a:rPr lang="zh-CN" altLang="en-US"/>
              <a:t>序列，这些方法侧重于建模</a:t>
            </a:r>
            <a:r>
              <a:rPr lang="en-US" altLang="zh-CN"/>
              <a:t>token</a:t>
            </a:r>
            <a:r>
              <a:rPr lang="zh-CN" altLang="en-US"/>
              <a:t>层面的关系。这种以</a:t>
            </a:r>
            <a:r>
              <a:rPr lang="en-US" altLang="zh-CN"/>
              <a:t>token</a:t>
            </a:r>
            <a:r>
              <a:rPr lang="zh-CN" altLang="en-US"/>
              <a:t>为中心思路忽视了物品才是推荐的基本单元，导致现有方法无法有效捕捉</a:t>
            </a:r>
            <a:r>
              <a:rPr lang="zh-CN" altLang="en-US"/>
              <a:t>物品层面的协作关系。</a:t>
            </a:r>
            <a:endParaRPr lang="zh-CN" altLang="en-US"/>
          </a:p>
        </p:txBody>
      </p:sp>
      <p:sp>
        <p:nvSpPr>
          <p:cNvPr id="8" name="文本框 7"/>
          <p:cNvSpPr txBox="1"/>
          <p:nvPr/>
        </p:nvSpPr>
        <p:spPr>
          <a:xfrm>
            <a:off x="1071245" y="5886450"/>
            <a:ext cx="10048875" cy="922020"/>
          </a:xfrm>
          <a:prstGeom prst="rect">
            <a:avLst/>
          </a:prstGeom>
          <a:noFill/>
        </p:spPr>
        <p:txBody>
          <a:bodyPr wrap="square" rtlCol="0">
            <a:spAutoFit/>
          </a:bodyPr>
          <a:p>
            <a:r>
              <a:rPr lang="zh-CN" altLang="en-US"/>
              <a:t>创新</a:t>
            </a:r>
            <a:r>
              <a:rPr lang="zh-CN" altLang="en-US"/>
              <a:t>点：</a:t>
            </a:r>
            <a:br>
              <a:rPr lang="zh-CN" altLang="en-US"/>
            </a:br>
            <a:r>
              <a:rPr lang="zh-CN" altLang="en-US"/>
              <a:t>提出物品才是推荐的基本单元，把</a:t>
            </a:r>
            <a:r>
              <a:rPr lang="en-US" altLang="zh-CN"/>
              <a:t>LLM</a:t>
            </a:r>
            <a:r>
              <a:rPr lang="zh-CN" altLang="en-US"/>
              <a:t>的建模</a:t>
            </a:r>
            <a:r>
              <a:rPr lang="en-US" altLang="zh-CN"/>
              <a:t>token</a:t>
            </a:r>
            <a:r>
              <a:rPr lang="zh-CN" altLang="en-US"/>
              <a:t>之间</a:t>
            </a:r>
            <a:r>
              <a:rPr lang="zh-CN" altLang="en-US"/>
              <a:t>关系的因果注意力改为物品内注意力层去建模物品的语义，物品间注意力层去建模物品之间的</a:t>
            </a:r>
            <a:r>
              <a:rPr lang="zh-CN" altLang="en-US"/>
              <a:t>协同信息</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b="5245"/>
          <a:stretch>
            <a:fillRect/>
          </a:stretch>
        </p:blipFill>
        <p:spPr>
          <a:xfrm>
            <a:off x="0" y="368300"/>
            <a:ext cx="7675245" cy="3579495"/>
          </a:xfrm>
          <a:prstGeom prst="rect">
            <a:avLst/>
          </a:prstGeom>
        </p:spPr>
      </p:pic>
      <p:sp>
        <p:nvSpPr>
          <p:cNvPr id="3" name="文本框 2"/>
          <p:cNvSpPr txBox="1"/>
          <p:nvPr/>
        </p:nvSpPr>
        <p:spPr>
          <a:xfrm>
            <a:off x="0" y="0"/>
            <a:ext cx="12192000" cy="368300"/>
          </a:xfrm>
          <a:prstGeom prst="rect">
            <a:avLst/>
          </a:prstGeom>
          <a:noFill/>
        </p:spPr>
        <p:txBody>
          <a:bodyPr wrap="square" rtlCol="0">
            <a:spAutoFit/>
          </a:bodyPr>
          <a:p>
            <a:r>
              <a:rPr lang="en-US" altLang="zh-CN"/>
              <a:t>2026_WWW_FCRLLM</a:t>
            </a:r>
            <a:r>
              <a:rPr lang="zh-CN" altLang="en-US"/>
              <a:t>：</a:t>
            </a:r>
            <a:r>
              <a:rPr lang="en-US" altLang="zh-CN"/>
              <a:t>Aligning LLM with Collaborative Filtering for Long-tailed Sequential Recommendation</a:t>
            </a:r>
            <a:endParaRPr lang="en-US" altLang="zh-CN"/>
          </a:p>
        </p:txBody>
      </p:sp>
      <p:sp>
        <p:nvSpPr>
          <p:cNvPr id="4" name="文本框 3"/>
          <p:cNvSpPr txBox="1"/>
          <p:nvPr/>
        </p:nvSpPr>
        <p:spPr>
          <a:xfrm>
            <a:off x="7659370" y="419735"/>
            <a:ext cx="4268470" cy="716915"/>
          </a:xfrm>
          <a:prstGeom prst="rect">
            <a:avLst/>
          </a:prstGeom>
          <a:noFill/>
        </p:spPr>
        <p:txBody>
          <a:bodyPr wrap="square" rtlCol="0">
            <a:noAutofit/>
          </a:bodyPr>
          <a:p>
            <a:r>
              <a:rPr lang="zh-CN" altLang="en-US"/>
              <a:t>动机：</a:t>
            </a:r>
            <a:br>
              <a:rPr lang="zh-CN" altLang="en-US"/>
            </a:br>
            <a:r>
              <a:rPr lang="zh-CN" altLang="en-US"/>
              <a:t>如何有效整合语义信号与协作表征。</a:t>
            </a:r>
            <a:endParaRPr lang="zh-CN" altLang="en-US"/>
          </a:p>
        </p:txBody>
      </p:sp>
      <p:pic>
        <p:nvPicPr>
          <p:cNvPr id="5" name="图片 4"/>
          <p:cNvPicPr>
            <a:picLocks noChangeAspect="1"/>
          </p:cNvPicPr>
          <p:nvPr/>
        </p:nvPicPr>
        <p:blipFill>
          <a:blip r:embed="rId2"/>
          <a:stretch>
            <a:fillRect/>
          </a:stretch>
        </p:blipFill>
        <p:spPr>
          <a:xfrm>
            <a:off x="8206740" y="1497965"/>
            <a:ext cx="3985260" cy="1099185"/>
          </a:xfrm>
          <a:prstGeom prst="rect">
            <a:avLst/>
          </a:prstGeom>
        </p:spPr>
      </p:pic>
      <p:pic>
        <p:nvPicPr>
          <p:cNvPr id="6" name="图片 5"/>
          <p:cNvPicPr>
            <a:picLocks noChangeAspect="1"/>
          </p:cNvPicPr>
          <p:nvPr/>
        </p:nvPicPr>
        <p:blipFill>
          <a:blip r:embed="rId3"/>
          <a:stretch>
            <a:fillRect/>
          </a:stretch>
        </p:blipFill>
        <p:spPr>
          <a:xfrm>
            <a:off x="7653020" y="2603500"/>
            <a:ext cx="4532630" cy="335915"/>
          </a:xfrm>
          <a:prstGeom prst="rect">
            <a:avLst/>
          </a:prstGeom>
        </p:spPr>
      </p:pic>
      <p:pic>
        <p:nvPicPr>
          <p:cNvPr id="7" name="图片 6"/>
          <p:cNvPicPr>
            <a:picLocks noChangeAspect="1"/>
          </p:cNvPicPr>
          <p:nvPr/>
        </p:nvPicPr>
        <p:blipFill>
          <a:blip r:embed="rId4"/>
          <a:stretch>
            <a:fillRect/>
          </a:stretch>
        </p:blipFill>
        <p:spPr>
          <a:xfrm>
            <a:off x="7659370" y="2958465"/>
            <a:ext cx="4532630" cy="1188085"/>
          </a:xfrm>
          <a:prstGeom prst="rect">
            <a:avLst/>
          </a:prstGeom>
        </p:spPr>
      </p:pic>
      <p:pic>
        <p:nvPicPr>
          <p:cNvPr id="8" name="图片 7"/>
          <p:cNvPicPr>
            <a:picLocks noChangeAspect="1"/>
          </p:cNvPicPr>
          <p:nvPr/>
        </p:nvPicPr>
        <p:blipFill>
          <a:blip r:embed="rId5"/>
          <a:stretch>
            <a:fillRect/>
          </a:stretch>
        </p:blipFill>
        <p:spPr>
          <a:xfrm>
            <a:off x="7924165" y="4092575"/>
            <a:ext cx="4267835" cy="671195"/>
          </a:xfrm>
          <a:prstGeom prst="rect">
            <a:avLst/>
          </a:prstGeom>
        </p:spPr>
      </p:pic>
      <p:pic>
        <p:nvPicPr>
          <p:cNvPr id="9" name="图片 8"/>
          <p:cNvPicPr>
            <a:picLocks noChangeAspect="1"/>
          </p:cNvPicPr>
          <p:nvPr/>
        </p:nvPicPr>
        <p:blipFill>
          <a:blip r:embed="rId6"/>
          <a:stretch>
            <a:fillRect/>
          </a:stretch>
        </p:blipFill>
        <p:spPr>
          <a:xfrm>
            <a:off x="7302500" y="4763770"/>
            <a:ext cx="4889500" cy="857250"/>
          </a:xfrm>
          <a:prstGeom prst="rect">
            <a:avLst/>
          </a:prstGeom>
        </p:spPr>
      </p:pic>
      <p:pic>
        <p:nvPicPr>
          <p:cNvPr id="10" name="图片 9"/>
          <p:cNvPicPr>
            <a:picLocks noChangeAspect="1"/>
          </p:cNvPicPr>
          <p:nvPr/>
        </p:nvPicPr>
        <p:blipFill>
          <a:blip r:embed="rId7"/>
          <a:stretch>
            <a:fillRect/>
          </a:stretch>
        </p:blipFill>
        <p:spPr>
          <a:xfrm>
            <a:off x="7979410" y="5647690"/>
            <a:ext cx="4212590" cy="1155065"/>
          </a:xfrm>
          <a:prstGeom prst="rect">
            <a:avLst/>
          </a:prstGeom>
        </p:spPr>
      </p:pic>
      <p:sp>
        <p:nvSpPr>
          <p:cNvPr id="11" name="文本框 10"/>
          <p:cNvSpPr txBox="1"/>
          <p:nvPr/>
        </p:nvSpPr>
        <p:spPr>
          <a:xfrm>
            <a:off x="171450" y="4343400"/>
            <a:ext cx="6921500" cy="1198880"/>
          </a:xfrm>
          <a:prstGeom prst="rect">
            <a:avLst/>
          </a:prstGeom>
          <a:noFill/>
        </p:spPr>
        <p:txBody>
          <a:bodyPr wrap="square" rtlCol="0">
            <a:spAutoFit/>
          </a:bodyPr>
          <a:p>
            <a:r>
              <a:rPr lang="zh-CN" altLang="en-US"/>
              <a:t>创新：</a:t>
            </a:r>
            <a:endParaRPr lang="en-US" altLang="zh-CN"/>
          </a:p>
          <a:p>
            <a:r>
              <a:rPr lang="zh-CN" altLang="en-US"/>
              <a:t>使用翻转课堂的方式对齐语义嵌入和协同嵌入，使用公式</a:t>
            </a:r>
            <a:r>
              <a:rPr lang="en-US" altLang="zh-CN"/>
              <a:t>7</a:t>
            </a:r>
            <a:r>
              <a:rPr lang="zh-CN" altLang="en-US"/>
              <a:t>计算一个向量与矩阵之间的能量，公式</a:t>
            </a:r>
            <a:r>
              <a:rPr lang="en-US" altLang="zh-CN"/>
              <a:t>9a</a:t>
            </a:r>
            <a:r>
              <a:rPr lang="zh-CN" altLang="en-US"/>
              <a:t>推广到矩阵与矩阵之间，公式</a:t>
            </a:r>
            <a:r>
              <a:rPr lang="en-US" altLang="zh-CN"/>
              <a:t>9b</a:t>
            </a:r>
            <a:r>
              <a:rPr lang="zh-CN" altLang="en-US"/>
              <a:t>是保持自身</a:t>
            </a:r>
            <a:r>
              <a:rPr lang="zh-CN" altLang="en-US"/>
              <a:t>多样性，公式</a:t>
            </a:r>
            <a:r>
              <a:rPr lang="en-US" altLang="zh-CN"/>
              <a:t>12</a:t>
            </a:r>
            <a:r>
              <a:rPr lang="zh-CN" altLang="en-US"/>
              <a:t>是如何根据算出来的能量进行</a:t>
            </a:r>
            <a:r>
              <a:rPr lang="zh-CN" altLang="en-US"/>
              <a:t>更新</a:t>
            </a:r>
            <a:endParaRPr lang="zh-CN" altLang="en-US"/>
          </a:p>
        </p:txBody>
      </p:sp>
    </p:spTree>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1312</Words>
  <Application>WPS 演示</Application>
  <PresentationFormat>宽屏</PresentationFormat>
  <Paragraphs>45</Paragraphs>
  <Slides>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vt:i4>
      </vt:variant>
    </vt:vector>
  </HeadingPairs>
  <TitlesOfParts>
    <vt:vector size="12" baseType="lpstr">
      <vt:lpstr>Arial</vt:lpstr>
      <vt:lpstr>宋体</vt:lpstr>
      <vt:lpstr>Wingdings</vt:lpstr>
      <vt:lpstr>Calibri</vt:lpstr>
      <vt:lpstr>微软雅黑</vt:lpstr>
      <vt:lpstr>Arial Unicode MS</vt:lpstr>
      <vt:lpstr>WPS</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胡杨</dc:creator>
  <cp:lastModifiedBy>恋旧</cp:lastModifiedBy>
  <cp:revision>7</cp:revision>
  <dcterms:created xsi:type="dcterms:W3CDTF">2023-08-09T12:44:00Z</dcterms:created>
  <dcterms:modified xsi:type="dcterms:W3CDTF">2026-06-23T09:25:40Z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4C676C0C8A964A62929E831637C70EFD_12</vt:lpwstr>
  </property>
</Properties>
</file>