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8" r:id="rId3"/>
    <p:sldId id="375" r:id="rId5"/>
    <p:sldId id="444" r:id="rId6"/>
    <p:sldId id="445" r:id="rId7"/>
    <p:sldId id="442" r:id="rId8"/>
    <p:sldId id="447" r:id="rId9"/>
    <p:sldId id="448" r:id="rId10"/>
    <p:sldId id="441" r:id="rId11"/>
    <p:sldId id="435" r:id="rId12"/>
    <p:sldId id="452" r:id="rId13"/>
    <p:sldId id="450" r:id="rId14"/>
    <p:sldId id="451" r:id="rId15"/>
    <p:sldId id="408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7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1F4E79"/>
                </a:solidFill>
              </a:rPr>
              <a:t>面向分布偏移下分子图编辑的解耦图大语言模型</a:t>
            </a: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300" y="1506855"/>
            <a:ext cx="8915400" cy="3048000"/>
          </a:xfrm>
          <a:prstGeom prst="rect">
            <a:avLst/>
          </a:prstGeom>
        </p:spPr>
      </p:pic>
      <p:sp>
        <p:nvSpPr>
          <p:cNvPr id="13" name="标题 12"/>
          <p:cNvSpPr/>
          <p:nvPr>
            <p:ph type="title"/>
          </p:nvPr>
        </p:nvSpPr>
        <p:spPr>
          <a:xfrm>
            <a:off x="0" y="4874260"/>
            <a:ext cx="4490720" cy="559435"/>
          </a:xfrm>
        </p:spPr>
        <p:txBody>
          <a:bodyPr>
            <a:normAutofit/>
          </a:bodyPr>
          <a:p>
            <a:r>
              <a:rPr lang="zh-CN" altLang="en-US" sz="1335"/>
              <a:t>面向分布偏移下分子图编辑的解耦图大语言模型</a:t>
            </a:r>
            <a:endParaRPr lang="zh-CN" altLang="en-US" sz="133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37125" y="6350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lang="zh-CN" alt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420" y="770255"/>
            <a:ext cx="10296525" cy="4933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60515" y="589502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600" b="0" i="0">
                <a:latin typeface="-apple-system"/>
                <a:ea typeface="-apple-system"/>
              </a:rPr>
              <a:t> 实验发现检测器存在系统性偏见——中性语调新闻被倾向判为真实，非中性（正负情感）新闻被倾向判为虚假，亟需情感无关的鲁棒训练策略消除此类脆弱性。</a:t>
            </a:r>
            <a:endParaRPr lang="zh-CN" altLang="en-US" sz="1600" b="0" i="0">
              <a:latin typeface="-apple-system"/>
              <a:ea typeface="-apple-syste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589502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600" b="0" i="0">
                <a:latin typeface="-apple-system"/>
                <a:ea typeface="-apple-system"/>
              </a:rPr>
              <a:t>现有假新闻检测器将情感作为判别特征加以利用，却忽视了情感可被</a:t>
            </a:r>
            <a:r>
              <a:rPr lang="en-US" altLang="zh-CN" sz="1600" b="0" i="0">
                <a:latin typeface="-apple-system"/>
                <a:ea typeface="-apple-system"/>
              </a:rPr>
              <a:t>LLM</a:t>
            </a:r>
            <a:r>
              <a:rPr lang="zh-CN" altLang="en-US" sz="1600" b="0" i="0">
                <a:latin typeface="-apple-system"/>
                <a:ea typeface="-apple-system"/>
              </a:rPr>
              <a:t>轻易操控作为对抗攻击途径，导致模型在情感操纵下性能急剧下降。</a:t>
            </a:r>
            <a:endParaRPr lang="zh-CN" altLang="en-US" sz="1600" b="0" i="0">
              <a:latin typeface="-apple-system"/>
              <a:ea typeface="-apple-syste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5570" y="1808480"/>
            <a:ext cx="9420225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37125" y="6350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lang="zh-CN" alt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770255"/>
            <a:ext cx="11153775" cy="4907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  <a:endParaRPr kumimoji="1" lang="en-US" altLang="zh-CN" sz="8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181" r="2728"/>
          <a:stretch>
            <a:fillRect/>
          </a:stretch>
        </p:blipFill>
        <p:spPr>
          <a:xfrm>
            <a:off x="312420" y="770255"/>
            <a:ext cx="9242425" cy="588962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71237" y="12605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70" y="5094605"/>
            <a:ext cx="4143375" cy="304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54845" y="770255"/>
            <a:ext cx="1861820" cy="2029460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endParaRPr lang="zh-CN" altLang="en-US" sz="1600" b="0" i="0">
              <a:latin typeface="-apple-system"/>
              <a:ea typeface="-apple-syste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165" y="1346200"/>
            <a:ext cx="9620250" cy="408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9065" y="4510405"/>
            <a:ext cx="20256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利用</a:t>
            </a:r>
            <a:r>
              <a:rPr lang="en-US" altLang="zh-CN"/>
              <a:t>LLM</a:t>
            </a:r>
            <a:r>
              <a:rPr lang="zh-CN" altLang="en-US"/>
              <a:t>弥合语义理解与流行度偏见之间的鸿沟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3324" r="3543"/>
          <a:stretch>
            <a:fillRect/>
          </a:stretch>
        </p:blipFill>
        <p:spPr>
          <a:xfrm>
            <a:off x="0" y="1254760"/>
            <a:ext cx="8535035" cy="43491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71237" y="429589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49235" y="1758950"/>
            <a:ext cx="4342765" cy="293116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1600"/>
              <a:t>语义理解 </a:t>
            </a:r>
            <a:r>
              <a:rPr lang="en-US" altLang="zh-CN" sz="1600"/>
              <a:t>vs </a:t>
            </a:r>
            <a:r>
              <a:rPr lang="zh-CN" altLang="en-US" sz="1600"/>
              <a:t>表层去偏</a:t>
            </a:r>
            <a:endParaRPr lang="zh-CN" altLang="en-US" sz="1600"/>
          </a:p>
          <a:p>
            <a:pPr>
              <a:buFont typeface="Arial" panose="020B0604020202020204"/>
              <a:buChar char="•"/>
            </a:pPr>
            <a:r>
              <a:rPr lang="zh-CN" altLang="en-US" sz="1600"/>
              <a:t> 传统方法只看多样性</a:t>
            </a:r>
            <a:r>
              <a:rPr lang="en-US" altLang="zh-CN" sz="1600"/>
              <a:t>/</a:t>
            </a:r>
            <a:r>
              <a:rPr lang="zh-CN" altLang="en-US" sz="1600"/>
              <a:t>冷门曝光 </a:t>
            </a:r>
            <a:endParaRPr lang="zh-CN" altLang="en-US" sz="1600"/>
          </a:p>
          <a:p>
            <a:pPr>
              <a:buFont typeface="Arial" panose="020B0604020202020204"/>
              <a:buChar char="•"/>
            </a:pPr>
            <a:r>
              <a:rPr lang="zh-CN" altLang="en-US" sz="1600"/>
              <a:t> </a:t>
            </a:r>
            <a:r>
              <a:rPr lang="en-US" altLang="zh-CN" sz="1600"/>
              <a:t>FairLRM </a:t>
            </a:r>
            <a:r>
              <a:rPr lang="zh-CN" altLang="en-US" sz="1600"/>
              <a:t>能理解偏见背后的因果语义，更</a:t>
            </a:r>
            <a:endParaRPr lang="zh-CN" altLang="en-US" sz="1600"/>
          </a:p>
          <a:p>
            <a:pPr indent="0">
              <a:buFont typeface="Arial" panose="020B0604020202020204"/>
              <a:buNone/>
            </a:pPr>
            <a:r>
              <a:rPr lang="zh-CN" altLang="en-US" sz="1600"/>
              <a:t>“智能”去偏 </a:t>
            </a:r>
            <a:endParaRPr lang="zh-CN" altLang="en-US" sz="1600"/>
          </a:p>
          <a:p>
            <a:pPr indent="0">
              <a:buFont typeface="Arial" panose="020B0604020202020204"/>
              <a:buNone/>
            </a:pPr>
            <a:endParaRPr lang="zh-CN" altLang="en-US" sz="1600"/>
          </a:p>
          <a:p>
            <a:r>
              <a:rPr lang="zh-CN" altLang="en-US" sz="1600"/>
              <a:t>双侧偏见建模</a:t>
            </a:r>
            <a:endParaRPr lang="zh-CN" altLang="en-US" sz="1600"/>
          </a:p>
          <a:p>
            <a:pPr>
              <a:buFont typeface="Arial" panose="020B0604020202020204"/>
              <a:buChar char="•"/>
            </a:pPr>
            <a:r>
              <a:rPr lang="zh-CN" altLang="en-US" sz="1600"/>
              <a:t> 同时考虑用户侧和项目侧，不仅让冷门物品</a:t>
            </a:r>
            <a:endParaRPr lang="zh-CN" altLang="en-US" sz="1600"/>
          </a:p>
          <a:p>
            <a:pPr indent="0">
              <a:buFont typeface="Arial" panose="020B0604020202020204"/>
              <a:buNone/>
            </a:pPr>
            <a:r>
              <a:rPr lang="zh-CN" altLang="en-US" sz="1600"/>
              <a:t>被推荐，还保证用户兴趣匹配</a:t>
            </a:r>
            <a:endParaRPr lang="zh-CN" altLang="en-US" sz="1600"/>
          </a:p>
          <a:p>
            <a:pPr indent="0">
              <a:buFont typeface="Arial" panose="020B0604020202020204"/>
              <a:buNone/>
            </a:pPr>
            <a:r>
              <a:rPr lang="zh-CN" altLang="en-US" sz="1600"/>
              <a:t> </a:t>
            </a:r>
            <a:endParaRPr lang="zh-CN" altLang="en-US" sz="1600"/>
          </a:p>
          <a:p>
            <a:pPr indent="0">
              <a:buFont typeface="Arial" panose="020B0604020202020204"/>
              <a:buNone/>
            </a:pPr>
            <a:r>
              <a:rPr lang="zh-CN" altLang="en-US" sz="1600"/>
              <a:t>结构化指令提示 </a:t>
            </a:r>
            <a:r>
              <a:rPr lang="en-US" altLang="zh-CN" sz="1600"/>
              <a:t>+ LLM</a:t>
            </a:r>
            <a:endParaRPr lang="en-US" altLang="zh-CN" sz="1600"/>
          </a:p>
          <a:p>
            <a:pPr>
              <a:buFont typeface="Arial" panose="020B0604020202020204"/>
              <a:buChar char="•"/>
            </a:pPr>
            <a:r>
              <a:rPr lang="en-US" altLang="zh-CN" sz="1600"/>
              <a:t> </a:t>
            </a:r>
            <a:r>
              <a:rPr lang="zh-CN" altLang="en-US" sz="1600"/>
              <a:t>将统计信息和个体偏好通过 </a:t>
            </a:r>
            <a:r>
              <a:rPr lang="en-US" altLang="zh-CN" sz="1600"/>
              <a:t>prompt </a:t>
            </a:r>
            <a:r>
              <a:rPr lang="zh-CN" altLang="en-US" sz="1600"/>
              <a:t>输入 </a:t>
            </a:r>
            <a:r>
              <a:rPr lang="en-US" altLang="zh-CN" sz="1600"/>
              <a:t>LLM </a:t>
            </a:r>
            <a:endParaRPr lang="en-US" altLang="zh-CN" sz="1600"/>
          </a:p>
          <a:p>
            <a:pPr indent="0">
              <a:buFont typeface="Arial" panose="020B0604020202020204"/>
              <a:buNone/>
            </a:pPr>
            <a:r>
              <a:rPr lang="zh-CN" altLang="en-US" sz="1600"/>
              <a:t>，提升了模型对复杂因果关系的理解能力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279400" y="570960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1600" b="0" i="0">
                <a:latin typeface="-apple-system"/>
                <a:ea typeface="-apple-system"/>
              </a:rPr>
              <a:t>现有推荐系统去偏方法仅依赖</a:t>
            </a:r>
            <a:r>
              <a:rPr lang="en-US" altLang="zh-CN" sz="1600" b="0" i="0">
                <a:latin typeface="-apple-system"/>
                <a:ea typeface="-apple-system"/>
              </a:rPr>
              <a:t>"diversity"</a:t>
            </a:r>
            <a:r>
              <a:rPr lang="zh-CN" altLang="en-US" sz="1600" b="0" i="0">
                <a:latin typeface="-apple-system"/>
                <a:ea typeface="-apple-system"/>
              </a:rPr>
              <a:t>或</a:t>
            </a:r>
            <a:r>
              <a:rPr lang="en-US" altLang="zh-CN" sz="1600" b="0" i="0">
                <a:latin typeface="-apple-system"/>
                <a:ea typeface="-apple-system"/>
              </a:rPr>
              <a:t>"debiasing"</a:t>
            </a:r>
            <a:r>
              <a:rPr lang="zh-CN" altLang="en-US" sz="1600" b="0" i="0">
                <a:latin typeface="-apple-system"/>
                <a:ea typeface="-apple-system"/>
              </a:rPr>
              <a:t>等表层词汇提示，</a:t>
            </a:r>
            <a:r>
              <a:rPr lang="en-US" altLang="zh-CN" sz="1600" b="0" i="0">
                <a:latin typeface="-apple-system"/>
                <a:ea typeface="-apple-system"/>
              </a:rPr>
              <a:t>LLM</a:t>
            </a:r>
            <a:r>
              <a:rPr lang="zh-CN" altLang="en-US" sz="1600" b="0" i="0">
                <a:latin typeface="-apple-system"/>
                <a:ea typeface="-apple-system"/>
              </a:rPr>
              <a:t>无法真正理解流行度偏差的因果语义，导致推荐仍集中于热门物品。</a:t>
            </a:r>
            <a:endParaRPr lang="zh-CN" altLang="en-US" sz="1600" b="0" i="0">
              <a:latin typeface="-apple-system"/>
              <a:ea typeface="-apple-syste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6145" y="1449705"/>
            <a:ext cx="832485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>
          <a:xfrm>
            <a:off x="1051560" y="111398"/>
            <a:ext cx="10515600" cy="482946"/>
          </a:xfrm>
        </p:spPr>
        <p:txBody>
          <a:bodyPr/>
          <a:p>
            <a:r>
              <a:rPr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0" y="594360"/>
            <a:ext cx="6105525" cy="6181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2540" y="1487170"/>
            <a:ext cx="9177655" cy="4916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Z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hiWei  Xu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170" y="2000250"/>
            <a:ext cx="97250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937125" y="6350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lang="zh-CN" alt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4035" y="1812290"/>
            <a:ext cx="5876290" cy="3378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1205</Words>
  <Application>WPS 演示</Application>
  <PresentationFormat>宽屏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</vt:lpstr>
      <vt:lpstr>-apple-system</vt:lpstr>
      <vt:lpstr>Arial</vt:lpstr>
      <vt:lpstr>FFont-Family</vt:lpstr>
      <vt:lpstr>等线</vt:lpstr>
      <vt:lpstr>微软雅黑</vt:lpstr>
      <vt:lpstr>Arial Unicode MS</vt:lpstr>
      <vt:lpstr>Office 主题​​</vt:lpstr>
      <vt:lpstr>面向分布偏移下分子图编辑的解耦图大语言模型</vt:lpstr>
      <vt:lpstr>PowerPoint 演示文稿</vt:lpstr>
      <vt:lpstr>PowerPoint 演示文稿</vt:lpstr>
      <vt:lpstr>PowerPoint 演示文稿</vt:lpstr>
      <vt:lpstr>PowerPoint 演示文稿</vt:lpstr>
      <vt:lpstr>Overview</vt:lpstr>
      <vt:lpstr>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蓑生</cp:lastModifiedBy>
  <cp:revision>1845</cp:revision>
  <dcterms:created xsi:type="dcterms:W3CDTF">2017-04-22T07:59:00Z</dcterms:created>
  <dcterms:modified xsi:type="dcterms:W3CDTF">2026-05-21T04:05:17Z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6F247AB0B3664554AFE78FD05991C390_13</vt:lpwstr>
  </property>
</Properties>
</file>