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63" r:id="rId4"/>
    <p:sldId id="262" r:id="rId5"/>
    <p:sldId id="266" r:id="rId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0510" y="5913120"/>
            <a:ext cx="9361170" cy="337185"/>
          </a:xfrm>
          <a:prstGeom prst="rect">
            <a:avLst/>
          </a:prstGeom>
        </p:spPr>
        <p:txBody>
          <a:bodyPr wrap="square">
            <a:spAutoFit/>
          </a:bodyPr>
          <a:p>
            <a:pPr marL="0" indent="0">
              <a:spcBef>
                <a:spcPct val="0"/>
              </a:spcBef>
              <a:spcAft>
                <a:spcPct val="0"/>
              </a:spcAft>
            </a:pPr>
            <a:r>
              <a:rPr lang="en-US" altLang="zh-CN" sz="1600"/>
              <a:t>2026_AAAI_WEARec_Wavelet Enhanced Adaptive Frequency Filter for Sequential Recommendation</a:t>
            </a:r>
            <a:endParaRPr lang="en-US" altLang="zh-CN" sz="1600"/>
          </a:p>
        </p:txBody>
      </p:sp>
      <p:pic>
        <p:nvPicPr>
          <p:cNvPr id="2" name="图片 1"/>
          <p:cNvPicPr>
            <a:picLocks noChangeAspect="1"/>
          </p:cNvPicPr>
          <p:nvPr/>
        </p:nvPicPr>
        <p:blipFill>
          <a:blip r:embed="rId1"/>
          <a:stretch>
            <a:fillRect/>
          </a:stretch>
        </p:blipFill>
        <p:spPr>
          <a:xfrm>
            <a:off x="0" y="27940"/>
            <a:ext cx="9973310" cy="5142865"/>
          </a:xfrm>
          <a:prstGeom prst="rect">
            <a:avLst/>
          </a:prstGeom>
        </p:spPr>
      </p:pic>
      <p:sp>
        <p:nvSpPr>
          <p:cNvPr id="3" name="文本框 2"/>
          <p:cNvSpPr txBox="1"/>
          <p:nvPr/>
        </p:nvSpPr>
        <p:spPr>
          <a:xfrm>
            <a:off x="270510" y="6341745"/>
            <a:ext cx="6096000" cy="306705"/>
          </a:xfrm>
          <a:prstGeom prst="rect">
            <a:avLst/>
          </a:prstGeom>
          <a:noFill/>
        </p:spPr>
        <p:txBody>
          <a:bodyPr wrap="square" rtlCol="0" anchor="t">
            <a:spAutoFit/>
          </a:bodyPr>
          <a:p>
            <a:r>
              <a:rPr lang="zh-CN" altLang="en-US" sz="1400"/>
              <a:t>用于顺序推荐的小波增强自适应频率滤波器</a:t>
            </a:r>
            <a:endParaRPr lang="zh-CN" altLang="en-US" sz="1400"/>
          </a:p>
        </p:txBody>
      </p:sp>
      <p:sp>
        <p:nvSpPr>
          <p:cNvPr id="4" name="文本框 3"/>
          <p:cNvSpPr txBox="1"/>
          <p:nvPr/>
        </p:nvSpPr>
        <p:spPr>
          <a:xfrm>
            <a:off x="9879330" y="504825"/>
            <a:ext cx="2433320" cy="3753485"/>
          </a:xfrm>
          <a:prstGeom prst="rect">
            <a:avLst/>
          </a:prstGeom>
          <a:noFill/>
        </p:spPr>
        <p:txBody>
          <a:bodyPr wrap="square" rtlCol="0">
            <a:spAutoFit/>
          </a:bodyPr>
          <a:p>
            <a:r>
              <a:rPr lang="zh-CN" altLang="en-US" sz="1400">
                <a:latin typeface="微软雅黑" panose="020B0503020204020204" charset="-122"/>
                <a:ea typeface="微软雅黑" panose="020B0503020204020204" charset="-122"/>
                <a:cs typeface="微软雅黑" panose="020B0503020204020204" charset="-122"/>
              </a:rPr>
              <a:t>动机：</a:t>
            </a:r>
            <a:endParaRPr lang="zh-CN" altLang="en-US" sz="1400">
              <a:latin typeface="微软雅黑" panose="020B0503020204020204" charset="-122"/>
              <a:ea typeface="微软雅黑" panose="020B0503020204020204" charset="-122"/>
              <a:cs typeface="微软雅黑" panose="020B0503020204020204" charset="-122"/>
            </a:endParaRPr>
          </a:p>
          <a:p>
            <a:r>
              <a:rPr lang="en-US" altLang="zh-CN" sz="1400">
                <a:latin typeface="微软雅黑" panose="020B0503020204020204" charset="-122"/>
                <a:ea typeface="微软雅黑" panose="020B0503020204020204" charset="-122"/>
                <a:cs typeface="微软雅黑" panose="020B0503020204020204" charset="-122"/>
              </a:rPr>
              <a:t>1.</a:t>
            </a:r>
            <a:r>
              <a:rPr lang="zh-CN" altLang="en-US" sz="1400">
                <a:latin typeface="微软雅黑" panose="020B0503020204020204" charset="-122"/>
                <a:ea typeface="微软雅黑" panose="020B0503020204020204" charset="-122"/>
                <a:cs typeface="微软雅黑" panose="020B0503020204020204" charset="-122"/>
              </a:rPr>
              <a:t>现有频域推荐模型通常使用静态滤波器对所有用户统一处理，忽略了不同用户行为模式的个性化差异。</a:t>
            </a:r>
            <a:endParaRPr lang="zh-CN" altLang="en-US" sz="1400">
              <a:latin typeface="微软雅黑" panose="020B0503020204020204" charset="-122"/>
              <a:ea typeface="微软雅黑" panose="020B0503020204020204" charset="-122"/>
              <a:cs typeface="微软雅黑" panose="020B0503020204020204" charset="-122"/>
            </a:endParaRPr>
          </a:p>
          <a:p>
            <a:r>
              <a:rPr lang="en-US" altLang="zh-CN" sz="1400">
                <a:latin typeface="微软雅黑" panose="020B0503020204020204" charset="-122"/>
                <a:ea typeface="微软雅黑" panose="020B0503020204020204" charset="-122"/>
                <a:cs typeface="微软雅黑" panose="020B0503020204020204" charset="-122"/>
              </a:rPr>
              <a:t>2.</a:t>
            </a:r>
            <a:r>
              <a:rPr lang="zh-CN" altLang="en-US" sz="1400">
                <a:latin typeface="微软雅黑" panose="020B0503020204020204" charset="-122"/>
                <a:ea typeface="微软雅黑" panose="020B0503020204020204" charset="-122"/>
                <a:cs typeface="微软雅黑" panose="020B0503020204020204" charset="-122"/>
              </a:rPr>
              <a:t>基于离散傅里叶变换（</a:t>
            </a:r>
            <a:r>
              <a:rPr lang="en-US" altLang="zh-CN" sz="1400">
                <a:latin typeface="微软雅黑" panose="020B0503020204020204" charset="-122"/>
                <a:ea typeface="微软雅黑" panose="020B0503020204020204" charset="-122"/>
                <a:cs typeface="微软雅黑" panose="020B0503020204020204" charset="-122"/>
              </a:rPr>
              <a:t>DFT）</a:t>
            </a:r>
            <a:r>
              <a:rPr lang="zh-CN" altLang="en-US" sz="1400">
                <a:latin typeface="微软雅黑" panose="020B0503020204020204" charset="-122"/>
                <a:ea typeface="微软雅黑" panose="020B0503020204020204" charset="-122"/>
                <a:cs typeface="微软雅黑" panose="020B0503020204020204" charset="-122"/>
              </a:rPr>
              <a:t>的方法主要捕获全局频率信息，虽然能够建模长期依赖，但往往会模糊短期波动和非平稳行为信号，导致模型难以捕捉局部兴趣变化。</a:t>
            </a:r>
            <a:endParaRPr lang="zh-CN" altLang="en-US" sz="1400">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rPr>
              <a:t>创新点：提出一种结合动态频域滤波与小波特征增强的序列推荐模型，通过个性化频域过滤与小波分解增强短期行为信号。</a:t>
            </a:r>
            <a:endParaRPr lang="zh-CN" altLang="en-US" sz="140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2"/>
          <a:stretch>
            <a:fillRect/>
          </a:stretch>
        </p:blipFill>
        <p:spPr>
          <a:xfrm>
            <a:off x="9879330" y="5228590"/>
            <a:ext cx="2019300" cy="65532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7480" y="6077585"/>
            <a:ext cx="8722995" cy="337185"/>
          </a:xfrm>
          <a:prstGeom prst="rect">
            <a:avLst/>
          </a:prstGeom>
        </p:spPr>
        <p:txBody>
          <a:bodyPr wrap="square">
            <a:spAutoFit/>
          </a:bodyPr>
          <a:p>
            <a:pPr marL="0" indent="0">
              <a:spcBef>
                <a:spcPct val="0"/>
              </a:spcBef>
              <a:spcAft>
                <a:spcPct val="0"/>
              </a:spcAft>
            </a:pPr>
            <a:r>
              <a:rPr lang="en-US" altLang="zh-CN" sz="1600"/>
              <a:t>2026_WSDM_Time-Aware Adaptive Side Information Fusion for Sequential Recommendation</a:t>
            </a:r>
            <a:endParaRPr lang="en-US" altLang="zh-CN" sz="1600"/>
          </a:p>
        </p:txBody>
      </p:sp>
      <p:pic>
        <p:nvPicPr>
          <p:cNvPr id="2" name="图片 1"/>
          <p:cNvPicPr>
            <a:picLocks noChangeAspect="1"/>
          </p:cNvPicPr>
          <p:nvPr/>
        </p:nvPicPr>
        <p:blipFill>
          <a:blip r:embed="rId1"/>
          <a:stretch>
            <a:fillRect/>
          </a:stretch>
        </p:blipFill>
        <p:spPr>
          <a:xfrm>
            <a:off x="0" y="0"/>
            <a:ext cx="9789160" cy="5751195"/>
          </a:xfrm>
          <a:prstGeom prst="rect">
            <a:avLst/>
          </a:prstGeom>
        </p:spPr>
      </p:pic>
      <p:pic>
        <p:nvPicPr>
          <p:cNvPr id="4" name="图片 3"/>
          <p:cNvPicPr>
            <a:picLocks noChangeAspect="1"/>
          </p:cNvPicPr>
          <p:nvPr/>
        </p:nvPicPr>
        <p:blipFill>
          <a:blip r:embed="rId2"/>
          <a:stretch>
            <a:fillRect/>
          </a:stretch>
        </p:blipFill>
        <p:spPr>
          <a:xfrm>
            <a:off x="10119360" y="4798695"/>
            <a:ext cx="1591310" cy="327660"/>
          </a:xfrm>
          <a:prstGeom prst="rect">
            <a:avLst/>
          </a:prstGeom>
        </p:spPr>
      </p:pic>
      <p:sp>
        <p:nvSpPr>
          <p:cNvPr id="5" name="文本框 4"/>
          <p:cNvSpPr txBox="1"/>
          <p:nvPr/>
        </p:nvSpPr>
        <p:spPr>
          <a:xfrm>
            <a:off x="157480" y="6485255"/>
            <a:ext cx="5530215" cy="306705"/>
          </a:xfrm>
          <a:prstGeom prst="rect">
            <a:avLst/>
          </a:prstGeom>
          <a:noFill/>
        </p:spPr>
        <p:txBody>
          <a:bodyPr wrap="square" rtlCol="0">
            <a:spAutoFit/>
          </a:bodyPr>
          <a:p>
            <a:r>
              <a:rPr lang="zh-CN" altLang="en-US" sz="1400"/>
              <a:t>用于顺序推荐的时间感知自适应辅助信息融合</a:t>
            </a:r>
            <a:endParaRPr lang="zh-CN" altLang="en-US" sz="1400"/>
          </a:p>
        </p:txBody>
      </p:sp>
      <p:sp>
        <p:nvSpPr>
          <p:cNvPr id="6" name="文本框 5"/>
          <p:cNvSpPr txBox="1"/>
          <p:nvPr/>
        </p:nvSpPr>
        <p:spPr>
          <a:xfrm>
            <a:off x="9952990" y="790575"/>
            <a:ext cx="2238375" cy="3107690"/>
          </a:xfrm>
          <a:prstGeom prst="rect">
            <a:avLst/>
          </a:prstGeom>
          <a:noFill/>
        </p:spPr>
        <p:txBody>
          <a:bodyPr wrap="square" rtlCol="0">
            <a:spAutoFit/>
          </a:bodyPr>
          <a:p>
            <a:r>
              <a:rPr lang="zh-CN" altLang="en-US" sz="1400"/>
              <a:t>动机：</a:t>
            </a:r>
            <a:endParaRPr lang="zh-CN" altLang="en-US" sz="1400"/>
          </a:p>
          <a:p>
            <a:r>
              <a:rPr lang="en-US" altLang="zh-CN" sz="1400"/>
              <a:t>1.</a:t>
            </a:r>
            <a:r>
              <a:rPr lang="zh-CN" altLang="en-US" sz="1400"/>
              <a:t>现有很多侧信息融合模型虽然用了 </a:t>
            </a:r>
            <a:r>
              <a:rPr lang="en-US" altLang="zh-CN" sz="1400"/>
              <a:t>item ID、</a:t>
            </a:r>
            <a:r>
              <a:rPr lang="zh-CN" altLang="en-US" sz="1400"/>
              <a:t>类别、品牌等信息，但没有很好地利用用户行为发生的具体时间。</a:t>
            </a:r>
            <a:endParaRPr lang="zh-CN" altLang="en-US" sz="1400"/>
          </a:p>
          <a:p>
            <a:r>
              <a:rPr lang="en-US" altLang="zh-CN" sz="1400"/>
              <a:t>2.</a:t>
            </a:r>
            <a:r>
              <a:rPr lang="zh-CN" altLang="en-US" sz="1400"/>
              <a:t>现有去噪方法太静态、太粗糙，不能区分“无用噪声”和“有用的短期兴趣突发”。</a:t>
            </a:r>
            <a:endParaRPr lang="zh-CN" altLang="en-US" sz="1400"/>
          </a:p>
          <a:p>
            <a:r>
              <a:rPr lang="en-US" altLang="zh-CN" sz="1400"/>
              <a:t>3.</a:t>
            </a:r>
            <a:r>
              <a:rPr lang="zh-CN" altLang="en-US" sz="1400"/>
              <a:t>已有一些高性能侧信息融合模型虽然效果好，但结构太复杂，计算成本太高</a:t>
            </a:r>
            <a:endParaRPr lang="zh-CN" altLang="en-US" sz="1400"/>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5958840"/>
            <a:ext cx="11764010" cy="337185"/>
          </a:xfrm>
          <a:prstGeom prst="rect">
            <a:avLst/>
          </a:prstGeom>
        </p:spPr>
        <p:txBody>
          <a:bodyPr wrap="square">
            <a:spAutoFit/>
          </a:bodyPr>
          <a:p>
            <a:pPr marL="0" indent="0">
              <a:spcBef>
                <a:spcPct val="0"/>
              </a:spcBef>
              <a:spcAft>
                <a:spcPct val="0"/>
              </a:spcAft>
            </a:pPr>
            <a:r>
              <a:rPr lang="en-US" altLang="zh-CN" sz="1600"/>
              <a:t>2026_SIGIR_TimeMM_Time-as-Operator Spectral Filtering for Dynamic Multimodal Recommendation</a:t>
            </a:r>
            <a:endParaRPr lang="en-US" altLang="zh-CN" sz="1600"/>
          </a:p>
        </p:txBody>
      </p:sp>
      <p:pic>
        <p:nvPicPr>
          <p:cNvPr id="2" name="图片 1"/>
          <p:cNvPicPr>
            <a:picLocks noChangeAspect="1"/>
          </p:cNvPicPr>
          <p:nvPr/>
        </p:nvPicPr>
        <p:blipFill>
          <a:blip r:embed="rId1"/>
          <a:stretch>
            <a:fillRect/>
          </a:stretch>
        </p:blipFill>
        <p:spPr>
          <a:xfrm>
            <a:off x="0" y="60960"/>
            <a:ext cx="9232900" cy="5307330"/>
          </a:xfrm>
          <a:prstGeom prst="rect">
            <a:avLst/>
          </a:prstGeom>
        </p:spPr>
      </p:pic>
      <p:pic>
        <p:nvPicPr>
          <p:cNvPr id="4" name="图片 3"/>
          <p:cNvPicPr>
            <a:picLocks noChangeAspect="1"/>
          </p:cNvPicPr>
          <p:nvPr/>
        </p:nvPicPr>
        <p:blipFill>
          <a:blip r:embed="rId2"/>
          <a:stretch>
            <a:fillRect/>
          </a:stretch>
        </p:blipFill>
        <p:spPr>
          <a:xfrm>
            <a:off x="9351010" y="231775"/>
            <a:ext cx="2820670" cy="429260"/>
          </a:xfrm>
          <a:prstGeom prst="rect">
            <a:avLst/>
          </a:prstGeom>
        </p:spPr>
      </p:pic>
      <p:pic>
        <p:nvPicPr>
          <p:cNvPr id="5" name="图片 4"/>
          <p:cNvPicPr>
            <a:picLocks noChangeAspect="1"/>
          </p:cNvPicPr>
          <p:nvPr/>
        </p:nvPicPr>
        <p:blipFill>
          <a:blip r:embed="rId3"/>
          <a:stretch>
            <a:fillRect/>
          </a:stretch>
        </p:blipFill>
        <p:spPr>
          <a:xfrm>
            <a:off x="9333865" y="1010920"/>
            <a:ext cx="2851785" cy="445135"/>
          </a:xfrm>
          <a:prstGeom prst="rect">
            <a:avLst/>
          </a:prstGeom>
        </p:spPr>
      </p:pic>
      <p:sp>
        <p:nvSpPr>
          <p:cNvPr id="6" name="文本框 5"/>
          <p:cNvSpPr txBox="1"/>
          <p:nvPr/>
        </p:nvSpPr>
        <p:spPr>
          <a:xfrm>
            <a:off x="127635" y="6460490"/>
            <a:ext cx="4523105" cy="306705"/>
          </a:xfrm>
          <a:prstGeom prst="rect">
            <a:avLst/>
          </a:prstGeom>
          <a:noFill/>
        </p:spPr>
        <p:txBody>
          <a:bodyPr wrap="square" rtlCol="0">
            <a:spAutoFit/>
          </a:bodyPr>
          <a:p>
            <a:r>
              <a:rPr lang="zh-CN" altLang="en-US" sz="1400"/>
              <a:t>基于时间算子频谱过滤的动态多模态推荐</a:t>
            </a:r>
            <a:endParaRPr lang="zh-CN" altLang="en-US" sz="1400"/>
          </a:p>
        </p:txBody>
      </p:sp>
      <p:sp>
        <p:nvSpPr>
          <p:cNvPr id="7" name="文本框 6"/>
          <p:cNvSpPr txBox="1"/>
          <p:nvPr/>
        </p:nvSpPr>
        <p:spPr>
          <a:xfrm>
            <a:off x="9529445" y="2009775"/>
            <a:ext cx="2578100" cy="2245360"/>
          </a:xfrm>
          <a:prstGeom prst="rect">
            <a:avLst/>
          </a:prstGeom>
          <a:noFill/>
        </p:spPr>
        <p:txBody>
          <a:bodyPr wrap="square" rtlCol="0">
            <a:spAutoFit/>
          </a:bodyPr>
          <a:p>
            <a:r>
              <a:rPr lang="zh-CN" altLang="en-US" sz="1400"/>
              <a:t>动机：</a:t>
            </a:r>
            <a:endParaRPr lang="zh-CN" altLang="en-US" sz="1400"/>
          </a:p>
          <a:p>
            <a:r>
              <a:rPr lang="en-US" altLang="zh-CN" sz="1400"/>
              <a:t>1. </a:t>
            </a:r>
            <a:r>
              <a:rPr lang="zh-CN" altLang="en-US" sz="1400"/>
              <a:t>静态模型通常会过度偏向用户全局历史中积累的庞大信号，而对用户当下因突发视觉趋势而产生的短期冲动极度迟钝。</a:t>
            </a:r>
            <a:endParaRPr lang="zh-CN" altLang="en-US" sz="1400"/>
          </a:p>
          <a:p>
            <a:r>
              <a:rPr lang="en-US" altLang="zh-CN" sz="1400"/>
              <a:t>2. </a:t>
            </a:r>
            <a:r>
              <a:rPr lang="zh-CN" altLang="en-US" sz="1400"/>
              <a:t>现有模型试图通过对图拉普拉斯矩阵进行显式的特征值分解来剥离不同频率的信号。这种显式计算复杂度</a:t>
            </a:r>
            <a:r>
              <a:rPr lang="zh-CN" altLang="en-US" sz="1400"/>
              <a:t>很高。</a:t>
            </a:r>
            <a:endParaRPr lang="zh-CN" altLang="en-US" sz="1400"/>
          </a:p>
          <a:p>
            <a:endParaRPr lang="zh-CN" altLang="en-US" sz="1400"/>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6375" y="5876290"/>
            <a:ext cx="7106285" cy="337185"/>
          </a:xfrm>
          <a:prstGeom prst="rect">
            <a:avLst/>
          </a:prstGeom>
        </p:spPr>
        <p:txBody>
          <a:bodyPr wrap="square">
            <a:spAutoFit/>
          </a:bodyPr>
          <a:p>
            <a:pPr marL="0" indent="0">
              <a:spcBef>
                <a:spcPct val="0"/>
              </a:spcBef>
              <a:spcAft>
                <a:spcPct val="0"/>
              </a:spcAft>
            </a:pPr>
            <a:r>
              <a:rPr lang="en-US" altLang="zh-CN" sz="1600"/>
              <a:t>2026_WWW_DiffGRM_Diffusion-based Generative Recommendation Model</a:t>
            </a:r>
            <a:endParaRPr lang="en-US" altLang="zh-CN" sz="1600"/>
          </a:p>
        </p:txBody>
      </p:sp>
      <p:sp>
        <p:nvSpPr>
          <p:cNvPr id="6" name="文本框 5"/>
          <p:cNvSpPr txBox="1"/>
          <p:nvPr/>
        </p:nvSpPr>
        <p:spPr>
          <a:xfrm>
            <a:off x="9324340" y="762000"/>
            <a:ext cx="2825115" cy="4184650"/>
          </a:xfrm>
          <a:prstGeom prst="rect">
            <a:avLst/>
          </a:prstGeom>
          <a:noFill/>
        </p:spPr>
        <p:txBody>
          <a:bodyPr wrap="square" rtlCol="0">
            <a:spAutoFit/>
          </a:bodyPr>
          <a:p>
            <a:r>
              <a:rPr lang="zh-CN" altLang="en-US" sz="1400"/>
              <a:t>动机：现有自回归模型通常难以同时处理 </a:t>
            </a:r>
            <a:r>
              <a:rPr lang="en-US" altLang="zh-CN" sz="1400"/>
              <a:t>SID </a:t>
            </a:r>
            <a:r>
              <a:rPr lang="zh-CN" altLang="en-US" sz="1400"/>
              <a:t>的两个特点：</a:t>
            </a:r>
            <a:endParaRPr lang="zh-CN" altLang="en-US" sz="1400"/>
          </a:p>
          <a:p>
            <a:r>
              <a:rPr lang="zh-CN" altLang="en-US" sz="1400"/>
              <a:t>第一，</a:t>
            </a:r>
            <a:r>
              <a:rPr lang="en-US" altLang="zh-CN" sz="1400"/>
              <a:t>SID </a:t>
            </a:r>
            <a:r>
              <a:rPr lang="zh-CN" altLang="en-US" sz="1400"/>
              <a:t>的多个 </a:t>
            </a:r>
            <a:r>
              <a:rPr lang="en-US" altLang="zh-CN" sz="1400"/>
              <a:t>digit </a:t>
            </a:r>
            <a:r>
              <a:rPr lang="zh-CN" altLang="en-US" sz="1400"/>
              <a:t>是共同定义同一个物品的，需要彼此之间双向校验，但自回归模型只能从左到右生成，后面的信息不能反过来帮助前面，容易出现前面预测错、后面一路跟着错的错误传播。第二，不同 </a:t>
            </a:r>
            <a:r>
              <a:rPr lang="en-US" altLang="zh-CN" sz="1400"/>
              <a:t>SID digit </a:t>
            </a:r>
            <a:r>
              <a:rPr lang="zh-CN" altLang="en-US" sz="1400"/>
              <a:t>的语义粒度和预测难度不同，有些位很容易，有些位很难；如果统一按 </a:t>
            </a:r>
            <a:r>
              <a:rPr lang="en-US" altLang="zh-CN" sz="1400"/>
              <a:t>next-token </a:t>
            </a:r>
            <a:r>
              <a:rPr lang="zh-CN" altLang="en-US" sz="1400"/>
              <a:t>方式训练，模型容易反复学会简单位，却对困难位训练不足，导致 </a:t>
            </a:r>
            <a:r>
              <a:rPr lang="en-US" altLang="zh-CN" sz="1400"/>
              <a:t>hard digit </a:t>
            </a:r>
            <a:r>
              <a:rPr lang="zh-CN" altLang="en-US" sz="1400"/>
              <a:t>成为推荐错误的关键来源。</a:t>
            </a:r>
            <a:endParaRPr lang="zh-CN" altLang="en-US" sz="1400"/>
          </a:p>
          <a:p>
            <a:endParaRPr lang="zh-CN" altLang="en-US" sz="1400"/>
          </a:p>
          <a:p>
            <a:r>
              <a:rPr lang="zh-CN" altLang="en-US" sz="1400"/>
              <a:t>创新点：用离散掩码扩散模型替代</a:t>
            </a:r>
            <a:r>
              <a:rPr lang="en-US" altLang="zh-CN" sz="1400"/>
              <a:t>ARM，</a:t>
            </a:r>
            <a:r>
              <a:rPr lang="zh-CN" altLang="en-US" sz="1400"/>
              <a:t>实现任意顺序、并行生成</a:t>
            </a:r>
            <a:r>
              <a:rPr lang="en-US" altLang="zh-CN" sz="1400"/>
              <a:t>SID</a:t>
            </a:r>
            <a:r>
              <a:rPr lang="zh-CN" altLang="en-US" sz="1400"/>
              <a:t>各位。</a:t>
            </a:r>
            <a:endParaRPr lang="zh-CN" altLang="en-US" sz="1400"/>
          </a:p>
        </p:txBody>
      </p:sp>
      <p:pic>
        <p:nvPicPr>
          <p:cNvPr id="4" name="图片 3"/>
          <p:cNvPicPr>
            <a:picLocks noChangeAspect="1"/>
          </p:cNvPicPr>
          <p:nvPr/>
        </p:nvPicPr>
        <p:blipFill>
          <a:blip r:embed="rId1"/>
          <a:stretch>
            <a:fillRect/>
          </a:stretch>
        </p:blipFill>
        <p:spPr>
          <a:xfrm>
            <a:off x="0" y="325120"/>
            <a:ext cx="9311005" cy="5123180"/>
          </a:xfrm>
          <a:prstGeom prst="rect">
            <a:avLst/>
          </a:prstGeom>
        </p:spPr>
      </p:pic>
      <p:sp>
        <p:nvSpPr>
          <p:cNvPr id="2" name="文本框 1"/>
          <p:cNvSpPr txBox="1"/>
          <p:nvPr/>
        </p:nvSpPr>
        <p:spPr>
          <a:xfrm>
            <a:off x="206375" y="6280785"/>
            <a:ext cx="4064000" cy="306705"/>
          </a:xfrm>
          <a:prstGeom prst="rect">
            <a:avLst/>
          </a:prstGeom>
          <a:noFill/>
        </p:spPr>
        <p:txBody>
          <a:bodyPr wrap="square" rtlCol="0">
            <a:spAutoFit/>
          </a:bodyPr>
          <a:p>
            <a:r>
              <a:rPr lang="zh-CN" altLang="en-US" sz="1400"/>
              <a:t>基于扩散的生成式推荐模型</a:t>
            </a:r>
            <a:endParaRPr lang="zh-CN" altLang="en-US" sz="1400"/>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1087</Words>
  <Application>WPS 演示</Application>
  <PresentationFormat>宽屏</PresentationFormat>
  <Paragraphs>36</Paragraphs>
  <Slides>4</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Arial</vt:lpstr>
      <vt:lpstr>宋体</vt:lpstr>
      <vt:lpstr>Wingdings</vt:lpstr>
      <vt:lpstr>Wingdings</vt:lpstr>
      <vt:lpstr>微软雅黑</vt:lpstr>
      <vt:lpstr>Arial Unicode MS</vt:lpstr>
      <vt:lpstr>Calibri</vt:lpstr>
      <vt:lpstr>WPS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16623667749</cp:lastModifiedBy>
  <cp:revision>189</cp:revision>
  <dcterms:created xsi:type="dcterms:W3CDTF">2019-06-19T02:08:00Z</dcterms:created>
  <dcterms:modified xsi:type="dcterms:W3CDTF">2026-07-01T13:24:16Z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F638CF567B004BF2982A03981C65F6E4_11</vt:lpwstr>
  </property>
</Properties>
</file>