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405" r:id="rId6"/>
    <p:sldId id="260" r:id="rId7"/>
    <p:sldId id="324" r:id="rId8"/>
    <p:sldId id="406" r:id="rId9"/>
    <p:sldId id="407" r:id="rId10"/>
    <p:sldId id="409" r:id="rId11"/>
    <p:sldId id="408" r:id="rId12"/>
    <p:sldId id="385" r:id="rId13"/>
    <p:sldId id="410" r:id="rId14"/>
    <p:sldId id="411" r:id="rId15"/>
    <p:sldId id="412" r:id="rId16"/>
    <p:sldId id="413" r:id="rId17"/>
    <p:sldId id="414" r:id="rId18"/>
    <p:sldId id="415" r:id="rId19"/>
    <p:sldId id="416" r:id="rId20"/>
    <p:sldId id="271" r:id="rId21"/>
  </p:sldIdLst>
  <p:sldSz cx="12192000" cy="6858000"/>
  <p:notesSz cx="12192000" cy="6858000"/>
  <p:custDataLst>
    <p:tags r:id="rId2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6" userDrawn="1">
          <p15:clr>
            <a:srgbClr val="A4A3A4"/>
          </p15:clr>
        </p15:guide>
        <p15:guide id="2" pos="20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howGuides="1">
      <p:cViewPr varScale="1">
        <p:scale>
          <a:sx n="104" d="100"/>
          <a:sy n="104" d="100"/>
        </p:scale>
        <p:origin x="76" y="136"/>
      </p:cViewPr>
      <p:guideLst>
        <p:guide orient="horz" pos="2776"/>
        <p:guide pos="20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A543948-AF5A-4567-B3D5-1E5598DEDE5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144765-F6F7-474A-AE09-11A998BE5AD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144765-F6F7-474A-AE09-11A998BE5AD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notesSlide" Target="../notesSlides/notesSlide1.xml"/><Relationship Id="rId17" Type="http://schemas.openxmlformats.org/officeDocument/2006/relationships/slideLayout" Target="../slideLayouts/slideLayout5.xml"/><Relationship Id="rId16" Type="http://schemas.openxmlformats.org/officeDocument/2006/relationships/image" Target="../media/image16.png"/><Relationship Id="rId15" Type="http://schemas.openxmlformats.org/officeDocument/2006/relationships/image" Target="../media/image15.jpeg"/><Relationship Id="rId14" Type="http://schemas.openxmlformats.org/officeDocument/2006/relationships/image" Target="../media/image14.png"/><Relationship Id="rId13" Type="http://schemas.openxmlformats.org/officeDocument/2006/relationships/image" Target="../media/image13.jpe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5.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6.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7.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8.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9.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0.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1.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52.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4.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4.xml"/><Relationship Id="rId10" Type="http://schemas.openxmlformats.org/officeDocument/2006/relationships/image" Target="../media/image29.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4.png"/><Relationship Id="rId8" Type="http://schemas.openxmlformats.org/officeDocument/2006/relationships/image" Target="../media/image33.png"/><Relationship Id="rId7" Type="http://schemas.openxmlformats.org/officeDocument/2006/relationships/image" Target="../media/image32.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4.xml"/><Relationship Id="rId10" Type="http://schemas.openxmlformats.org/officeDocument/2006/relationships/image" Target="../media/image3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4.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4.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12" name="object 3"/>
          <p:cNvGrpSpPr/>
          <p:nvPr/>
        </p:nvGrpSpPr>
        <p:grpSpPr>
          <a:xfrm>
            <a:off x="0" y="0"/>
            <a:ext cx="12192000" cy="603885"/>
            <a:chOff x="0" y="0"/>
            <a:chExt cx="12192000" cy="603885"/>
          </a:xfrm>
        </p:grpSpPr>
        <p:sp>
          <p:nvSpPr>
            <p:cNvPr id="113"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114"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115"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116" name="object 7"/>
          <p:cNvGrpSpPr/>
          <p:nvPr/>
        </p:nvGrpSpPr>
        <p:grpSpPr>
          <a:xfrm>
            <a:off x="0" y="0"/>
            <a:ext cx="12192000" cy="974090"/>
            <a:chOff x="0" y="0"/>
            <a:chExt cx="12192000" cy="974090"/>
          </a:xfrm>
        </p:grpSpPr>
        <p:sp>
          <p:nvSpPr>
            <p:cNvPr id="117"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118"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19"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20"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1"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22"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23" name="object 14"/>
          <p:cNvGrpSpPr/>
          <p:nvPr/>
        </p:nvGrpSpPr>
        <p:grpSpPr>
          <a:xfrm>
            <a:off x="0" y="0"/>
            <a:ext cx="12192000" cy="974090"/>
            <a:chOff x="0" y="0"/>
            <a:chExt cx="12192000" cy="974090"/>
          </a:xfrm>
        </p:grpSpPr>
        <p:sp>
          <p:nvSpPr>
            <p:cNvPr id="124"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p:txBody>
        </p:sp>
        <p:sp>
          <p:nvSpPr>
            <p:cNvPr id="125"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26"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p:txBody>
        </p:sp>
      </p:grpSp>
      <p:sp>
        <p:nvSpPr>
          <p:cNvPr id="127"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8"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p:txBody>
      </p:sp>
      <p:sp>
        <p:nvSpPr>
          <p:cNvPr id="129" name="object 20"/>
          <p:cNvSpPr txBox="1"/>
          <p:nvPr/>
        </p:nvSpPr>
        <p:spPr>
          <a:xfrm>
            <a:off x="1083055" y="107137"/>
            <a:ext cx="2216150" cy="695960"/>
          </a:xfrm>
          <a:prstGeom prst="rect">
            <a:avLst/>
          </a:prstGeom>
        </p:spPr>
        <p:txBody>
          <a:bodyPr vert="horz" wrap="square" lIns="0" tIns="12065" rIns="0" bIns="0" rtlCol="0">
            <a:spAutoFit/>
          </a:bodyPr>
          <a:lstStyle/>
          <a:p>
            <a:pPr marL="12700">
              <a:lnSpc>
                <a:spcPct val="100000"/>
              </a:lnSpc>
              <a:spcBef>
                <a:spcPts val="95"/>
              </a:spcBef>
            </a:pPr>
            <a:r>
              <a:rPr sz="2200" spc="-260" dirty="0">
                <a:solidFill>
                  <a:srgbClr val="FFFFFF"/>
                </a:solidFill>
                <a:latin typeface="Trebuchet MS" panose="020B0603020202020204"/>
                <a:cs typeface="Trebuchet MS" panose="020B0603020202020204"/>
              </a:rPr>
              <a:t>Chongqing</a:t>
            </a:r>
            <a:r>
              <a:rPr sz="2200" spc="-535"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a:t>
            </a:r>
            <a:r>
              <a:rPr sz="2200" spc="-495" dirty="0">
                <a:solidFill>
                  <a:srgbClr val="FFFFFF"/>
                </a:solidFill>
                <a:latin typeface="Trebuchet MS" panose="020B0603020202020204"/>
                <a:cs typeface="Trebuchet MS" panose="020B0603020202020204"/>
              </a:rPr>
              <a:t> </a:t>
            </a:r>
            <a:r>
              <a:rPr sz="2200" spc="-235" dirty="0">
                <a:solidFill>
                  <a:srgbClr val="FFFFFF"/>
                </a:solidFill>
                <a:latin typeface="Trebuchet MS" panose="020B0603020202020204"/>
                <a:cs typeface="Trebuchet MS" panose="020B0603020202020204"/>
              </a:rPr>
              <a:t>of</a:t>
            </a:r>
            <a:endParaRPr sz="2200">
              <a:latin typeface="Trebuchet MS" panose="020B0603020202020204"/>
              <a:cs typeface="Trebuchet MS" panose="020B0603020202020204"/>
            </a:endParaRPr>
          </a:p>
          <a:p>
            <a:pPr marL="12700">
              <a:lnSpc>
                <a:spcPct val="100000"/>
              </a:lnSpc>
              <a:spcBef>
                <a:spcPts val="5"/>
              </a:spcBef>
            </a:pPr>
            <a:r>
              <a:rPr sz="2200" spc="-285" dirty="0">
                <a:solidFill>
                  <a:srgbClr val="FFFFFF"/>
                </a:solidFill>
                <a:latin typeface="Trebuchet MS" panose="020B0603020202020204"/>
                <a:cs typeface="Trebuchet MS" panose="020B0603020202020204"/>
              </a:rPr>
              <a:t>Technology</a:t>
            </a:r>
            <a:endParaRPr sz="2200">
              <a:latin typeface="Trebuchet MS" panose="020B0603020202020204"/>
              <a:cs typeface="Trebuchet MS" panose="020B0603020202020204"/>
            </a:endParaRPr>
          </a:p>
        </p:txBody>
      </p:sp>
      <p:sp>
        <p:nvSpPr>
          <p:cNvPr id="130" name="object 21"/>
          <p:cNvSpPr txBox="1"/>
          <p:nvPr/>
        </p:nvSpPr>
        <p:spPr>
          <a:xfrm>
            <a:off x="9697973" y="11281"/>
            <a:ext cx="1774825" cy="831850"/>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a:latin typeface="Arial" panose="020B0604020202020204"/>
              <a:cs typeface="Arial" panose="020B0604020202020204"/>
            </a:endParaRPr>
          </a:p>
          <a:p>
            <a:pPr marL="12700" marR="5080" algn="ctr">
              <a:lnSpc>
                <a:spcPct val="100000"/>
              </a:lnSpc>
              <a:spcBef>
                <a:spcPts val="125"/>
              </a:spcBef>
            </a:pPr>
            <a:r>
              <a:rPr sz="1800" spc="-215" dirty="0">
                <a:solidFill>
                  <a:srgbClr val="D9D9D9"/>
                </a:solidFill>
                <a:latin typeface="Trebuchet MS" panose="020B0603020202020204"/>
                <a:cs typeface="Trebuchet MS" panose="020B0603020202020204"/>
              </a:rPr>
              <a:t>Advanced</a:t>
            </a:r>
            <a:r>
              <a:rPr sz="1800" spc="-50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 </a:t>
            </a:r>
            <a:r>
              <a:rPr sz="1800" spc="-80" dirty="0">
                <a:solidFill>
                  <a:srgbClr val="D9D9D9"/>
                </a:solidFill>
                <a:latin typeface="Trebuchet MS" panose="020B0603020202020204"/>
                <a:cs typeface="Trebuchet MS" panose="020B0603020202020204"/>
              </a:rPr>
              <a:t> </a:t>
            </a:r>
            <a:r>
              <a:rPr sz="1800" spc="-180" dirty="0">
                <a:solidFill>
                  <a:srgbClr val="D9D9D9"/>
                </a:solidFill>
                <a:latin typeface="Trebuchet MS" panose="020B0603020202020204"/>
                <a:cs typeface="Trebuchet MS" panose="020B0603020202020204"/>
              </a:rPr>
              <a:t>Artificial</a:t>
            </a:r>
            <a:r>
              <a:rPr sz="1800" spc="75"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31" name="object 22"/>
          <p:cNvGrpSpPr/>
          <p:nvPr/>
        </p:nvGrpSpPr>
        <p:grpSpPr>
          <a:xfrm>
            <a:off x="-89" y="986027"/>
            <a:ext cx="12192216" cy="4490085"/>
            <a:chOff x="-89" y="986027"/>
            <a:chExt cx="12192216" cy="4490085"/>
          </a:xfrm>
        </p:grpSpPr>
        <p:sp>
          <p:nvSpPr>
            <p:cNvPr id="132"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133"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sp>
          <p:nvSpPr>
            <p:cNvPr id="134" name="object 26"/>
            <p:cNvSpPr/>
            <p:nvPr/>
          </p:nvSpPr>
          <p:spPr>
            <a:xfrm>
              <a:off x="4204716" y="1406651"/>
              <a:ext cx="585977" cy="787146"/>
            </a:xfrm>
            <a:prstGeom prst="rect">
              <a:avLst/>
            </a:prstGeom>
            <a:blipFill>
              <a:blip r:embed="rId10" cstate="print"/>
              <a:stretch>
                <a:fillRect/>
              </a:stretch>
            </a:blipFill>
          </p:spPr>
          <p:txBody>
            <a:bodyPr wrap="square" lIns="0" tIns="0" rIns="0" bIns="0" rtlCol="0"/>
            <a:lstStyle/>
            <a:p/>
          </p:txBody>
        </p:sp>
        <p:sp>
          <p:nvSpPr>
            <p:cNvPr id="135" name="object 28"/>
            <p:cNvSpPr/>
            <p:nvPr/>
          </p:nvSpPr>
          <p:spPr>
            <a:xfrm>
              <a:off x="7092696" y="1406651"/>
              <a:ext cx="585977" cy="787146"/>
            </a:xfrm>
            <a:prstGeom prst="rect">
              <a:avLst/>
            </a:prstGeom>
            <a:blipFill>
              <a:blip r:embed="rId10" cstate="print"/>
              <a:stretch>
                <a:fillRect/>
              </a:stretch>
            </a:blipFill>
          </p:spPr>
          <p:txBody>
            <a:bodyPr wrap="square" lIns="0" tIns="0" rIns="0" bIns="0" rtlCol="0"/>
            <a:lstStyle/>
            <a:p/>
          </p:txBody>
        </p:sp>
      </p:grpSp>
      <p:sp>
        <p:nvSpPr>
          <p:cNvPr id="136" name="object 31"/>
          <p:cNvSpPr/>
          <p:nvPr/>
        </p:nvSpPr>
        <p:spPr>
          <a:xfrm>
            <a:off x="10754868" y="5894831"/>
            <a:ext cx="1437131" cy="963165"/>
          </a:xfrm>
          <a:prstGeom prst="rect">
            <a:avLst/>
          </a:prstGeom>
          <a:blipFill>
            <a:blip r:embed="rId11" cstate="print"/>
            <a:stretch>
              <a:fillRect/>
            </a:stretch>
          </a:blipFill>
        </p:spPr>
        <p:txBody>
          <a:bodyPr wrap="square" lIns="0" tIns="0" rIns="0" bIns="0" rtlCol="0"/>
          <a:lstStyle/>
          <a:p/>
        </p:txBody>
      </p:sp>
      <p:sp>
        <p:nvSpPr>
          <p:cNvPr id="137"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138" name="object 33"/>
          <p:cNvSpPr/>
          <p:nvPr/>
        </p:nvSpPr>
        <p:spPr>
          <a:xfrm>
            <a:off x="495300" y="5871971"/>
            <a:ext cx="827532" cy="829056"/>
          </a:xfrm>
          <a:prstGeom prst="rect">
            <a:avLst/>
          </a:prstGeom>
          <a:blipFill>
            <a:blip r:embed="rId12" cstate="print"/>
            <a:stretch>
              <a:fillRect/>
            </a:stretch>
          </a:blipFill>
        </p:spPr>
        <p:txBody>
          <a:bodyPr wrap="square" lIns="0" tIns="0" rIns="0" bIns="0" rtlCol="0"/>
          <a:lstStyle/>
          <a:p/>
        </p:txBody>
      </p:sp>
      <p:sp>
        <p:nvSpPr>
          <p:cNvPr id="139" name="object 34"/>
          <p:cNvSpPr/>
          <p:nvPr/>
        </p:nvSpPr>
        <p:spPr>
          <a:xfrm>
            <a:off x="1580388" y="5882640"/>
            <a:ext cx="821436" cy="812291"/>
          </a:xfrm>
          <a:prstGeom prst="rect">
            <a:avLst/>
          </a:prstGeom>
          <a:blipFill>
            <a:blip r:embed="rId13" cstate="print"/>
            <a:stretch>
              <a:fillRect/>
            </a:stretch>
          </a:blipFill>
        </p:spPr>
        <p:txBody>
          <a:bodyPr wrap="square" lIns="0" tIns="0" rIns="0" bIns="0" rtlCol="0"/>
          <a:lstStyle/>
          <a:p/>
        </p:txBody>
      </p:sp>
      <p:sp>
        <p:nvSpPr>
          <p:cNvPr id="140" name="object 35"/>
          <p:cNvSpPr/>
          <p:nvPr/>
        </p:nvSpPr>
        <p:spPr>
          <a:xfrm>
            <a:off x="2703576" y="6024371"/>
            <a:ext cx="1260348" cy="681228"/>
          </a:xfrm>
          <a:prstGeom prst="rect">
            <a:avLst/>
          </a:prstGeom>
          <a:blipFill>
            <a:blip r:embed="rId14" cstate="print"/>
            <a:stretch>
              <a:fillRect/>
            </a:stretch>
          </a:blipFill>
        </p:spPr>
        <p:txBody>
          <a:bodyPr wrap="square" lIns="0" tIns="0" rIns="0" bIns="0" rtlCol="0"/>
          <a:lstStyle/>
          <a:p/>
        </p:txBody>
      </p:sp>
      <p:sp>
        <p:nvSpPr>
          <p:cNvPr id="141" name="object 36"/>
          <p:cNvSpPr/>
          <p:nvPr/>
        </p:nvSpPr>
        <p:spPr>
          <a:xfrm>
            <a:off x="4287011" y="5926834"/>
            <a:ext cx="836676" cy="827530"/>
          </a:xfrm>
          <a:prstGeom prst="rect">
            <a:avLst/>
          </a:prstGeom>
          <a:blipFill>
            <a:blip r:embed="rId15" cstate="print"/>
            <a:stretch>
              <a:fillRect/>
            </a:stretch>
          </a:blipFill>
        </p:spPr>
        <p:txBody>
          <a:bodyPr wrap="square" lIns="0" tIns="0" rIns="0" bIns="0" rtlCol="0"/>
          <a:lstStyle/>
          <a:p/>
        </p:txBody>
      </p:sp>
      <p:sp>
        <p:nvSpPr>
          <p:cNvPr id="142" name="object 37"/>
          <p:cNvSpPr txBox="1"/>
          <p:nvPr/>
        </p:nvSpPr>
        <p:spPr>
          <a:xfrm>
            <a:off x="8092730" y="5917876"/>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Y</a:t>
            </a:r>
            <a:r>
              <a:rPr lang="en-US" altLang="zh-CN" sz="2400" b="1" spc="-25" dirty="0" err="1">
                <a:solidFill>
                  <a:srgbClr val="1F4E79"/>
                </a:solidFill>
                <a:latin typeface="Times New Roman" panose="02020603050405020304"/>
                <a:cs typeface="Times New Roman" panose="02020603050405020304"/>
              </a:rPr>
              <a:t>ang</a:t>
            </a:r>
            <a:r>
              <a:rPr lang="en-US" altLang="zh-CN" sz="2400" b="1" spc="-25" dirty="0">
                <a:solidFill>
                  <a:srgbClr val="1F4E79"/>
                </a:solidFill>
                <a:latin typeface="Times New Roman" panose="02020603050405020304"/>
                <a:cs typeface="Times New Roman" panose="02020603050405020304"/>
              </a:rPr>
              <a:t> Hu</a:t>
            </a:r>
            <a:endParaRPr lang="en-US" sz="2400" b="1" spc="-25" dirty="0">
              <a:solidFill>
                <a:srgbClr val="1F4E79"/>
              </a:solidFill>
              <a:latin typeface="Times New Roman" panose="02020603050405020304"/>
              <a:cs typeface="Times New Roman" panose="02020603050405020304"/>
            </a:endParaRPr>
          </a:p>
        </p:txBody>
      </p:sp>
      <p:sp>
        <p:nvSpPr>
          <p:cNvPr id="143" name="object 38"/>
          <p:cNvSpPr txBox="1"/>
          <p:nvPr/>
        </p:nvSpPr>
        <p:spPr>
          <a:xfrm>
            <a:off x="-76200" y="1793875"/>
            <a:ext cx="12246610" cy="442595"/>
          </a:xfrm>
          <a:prstGeom prst="rect">
            <a:avLst/>
          </a:prstGeom>
        </p:spPr>
        <p:txBody>
          <a:bodyPr vert="horz" wrap="square" lIns="0" tIns="12065" rIns="0" bIns="0" rtlCol="0">
            <a:spAutoFit/>
          </a:bodyPr>
          <a:lstStyle/>
          <a:p>
            <a:pPr marR="5080" indent="0" algn="ctr" fontAlgn="auto">
              <a:lnSpc>
                <a:spcPct val="100000"/>
              </a:lnSpc>
              <a:spcBef>
                <a:spcPts val="0"/>
              </a:spcBef>
            </a:pPr>
            <a:r>
              <a:rPr lang="en-US" altLang="zh-CN" sz="2800" b="1" dirty="0">
                <a:solidFill>
                  <a:srgbClr val="1F4E79"/>
                </a:solidFill>
                <a:latin typeface="Times New Roman" panose="02020603050405020304"/>
                <a:cs typeface="Times New Roman" panose="02020603050405020304"/>
              </a:rPr>
              <a:t>AlphaFree: Recommendation Free from Users, IDs, and GNNs</a:t>
            </a:r>
            <a:endParaRPr lang="en-US" altLang="zh-CN" sz="2800" b="1" dirty="0">
              <a:solidFill>
                <a:srgbClr val="1F4E79"/>
              </a:solidFill>
              <a:latin typeface="Times New Roman" panose="02020603050405020304"/>
              <a:cs typeface="Times New Roman" panose="02020603050405020304"/>
            </a:endParaRPr>
          </a:p>
        </p:txBody>
      </p:sp>
      <p:sp>
        <p:nvSpPr>
          <p:cNvPr id="144" name="object 39"/>
          <p:cNvSpPr txBox="1"/>
          <p:nvPr/>
        </p:nvSpPr>
        <p:spPr>
          <a:xfrm>
            <a:off x="8507095" y="5118735"/>
            <a:ext cx="3597275" cy="381000"/>
          </a:xfrm>
          <a:prstGeom prst="rect">
            <a:avLst/>
          </a:prstGeom>
        </p:spPr>
        <p:txBody>
          <a:bodyPr vert="horz" wrap="square" lIns="0" tIns="12065" rIns="0" bIns="0" rtlCol="0">
            <a:spAutoFit/>
          </a:bodyPr>
          <a:lstStyle/>
          <a:p>
            <a:pPr marL="12700" algn="l">
              <a:lnSpc>
                <a:spcPct val="100000"/>
              </a:lnSpc>
              <a:spcBef>
                <a:spcPts val="95"/>
              </a:spcBef>
              <a:buClrTx/>
              <a:buSzTx/>
              <a:buFontTx/>
            </a:pPr>
            <a:r>
              <a:rPr sz="2400" b="1" spc="150" dirty="0">
                <a:solidFill>
                  <a:srgbClr val="1F4E79"/>
                </a:solidFill>
                <a:latin typeface="Noto Sans Mono CJK HK"/>
                <a:cs typeface="Noto Sans Mono CJK HK"/>
              </a:rPr>
              <a:t>—— </a:t>
            </a:r>
            <a:r>
              <a:rPr lang="en-US" sz="2400" b="1" spc="150" dirty="0">
                <a:solidFill>
                  <a:srgbClr val="1F4E79"/>
                </a:solidFill>
                <a:latin typeface="Noto Sans Mono CJK HK"/>
                <a:cs typeface="Noto Sans Mono CJK HK"/>
              </a:rPr>
              <a:t>WWW</a:t>
            </a:r>
            <a:r>
              <a:rPr sz="2400" b="1" spc="150" dirty="0">
                <a:solidFill>
                  <a:srgbClr val="1F4E79"/>
                </a:solidFill>
                <a:latin typeface="Noto Sans Mono CJK HK"/>
                <a:cs typeface="Noto Sans Mono CJK HK"/>
              </a:rPr>
              <a:t>_2026</a:t>
            </a:r>
            <a:endParaRPr sz="2400" b="1" spc="150" dirty="0">
              <a:solidFill>
                <a:srgbClr val="1F4E79"/>
              </a:solidFill>
              <a:latin typeface="Noto Sans Mono CJK HK"/>
              <a:cs typeface="Noto Sans Mono CJK HK"/>
            </a:endParaRPr>
          </a:p>
        </p:txBody>
      </p:sp>
      <p:sp>
        <p:nvSpPr>
          <p:cNvPr id="145" name="object 40"/>
          <p:cNvSpPr txBox="1"/>
          <p:nvPr/>
        </p:nvSpPr>
        <p:spPr>
          <a:xfrm>
            <a:off x="3233420" y="4903470"/>
            <a:ext cx="5725160" cy="516255"/>
          </a:xfrm>
          <a:prstGeom prst="rect">
            <a:avLst/>
          </a:prstGeom>
        </p:spPr>
        <p:txBody>
          <a:bodyPr vert="horz" wrap="square" lIns="0" tIns="12065" rIns="0" bIns="0" rtlCol="0">
            <a:sp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lang="en-US" altLang="zh-CN" sz="1600" spc="-40" dirty="0">
                <a:latin typeface="Arial" panose="020B0604020202020204"/>
                <a:cs typeface="Arial" panose="020B0604020202020204"/>
              </a:rPr>
              <a:t> https://github.com/minseojeonn/AlphaFree.</a:t>
            </a:r>
            <a:endParaRPr lang="en-US" altLang="zh-CN" sz="1600" spc="-40" dirty="0">
              <a:latin typeface="Arial" panose="020B0604020202020204"/>
              <a:cs typeface="Arial" panose="020B0604020202020204"/>
            </a:endParaRPr>
          </a:p>
          <a:p>
            <a:pPr marR="28575" algn="ctr">
              <a:lnSpc>
                <a:spcPct val="100000"/>
              </a:lnSpc>
              <a:spcBef>
                <a:spcPts val="95"/>
              </a:spcBef>
            </a:pPr>
            <a:r>
              <a:rPr sz="1600" b="1" spc="10" dirty="0">
                <a:solidFill>
                  <a:srgbClr val="A6A6A6"/>
                </a:solidFill>
                <a:latin typeface="Noto Sans Mono CJK HK"/>
                <a:cs typeface="Noto Sans Mono CJK HK"/>
              </a:rPr>
              <a:t>202</a:t>
            </a:r>
            <a:r>
              <a:rPr lang="en-US" sz="1600" b="1" spc="10" dirty="0">
                <a:solidFill>
                  <a:srgbClr val="A6A6A6"/>
                </a:solidFill>
                <a:latin typeface="Noto Sans Mono CJK HK"/>
                <a:cs typeface="Noto Sans Mono CJK HK"/>
              </a:rPr>
              <a:t>6</a:t>
            </a:r>
            <a:r>
              <a:rPr sz="1600" b="1" spc="10" dirty="0">
                <a:solidFill>
                  <a:srgbClr val="A6A6A6"/>
                </a:solidFill>
                <a:latin typeface="Noto Sans Mono CJK HK"/>
                <a:cs typeface="Noto Sans Mono CJK HK"/>
              </a:rPr>
              <a:t>.</a:t>
            </a:r>
            <a:r>
              <a:rPr lang="en-US" sz="1600" b="1" spc="10" dirty="0">
                <a:solidFill>
                  <a:srgbClr val="A6A6A6"/>
                </a:solidFill>
                <a:latin typeface="Noto Sans Mono CJK HK"/>
                <a:cs typeface="Noto Sans Mono CJK HK"/>
              </a:rPr>
              <a:t>3</a:t>
            </a:r>
            <a:r>
              <a:rPr lang="en-US" sz="1600" b="1" spc="10" dirty="0">
                <a:solidFill>
                  <a:srgbClr val="A6A6A6"/>
                </a:solidFill>
                <a:latin typeface="Noto Sans Mono CJK HK"/>
                <a:cs typeface="Noto Sans Mono CJK HK"/>
              </a:rPr>
              <a:t>.15</a:t>
            </a:r>
            <a:r>
              <a:rPr sz="1600" b="1" spc="-5" dirty="0">
                <a:solidFill>
                  <a:srgbClr val="A6A6A6"/>
                </a:solidFill>
                <a:latin typeface="Noto Sans Mono CJK HK"/>
                <a:cs typeface="Noto Sans Mono CJK HK"/>
              </a:rPr>
              <a:t> </a:t>
            </a:r>
            <a:endParaRPr sz="1600" dirty="0">
              <a:latin typeface="Noto Sans Mono CJK HK"/>
              <a:cs typeface="Noto Sans Mono CJK HK"/>
            </a:endParaRPr>
          </a:p>
        </p:txBody>
      </p:sp>
      <p:pic>
        <p:nvPicPr>
          <p:cNvPr id="2" name="图片 1"/>
          <p:cNvPicPr>
            <a:picLocks noChangeAspect="1"/>
          </p:cNvPicPr>
          <p:nvPr/>
        </p:nvPicPr>
        <p:blipFill>
          <a:blip r:embed="rId16"/>
          <a:stretch>
            <a:fillRect/>
          </a:stretch>
        </p:blipFill>
        <p:spPr>
          <a:xfrm>
            <a:off x="0" y="2820670"/>
            <a:ext cx="12192000" cy="1216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286000" y="1309370"/>
            <a:ext cx="7033260" cy="54495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2014855" y="1752600"/>
            <a:ext cx="7912100" cy="4457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828800" y="1572260"/>
            <a:ext cx="8667750" cy="48450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2209800" y="1513205"/>
            <a:ext cx="8214360" cy="49606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856105" y="1371600"/>
            <a:ext cx="8468360" cy="52393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1654175" y="1752600"/>
            <a:ext cx="8883650" cy="4114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1622425" y="1720850"/>
            <a:ext cx="8947150" cy="4025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3352800" y="1371600"/>
            <a:ext cx="5420995" cy="54775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3308603" y="2438400"/>
            <a:ext cx="4972050" cy="2268855"/>
            <a:chOff x="3308603" y="2438400"/>
            <a:chExt cx="4972050" cy="2268855"/>
          </a:xfrm>
        </p:grpSpPr>
        <p:sp>
          <p:nvSpPr>
            <p:cNvPr id="14" name="object 14"/>
            <p:cNvSpPr/>
            <p:nvPr/>
          </p:nvSpPr>
          <p:spPr>
            <a:xfrm>
              <a:off x="4097671" y="3788656"/>
              <a:ext cx="3473127" cy="346892"/>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3308603" y="2438400"/>
              <a:ext cx="4972050" cy="2268474"/>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47870" y="50415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8835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文本框 17"/>
          <p:cNvSpPr txBox="1"/>
          <p:nvPr/>
        </p:nvSpPr>
        <p:spPr>
          <a:xfrm>
            <a:off x="194310" y="1752600"/>
            <a:ext cx="6351270" cy="4276725"/>
          </a:xfrm>
          <a:prstGeom prst="rect">
            <a:avLst/>
          </a:prstGeom>
          <a:noFill/>
        </p:spPr>
        <p:txBody>
          <a:bodyPr wrap="square" rtlCol="0">
            <a:noAutofit/>
          </a:bodyPr>
          <a:p>
            <a:pPr algn="just"/>
            <a:r>
              <a:rPr lang="en-US" altLang="zh-CN" sz="2400"/>
              <a:t>(1) </a:t>
            </a:r>
            <a:r>
              <a:rPr lang="en-US" altLang="zh-CN" sz="2400" b="1"/>
              <a:t>user-dependent methods:</a:t>
            </a:r>
            <a:r>
              <a:rPr lang="en-US" altLang="zh-CN" sz="2400"/>
              <a:t> Although user embeddings encode individual preferences, they become unreliable when interactions are sparse or noisy, and their memory cost scales linearly with the number of users.</a:t>
            </a:r>
            <a:endParaRPr lang="en-US" altLang="zh-CN" sz="2400"/>
          </a:p>
          <a:p>
            <a:pPr algn="just"/>
            <a:endParaRPr lang="en-US" altLang="zh-CN" sz="2400"/>
          </a:p>
          <a:p>
            <a:pPr algn="just"/>
            <a:r>
              <a:rPr lang="en-US" altLang="zh-CN" sz="2400"/>
              <a:t>(2)</a:t>
            </a:r>
            <a:r>
              <a:rPr lang="en-US" altLang="zh-CN" sz="2400" b="1"/>
              <a:t>ID-dependent methods</a:t>
            </a:r>
            <a:r>
              <a:rPr lang="en-US" altLang="zh-CN" sz="2400"/>
              <a:t> rely on raw discrete identifiers (IDs) as the initial features of users and items. While simple and effective for seen entities,these representations lack semantic meaning and generalize poorly to unseen users or items. </a:t>
            </a:r>
            <a:endParaRPr lang="en-US" altLang="zh-CN" sz="2400"/>
          </a:p>
          <a:p>
            <a:pPr algn="just"/>
            <a:endParaRPr lang="en-US" altLang="zh-CN" sz="2400"/>
          </a:p>
        </p:txBody>
      </p:sp>
      <p:pic>
        <p:nvPicPr>
          <p:cNvPr id="17" name="图片 16"/>
          <p:cNvPicPr>
            <a:picLocks noChangeAspect="1"/>
          </p:cNvPicPr>
          <p:nvPr/>
        </p:nvPicPr>
        <p:blipFill>
          <a:blip r:embed="rId7"/>
          <a:stretch>
            <a:fillRect/>
          </a:stretch>
        </p:blipFill>
        <p:spPr>
          <a:xfrm>
            <a:off x="6746875" y="1189990"/>
            <a:ext cx="5009515" cy="53517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dirty="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47870" y="504153"/>
            <a:ext cx="3096260" cy="1153160"/>
            <a:chOff x="4501896" y="426719"/>
            <a:chExt cx="3096260" cy="1153160"/>
          </a:xfrm>
        </p:grpSpPr>
        <p:sp>
          <p:nvSpPr>
            <p:cNvPr id="14" name="object 14"/>
            <p:cNvSpPr/>
            <p:nvPr/>
          </p:nvSpPr>
          <p:spPr>
            <a:xfrm>
              <a:off x="4832358" y="1112514"/>
              <a:ext cx="2430512"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01896" y="426719"/>
              <a:ext cx="3096005" cy="1152905"/>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88357" y="593852"/>
            <a:ext cx="2424430"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Motivation</a:t>
            </a:r>
            <a:endParaRPr sz="4000">
              <a:latin typeface="Times New Roman" panose="02020603050405020304"/>
              <a:cs typeface="Times New Roman" panose="02020603050405020304"/>
            </a:endParaRPr>
          </a:p>
        </p:txBody>
      </p:sp>
      <p:sp>
        <p:nvSpPr>
          <p:cNvPr id="18" name="文本框 17"/>
          <p:cNvSpPr txBox="1"/>
          <p:nvPr/>
        </p:nvSpPr>
        <p:spPr>
          <a:xfrm>
            <a:off x="194310" y="2057400"/>
            <a:ext cx="6351270" cy="3263900"/>
          </a:xfrm>
          <a:prstGeom prst="rect">
            <a:avLst/>
          </a:prstGeom>
          <a:noFill/>
        </p:spPr>
        <p:txBody>
          <a:bodyPr wrap="square" rtlCol="0">
            <a:noAutofit/>
          </a:bodyPr>
          <a:p>
            <a:pPr algn="just"/>
            <a:r>
              <a:rPr lang="en-US" altLang="zh-CN" sz="2400"/>
              <a:t>(3)</a:t>
            </a:r>
            <a:r>
              <a:rPr lang="en-US" altLang="zh-CN" sz="2400" b="1"/>
              <a:t>GNN-dependent methods</a:t>
            </a:r>
            <a:r>
              <a:rPr lang="en-US" altLang="zh-CN" sz="2400"/>
              <a:t> use GNNs to capture high-order collaborative signals from explicit graph structures(e.g., user–item graphs). However, they also need to preserve user embeddings (thus inherently user-dependent) as well as graphs,which leads to high memory usage, and their expressiveness is limited due to over-smoothing .</a:t>
            </a:r>
            <a:endParaRPr lang="en-US" altLang="zh-CN" sz="2400"/>
          </a:p>
          <a:p>
            <a:pPr algn="just"/>
            <a:endParaRPr lang="en-US" altLang="zh-CN" sz="2400"/>
          </a:p>
        </p:txBody>
      </p:sp>
      <p:pic>
        <p:nvPicPr>
          <p:cNvPr id="17" name="图片 16"/>
          <p:cNvPicPr>
            <a:picLocks noChangeAspect="1"/>
          </p:cNvPicPr>
          <p:nvPr/>
        </p:nvPicPr>
        <p:blipFill>
          <a:blip r:embed="rId7"/>
          <a:stretch>
            <a:fillRect/>
          </a:stretch>
        </p:blipFill>
        <p:spPr>
          <a:xfrm>
            <a:off x="6746875" y="1189990"/>
            <a:ext cx="5009515" cy="53517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639055" y="339852"/>
            <a:ext cx="2783840" cy="1153160"/>
            <a:chOff x="4639055" y="339852"/>
            <a:chExt cx="2783840" cy="1153160"/>
          </a:xfrm>
        </p:grpSpPr>
        <p:sp>
          <p:nvSpPr>
            <p:cNvPr id="14" name="object 14"/>
            <p:cNvSpPr/>
            <p:nvPr/>
          </p:nvSpPr>
          <p:spPr>
            <a:xfrm>
              <a:off x="4981671" y="1025647"/>
              <a:ext cx="2078557" cy="173545"/>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639055" y="339852"/>
              <a:ext cx="2783586" cy="1152906"/>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975352" y="506424"/>
            <a:ext cx="2113915" cy="63500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rPr>
              <a:t>Overview</a:t>
            </a:r>
            <a:endParaRPr sz="4000" dirty="0">
              <a:latin typeface="Times New Roman" panose="02020603050405020304"/>
              <a:cs typeface="Times New Roman" panose="02020603050405020304"/>
            </a:endParaRPr>
          </a:p>
        </p:txBody>
      </p:sp>
      <p:pic>
        <p:nvPicPr>
          <p:cNvPr id="18" name="图片 17"/>
          <p:cNvPicPr>
            <a:picLocks noChangeAspect="1"/>
          </p:cNvPicPr>
          <p:nvPr/>
        </p:nvPicPr>
        <p:blipFill>
          <a:blip r:embed="rId7"/>
          <a:stretch>
            <a:fillRect/>
          </a:stretch>
        </p:blipFill>
        <p:spPr>
          <a:xfrm>
            <a:off x="0" y="1160145"/>
            <a:ext cx="12192000" cy="4537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5" name="文本框 24"/>
          <p:cNvSpPr txBox="1"/>
          <p:nvPr/>
        </p:nvSpPr>
        <p:spPr>
          <a:xfrm>
            <a:off x="11658600" y="1694815"/>
            <a:ext cx="418465" cy="368300"/>
          </a:xfrm>
          <a:prstGeom prst="rect">
            <a:avLst/>
          </a:prstGeom>
          <a:noFill/>
        </p:spPr>
        <p:txBody>
          <a:bodyPr wrap="square" rtlCol="0">
            <a:spAutoFit/>
          </a:bodyPr>
          <a:lstStyle/>
          <a:p>
            <a:r>
              <a:rPr lang="en-US" altLang="zh-CN"/>
              <a:t>(1)</a:t>
            </a:r>
            <a:endParaRPr lang="en-US" altLang="zh-CN"/>
          </a:p>
        </p:txBody>
      </p:sp>
      <p:sp>
        <p:nvSpPr>
          <p:cNvPr id="26" name="文本框 25"/>
          <p:cNvSpPr txBox="1"/>
          <p:nvPr/>
        </p:nvSpPr>
        <p:spPr>
          <a:xfrm>
            <a:off x="11649710" y="2708275"/>
            <a:ext cx="418465" cy="368300"/>
          </a:xfrm>
          <a:prstGeom prst="rect">
            <a:avLst/>
          </a:prstGeom>
          <a:noFill/>
        </p:spPr>
        <p:txBody>
          <a:bodyPr wrap="square" rtlCol="0">
            <a:spAutoFit/>
          </a:bodyPr>
          <a:lstStyle/>
          <a:p>
            <a:r>
              <a:rPr lang="en-US" altLang="zh-CN"/>
              <a:t>(2)</a:t>
            </a:r>
            <a:endParaRPr lang="en-US" altLang="zh-CN"/>
          </a:p>
        </p:txBody>
      </p:sp>
      <p:sp>
        <p:nvSpPr>
          <p:cNvPr id="27" name="文本框 26"/>
          <p:cNvSpPr txBox="1"/>
          <p:nvPr/>
        </p:nvSpPr>
        <p:spPr>
          <a:xfrm>
            <a:off x="11649710" y="4038600"/>
            <a:ext cx="418465" cy="368300"/>
          </a:xfrm>
          <a:prstGeom prst="rect">
            <a:avLst/>
          </a:prstGeom>
          <a:noFill/>
        </p:spPr>
        <p:txBody>
          <a:bodyPr wrap="square" rtlCol="0">
            <a:spAutoFit/>
          </a:bodyPr>
          <a:lstStyle/>
          <a:p>
            <a:r>
              <a:rPr lang="en-US" altLang="zh-CN"/>
              <a:t>(3)</a:t>
            </a:r>
            <a:endParaRPr lang="en-US" altLang="zh-CN"/>
          </a:p>
        </p:txBody>
      </p:sp>
      <p:sp>
        <p:nvSpPr>
          <p:cNvPr id="28" name="文本框 27"/>
          <p:cNvSpPr txBox="1"/>
          <p:nvPr/>
        </p:nvSpPr>
        <p:spPr>
          <a:xfrm>
            <a:off x="11649710" y="5029200"/>
            <a:ext cx="418465" cy="368300"/>
          </a:xfrm>
          <a:prstGeom prst="rect">
            <a:avLst/>
          </a:prstGeom>
          <a:noFill/>
        </p:spPr>
        <p:txBody>
          <a:bodyPr wrap="square" rtlCol="0">
            <a:spAutoFit/>
          </a:bodyPr>
          <a:lstStyle/>
          <a:p>
            <a:r>
              <a:rPr lang="en-US" altLang="zh-CN"/>
              <a:t>(4)</a:t>
            </a:r>
            <a:endParaRPr lang="en-US" altLang="zh-CN"/>
          </a:p>
        </p:txBody>
      </p:sp>
      <p:pic>
        <p:nvPicPr>
          <p:cNvPr id="17" name="图片 16"/>
          <p:cNvPicPr>
            <a:picLocks noChangeAspect="1"/>
          </p:cNvPicPr>
          <p:nvPr/>
        </p:nvPicPr>
        <p:blipFill>
          <a:blip r:embed="rId5"/>
          <a:stretch>
            <a:fillRect/>
          </a:stretch>
        </p:blipFill>
        <p:spPr>
          <a:xfrm>
            <a:off x="8665210" y="1444625"/>
            <a:ext cx="2651125" cy="769620"/>
          </a:xfrm>
          <a:prstGeom prst="rect">
            <a:avLst/>
          </a:prstGeom>
        </p:spPr>
      </p:pic>
      <p:pic>
        <p:nvPicPr>
          <p:cNvPr id="18" name="图片 17"/>
          <p:cNvPicPr>
            <a:picLocks noChangeAspect="1"/>
          </p:cNvPicPr>
          <p:nvPr/>
        </p:nvPicPr>
        <p:blipFill>
          <a:blip r:embed="rId6"/>
          <a:stretch>
            <a:fillRect/>
          </a:stretch>
        </p:blipFill>
        <p:spPr>
          <a:xfrm>
            <a:off x="6553200" y="2438400"/>
            <a:ext cx="5096510" cy="1115695"/>
          </a:xfrm>
          <a:prstGeom prst="rect">
            <a:avLst/>
          </a:prstGeom>
        </p:spPr>
      </p:pic>
      <p:pic>
        <p:nvPicPr>
          <p:cNvPr id="23" name="图片 22"/>
          <p:cNvPicPr>
            <a:picLocks noChangeAspect="1"/>
          </p:cNvPicPr>
          <p:nvPr/>
        </p:nvPicPr>
        <p:blipFill>
          <a:blip r:embed="rId7"/>
          <a:stretch>
            <a:fillRect/>
          </a:stretch>
        </p:blipFill>
        <p:spPr>
          <a:xfrm>
            <a:off x="8077200" y="3755390"/>
            <a:ext cx="3009900" cy="736600"/>
          </a:xfrm>
          <a:prstGeom prst="rect">
            <a:avLst/>
          </a:prstGeom>
        </p:spPr>
      </p:pic>
      <p:pic>
        <p:nvPicPr>
          <p:cNvPr id="24" name="图片 23"/>
          <p:cNvPicPr>
            <a:picLocks noChangeAspect="1"/>
          </p:cNvPicPr>
          <p:nvPr/>
        </p:nvPicPr>
        <p:blipFill>
          <a:blip r:embed="rId8"/>
          <a:stretch>
            <a:fillRect/>
          </a:stretch>
        </p:blipFill>
        <p:spPr>
          <a:xfrm>
            <a:off x="5486400" y="4743450"/>
            <a:ext cx="6191250" cy="990600"/>
          </a:xfrm>
          <a:prstGeom prst="rect">
            <a:avLst/>
          </a:prstGeom>
        </p:spPr>
      </p:pic>
      <p:pic>
        <p:nvPicPr>
          <p:cNvPr id="29" name="图片 28"/>
          <p:cNvPicPr>
            <a:picLocks noChangeAspect="1"/>
          </p:cNvPicPr>
          <p:nvPr/>
        </p:nvPicPr>
        <p:blipFill>
          <a:blip r:embed="rId9"/>
          <a:stretch>
            <a:fillRect/>
          </a:stretch>
        </p:blipFill>
        <p:spPr>
          <a:xfrm>
            <a:off x="2783840" y="5638800"/>
            <a:ext cx="8972550" cy="1184275"/>
          </a:xfrm>
          <a:prstGeom prst="rect">
            <a:avLst/>
          </a:prstGeom>
        </p:spPr>
      </p:pic>
      <p:sp>
        <p:nvSpPr>
          <p:cNvPr id="30" name="文本框 29"/>
          <p:cNvSpPr txBox="1"/>
          <p:nvPr/>
        </p:nvSpPr>
        <p:spPr>
          <a:xfrm>
            <a:off x="11649710" y="6019800"/>
            <a:ext cx="418465" cy="368300"/>
          </a:xfrm>
          <a:prstGeom prst="rect">
            <a:avLst/>
          </a:prstGeom>
          <a:noFill/>
        </p:spPr>
        <p:txBody>
          <a:bodyPr wrap="square" rtlCol="0">
            <a:spAutoFit/>
          </a:bodyPr>
          <a:lstStyle/>
          <a:p>
            <a:r>
              <a:rPr lang="en-US" altLang="zh-CN"/>
              <a:t>(5)</a:t>
            </a:r>
            <a:endParaRPr lang="en-US" altLang="zh-CN"/>
          </a:p>
        </p:txBody>
      </p:sp>
      <p:pic>
        <p:nvPicPr>
          <p:cNvPr id="32" name="图片 31"/>
          <p:cNvPicPr>
            <a:picLocks noChangeAspect="1"/>
          </p:cNvPicPr>
          <p:nvPr/>
        </p:nvPicPr>
        <p:blipFill>
          <a:blip r:embed="rId10"/>
          <a:stretch>
            <a:fillRect/>
          </a:stretch>
        </p:blipFill>
        <p:spPr>
          <a:xfrm>
            <a:off x="378460" y="762000"/>
            <a:ext cx="5107940" cy="4912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5" name="文本框 24"/>
          <p:cNvSpPr txBox="1"/>
          <p:nvPr/>
        </p:nvSpPr>
        <p:spPr>
          <a:xfrm>
            <a:off x="11658600" y="1390015"/>
            <a:ext cx="418465" cy="368300"/>
          </a:xfrm>
          <a:prstGeom prst="rect">
            <a:avLst/>
          </a:prstGeom>
          <a:noFill/>
        </p:spPr>
        <p:txBody>
          <a:bodyPr wrap="square" rtlCol="0">
            <a:spAutoFit/>
          </a:bodyPr>
          <a:lstStyle/>
          <a:p>
            <a:r>
              <a:rPr lang="en-US" altLang="zh-CN"/>
              <a:t>(6)</a:t>
            </a:r>
            <a:endParaRPr lang="en-US" altLang="zh-CN"/>
          </a:p>
        </p:txBody>
      </p:sp>
      <p:sp>
        <p:nvSpPr>
          <p:cNvPr id="26" name="文本框 25"/>
          <p:cNvSpPr txBox="1"/>
          <p:nvPr/>
        </p:nvSpPr>
        <p:spPr>
          <a:xfrm>
            <a:off x="11658600" y="2514600"/>
            <a:ext cx="418465" cy="368300"/>
          </a:xfrm>
          <a:prstGeom prst="rect">
            <a:avLst/>
          </a:prstGeom>
          <a:noFill/>
        </p:spPr>
        <p:txBody>
          <a:bodyPr wrap="square" rtlCol="0">
            <a:spAutoFit/>
          </a:bodyPr>
          <a:lstStyle/>
          <a:p>
            <a:r>
              <a:rPr lang="en-US" altLang="zh-CN"/>
              <a:t>(7)</a:t>
            </a:r>
            <a:endParaRPr lang="en-US" altLang="zh-CN"/>
          </a:p>
        </p:txBody>
      </p:sp>
      <p:sp>
        <p:nvSpPr>
          <p:cNvPr id="27" name="文本框 26"/>
          <p:cNvSpPr txBox="1"/>
          <p:nvPr/>
        </p:nvSpPr>
        <p:spPr>
          <a:xfrm>
            <a:off x="11657965" y="3603625"/>
            <a:ext cx="418465" cy="368300"/>
          </a:xfrm>
          <a:prstGeom prst="rect">
            <a:avLst/>
          </a:prstGeom>
          <a:noFill/>
        </p:spPr>
        <p:txBody>
          <a:bodyPr wrap="square" rtlCol="0">
            <a:spAutoFit/>
          </a:bodyPr>
          <a:lstStyle/>
          <a:p>
            <a:r>
              <a:rPr lang="en-US" altLang="zh-CN"/>
              <a:t>(8)</a:t>
            </a:r>
            <a:endParaRPr lang="en-US" altLang="zh-CN"/>
          </a:p>
        </p:txBody>
      </p:sp>
      <p:sp>
        <p:nvSpPr>
          <p:cNvPr id="28" name="文本框 27"/>
          <p:cNvSpPr txBox="1"/>
          <p:nvPr/>
        </p:nvSpPr>
        <p:spPr>
          <a:xfrm>
            <a:off x="11658600" y="4669155"/>
            <a:ext cx="418465" cy="368300"/>
          </a:xfrm>
          <a:prstGeom prst="rect">
            <a:avLst/>
          </a:prstGeom>
          <a:noFill/>
        </p:spPr>
        <p:txBody>
          <a:bodyPr wrap="square" rtlCol="0">
            <a:spAutoFit/>
          </a:bodyPr>
          <a:lstStyle/>
          <a:p>
            <a:r>
              <a:rPr lang="en-US" altLang="zh-CN"/>
              <a:t>(9)</a:t>
            </a:r>
            <a:endParaRPr lang="en-US" altLang="zh-CN"/>
          </a:p>
        </p:txBody>
      </p:sp>
      <p:pic>
        <p:nvPicPr>
          <p:cNvPr id="31" name="图片 30"/>
          <p:cNvPicPr>
            <a:picLocks noChangeAspect="1"/>
          </p:cNvPicPr>
          <p:nvPr/>
        </p:nvPicPr>
        <p:blipFill>
          <a:blip r:embed="rId5"/>
          <a:stretch>
            <a:fillRect/>
          </a:stretch>
        </p:blipFill>
        <p:spPr>
          <a:xfrm>
            <a:off x="7136765" y="1219200"/>
            <a:ext cx="4464050" cy="838835"/>
          </a:xfrm>
          <a:prstGeom prst="rect">
            <a:avLst/>
          </a:prstGeom>
        </p:spPr>
      </p:pic>
      <p:pic>
        <p:nvPicPr>
          <p:cNvPr id="13" name="图片 12"/>
          <p:cNvPicPr>
            <a:picLocks noChangeAspect="1"/>
          </p:cNvPicPr>
          <p:nvPr/>
        </p:nvPicPr>
        <p:blipFill>
          <a:blip r:embed="rId6"/>
          <a:stretch>
            <a:fillRect/>
          </a:stretch>
        </p:blipFill>
        <p:spPr>
          <a:xfrm>
            <a:off x="7239000" y="2058035"/>
            <a:ext cx="4205605" cy="1145540"/>
          </a:xfrm>
          <a:prstGeom prst="rect">
            <a:avLst/>
          </a:prstGeom>
        </p:spPr>
      </p:pic>
      <p:pic>
        <p:nvPicPr>
          <p:cNvPr id="14" name="图片 13"/>
          <p:cNvPicPr>
            <a:picLocks noChangeAspect="1"/>
          </p:cNvPicPr>
          <p:nvPr/>
        </p:nvPicPr>
        <p:blipFill>
          <a:blip r:embed="rId7"/>
          <a:stretch>
            <a:fillRect/>
          </a:stretch>
        </p:blipFill>
        <p:spPr>
          <a:xfrm>
            <a:off x="5900420" y="3276600"/>
            <a:ext cx="5855970" cy="981710"/>
          </a:xfrm>
          <a:prstGeom prst="rect">
            <a:avLst/>
          </a:prstGeom>
        </p:spPr>
      </p:pic>
      <p:pic>
        <p:nvPicPr>
          <p:cNvPr id="15" name="图片 14"/>
          <p:cNvPicPr>
            <a:picLocks noChangeAspect="1"/>
          </p:cNvPicPr>
          <p:nvPr/>
        </p:nvPicPr>
        <p:blipFill>
          <a:blip r:embed="rId8"/>
          <a:stretch>
            <a:fillRect/>
          </a:stretch>
        </p:blipFill>
        <p:spPr>
          <a:xfrm>
            <a:off x="5867400" y="4419600"/>
            <a:ext cx="5843905" cy="911225"/>
          </a:xfrm>
          <a:prstGeom prst="rect">
            <a:avLst/>
          </a:prstGeom>
        </p:spPr>
      </p:pic>
      <p:pic>
        <p:nvPicPr>
          <p:cNvPr id="16" name="图片 15"/>
          <p:cNvPicPr>
            <a:picLocks noChangeAspect="1"/>
          </p:cNvPicPr>
          <p:nvPr/>
        </p:nvPicPr>
        <p:blipFill>
          <a:blip r:embed="rId9"/>
          <a:stretch>
            <a:fillRect/>
          </a:stretch>
        </p:blipFill>
        <p:spPr>
          <a:xfrm>
            <a:off x="3092450" y="5492115"/>
            <a:ext cx="8508365" cy="1073785"/>
          </a:xfrm>
          <a:prstGeom prst="rect">
            <a:avLst/>
          </a:prstGeom>
        </p:spPr>
      </p:pic>
      <p:pic>
        <p:nvPicPr>
          <p:cNvPr id="17" name="图片 16"/>
          <p:cNvPicPr>
            <a:picLocks noChangeAspect="1"/>
          </p:cNvPicPr>
          <p:nvPr/>
        </p:nvPicPr>
        <p:blipFill>
          <a:blip r:embed="rId10"/>
          <a:stretch>
            <a:fillRect/>
          </a:stretch>
        </p:blipFill>
        <p:spPr>
          <a:xfrm>
            <a:off x="50165" y="1371600"/>
            <a:ext cx="5872480" cy="3322320"/>
          </a:xfrm>
          <a:prstGeom prst="rect">
            <a:avLst/>
          </a:prstGeom>
        </p:spPr>
      </p:pic>
      <p:sp>
        <p:nvSpPr>
          <p:cNvPr id="18" name="文本框 17"/>
          <p:cNvSpPr txBox="1"/>
          <p:nvPr/>
        </p:nvSpPr>
        <p:spPr>
          <a:xfrm>
            <a:off x="11637645" y="5817235"/>
            <a:ext cx="493395" cy="368300"/>
          </a:xfrm>
          <a:prstGeom prst="rect">
            <a:avLst/>
          </a:prstGeom>
          <a:noFill/>
        </p:spPr>
        <p:txBody>
          <a:bodyPr wrap="square" rtlCol="0">
            <a:spAutoFit/>
          </a:bodyPr>
          <a:lstStyle/>
          <a:p>
            <a:r>
              <a:rPr lang="en-US" altLang="zh-CN"/>
              <a:t>(10)</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marR="5080">
              <a:lnSpc>
                <a:spcPct val="100000"/>
              </a:lnSpc>
              <a:spcBef>
                <a:spcPts val="100"/>
              </a:spcBef>
            </a:pPr>
            <a:r>
              <a:rPr spc="-275" dirty="0"/>
              <a:t>C</a:t>
            </a:r>
            <a:r>
              <a:rPr spc="-204" dirty="0"/>
              <a:t>h</a:t>
            </a:r>
            <a:r>
              <a:rPr spc="-245" dirty="0"/>
              <a:t>o</a:t>
            </a:r>
            <a:r>
              <a:rPr spc="-175" dirty="0"/>
              <a:t>n</a:t>
            </a:r>
            <a:r>
              <a:rPr spc="-180" dirty="0"/>
              <a:t>g</a:t>
            </a:r>
            <a:r>
              <a:rPr spc="-240" dirty="0"/>
              <a:t>q</a:t>
            </a:r>
            <a:r>
              <a:rPr spc="-135" dirty="0"/>
              <a:t>i</a:t>
            </a:r>
            <a:r>
              <a:rPr spc="-180" dirty="0"/>
              <a:t>n</a:t>
            </a:r>
            <a:r>
              <a:rPr spc="114" dirty="0"/>
              <a:t>g</a:t>
            </a:r>
            <a:r>
              <a:rPr spc="-365" dirty="0"/>
              <a:t>U</a:t>
            </a:r>
            <a:r>
              <a:rPr spc="-200" dirty="0"/>
              <a:t>n</a:t>
            </a:r>
            <a:r>
              <a:rPr spc="-135" dirty="0"/>
              <a:t>i</a:t>
            </a:r>
            <a:r>
              <a:rPr spc="-160" dirty="0"/>
              <a:t>v</a:t>
            </a:r>
            <a:r>
              <a:rPr spc="-235" dirty="0"/>
              <a:t>e</a:t>
            </a:r>
            <a:r>
              <a:rPr spc="-120" dirty="0"/>
              <a:t>r</a:t>
            </a:r>
            <a:r>
              <a:rPr spc="-70" dirty="0"/>
              <a:t>s</a:t>
            </a:r>
            <a:r>
              <a:rPr spc="-135" dirty="0"/>
              <a:t>i</a:t>
            </a:r>
            <a:r>
              <a:rPr spc="-204" dirty="0"/>
              <a:t>t</a:t>
            </a:r>
            <a:r>
              <a:rPr spc="-15" dirty="0"/>
              <a:t>y  </a:t>
            </a:r>
            <a:r>
              <a:rPr spc="-165" dirty="0"/>
              <a:t>of</a:t>
            </a:r>
            <a:r>
              <a:rPr spc="-265" dirty="0"/>
              <a:t> </a:t>
            </a:r>
            <a:r>
              <a:rPr spc="-195" dirty="0"/>
              <a:t>Technology</a:t>
            </a:r>
            <a:endParaRPr spc="-195" dirty="0"/>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51" name="object 16"/>
          <p:cNvSpPr txBox="1"/>
          <p:nvPr/>
        </p:nvSpPr>
        <p:spPr>
          <a:xfrm>
            <a:off x="5321299" y="577544"/>
            <a:ext cx="15494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effectLst>
                  <a:reflection blurRad="6350" stA="50000" endA="300" endPos="50000" dist="29997" dir="5400000" sy="-100000" algn="bl" rotWithShape="0"/>
                </a:effectLst>
                <a:latin typeface="Times New Roman" panose="02020603050405020304"/>
                <a:cs typeface="Times New Roman" panose="02020603050405020304"/>
              </a:rPr>
              <a:t>Method</a:t>
            </a:r>
            <a:endParaRPr sz="3600" dirty="0">
              <a:effectLst>
                <a:reflection blurRad="6350" stA="50000" endA="300" endPos="50000" dist="29997" dir="5400000" sy="-100000" algn="bl" rotWithShape="0"/>
              </a:effectLst>
              <a:latin typeface="Times New Roman" panose="02020603050405020304"/>
              <a:cs typeface="Times New Roman" panose="02020603050405020304"/>
            </a:endParaRPr>
          </a:p>
        </p:txBody>
      </p:sp>
      <p:sp>
        <p:nvSpPr>
          <p:cNvPr id="25" name="文本框 24"/>
          <p:cNvSpPr txBox="1"/>
          <p:nvPr/>
        </p:nvSpPr>
        <p:spPr>
          <a:xfrm>
            <a:off x="11632565" y="1676400"/>
            <a:ext cx="489585" cy="368300"/>
          </a:xfrm>
          <a:prstGeom prst="rect">
            <a:avLst/>
          </a:prstGeom>
          <a:noFill/>
        </p:spPr>
        <p:txBody>
          <a:bodyPr wrap="square" rtlCol="0">
            <a:spAutoFit/>
          </a:bodyPr>
          <a:lstStyle/>
          <a:p>
            <a:r>
              <a:rPr lang="en-US" altLang="zh-CN"/>
              <a:t>(11)</a:t>
            </a:r>
            <a:endParaRPr lang="en-US" altLang="zh-CN"/>
          </a:p>
        </p:txBody>
      </p:sp>
      <p:pic>
        <p:nvPicPr>
          <p:cNvPr id="13" name="图片 12"/>
          <p:cNvPicPr>
            <a:picLocks noChangeAspect="1"/>
          </p:cNvPicPr>
          <p:nvPr/>
        </p:nvPicPr>
        <p:blipFill>
          <a:blip r:embed="rId5"/>
          <a:stretch>
            <a:fillRect/>
          </a:stretch>
        </p:blipFill>
        <p:spPr>
          <a:xfrm>
            <a:off x="3402965" y="1495425"/>
            <a:ext cx="8179435" cy="1050925"/>
          </a:xfrm>
          <a:prstGeom prst="rect">
            <a:avLst/>
          </a:prstGeom>
        </p:spPr>
      </p:pic>
      <p:pic>
        <p:nvPicPr>
          <p:cNvPr id="14" name="图片 13"/>
          <p:cNvPicPr>
            <a:picLocks noChangeAspect="1"/>
          </p:cNvPicPr>
          <p:nvPr/>
        </p:nvPicPr>
        <p:blipFill>
          <a:blip r:embed="rId6"/>
          <a:stretch>
            <a:fillRect/>
          </a:stretch>
        </p:blipFill>
        <p:spPr>
          <a:xfrm>
            <a:off x="6248400" y="2889885"/>
            <a:ext cx="5224145" cy="591185"/>
          </a:xfrm>
          <a:prstGeom prst="rect">
            <a:avLst/>
          </a:prstGeom>
        </p:spPr>
      </p:pic>
      <p:pic>
        <p:nvPicPr>
          <p:cNvPr id="15" name="图片 14"/>
          <p:cNvPicPr>
            <a:picLocks noChangeAspect="1"/>
          </p:cNvPicPr>
          <p:nvPr/>
        </p:nvPicPr>
        <p:blipFill>
          <a:blip r:embed="rId7"/>
          <a:stretch>
            <a:fillRect/>
          </a:stretch>
        </p:blipFill>
        <p:spPr>
          <a:xfrm>
            <a:off x="6355715" y="3620770"/>
            <a:ext cx="5087620" cy="1018540"/>
          </a:xfrm>
          <a:prstGeom prst="rect">
            <a:avLst/>
          </a:prstGeom>
        </p:spPr>
      </p:pic>
      <p:pic>
        <p:nvPicPr>
          <p:cNvPr id="16" name="图片 15"/>
          <p:cNvPicPr>
            <a:picLocks noChangeAspect="1"/>
          </p:cNvPicPr>
          <p:nvPr/>
        </p:nvPicPr>
        <p:blipFill>
          <a:blip r:embed="rId8"/>
          <a:stretch>
            <a:fillRect/>
          </a:stretch>
        </p:blipFill>
        <p:spPr>
          <a:xfrm>
            <a:off x="7315200" y="5105400"/>
            <a:ext cx="4146550" cy="800100"/>
          </a:xfrm>
          <a:prstGeom prst="rect">
            <a:avLst/>
          </a:prstGeom>
        </p:spPr>
      </p:pic>
      <p:sp>
        <p:nvSpPr>
          <p:cNvPr id="17" name="文本框 16"/>
          <p:cNvSpPr txBox="1"/>
          <p:nvPr/>
        </p:nvSpPr>
        <p:spPr>
          <a:xfrm>
            <a:off x="11587480" y="5288280"/>
            <a:ext cx="489585" cy="368300"/>
          </a:xfrm>
          <a:prstGeom prst="rect">
            <a:avLst/>
          </a:prstGeom>
          <a:noFill/>
        </p:spPr>
        <p:txBody>
          <a:bodyPr wrap="square" rtlCol="0">
            <a:spAutoFit/>
          </a:bodyPr>
          <a:lstStyle/>
          <a:p>
            <a:r>
              <a:rPr lang="en-US" altLang="zh-CN"/>
              <a:t>(13)</a:t>
            </a:r>
            <a:endParaRPr lang="en-US" altLang="zh-CN"/>
          </a:p>
        </p:txBody>
      </p:sp>
      <p:sp>
        <p:nvSpPr>
          <p:cNvPr id="18" name="文本框 17"/>
          <p:cNvSpPr txBox="1"/>
          <p:nvPr/>
        </p:nvSpPr>
        <p:spPr>
          <a:xfrm>
            <a:off x="11582400" y="3657600"/>
            <a:ext cx="489585" cy="368300"/>
          </a:xfrm>
          <a:prstGeom prst="rect">
            <a:avLst/>
          </a:prstGeom>
          <a:noFill/>
        </p:spPr>
        <p:txBody>
          <a:bodyPr wrap="square" rtlCol="0">
            <a:spAutoFit/>
          </a:bodyPr>
          <a:lstStyle/>
          <a:p>
            <a:r>
              <a:rPr lang="en-US" altLang="zh-CN"/>
              <a:t>(12)</a:t>
            </a:r>
            <a:endParaRPr lang="en-US" altLang="zh-CN"/>
          </a:p>
        </p:txBody>
      </p:sp>
      <p:pic>
        <p:nvPicPr>
          <p:cNvPr id="19" name="图片 18"/>
          <p:cNvPicPr>
            <a:picLocks noChangeAspect="1"/>
          </p:cNvPicPr>
          <p:nvPr/>
        </p:nvPicPr>
        <p:blipFill>
          <a:blip r:embed="rId9"/>
          <a:stretch>
            <a:fillRect/>
          </a:stretch>
        </p:blipFill>
        <p:spPr>
          <a:xfrm>
            <a:off x="0" y="2286000"/>
            <a:ext cx="6334760" cy="41414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657225" y="2574925"/>
            <a:ext cx="10798175" cy="29165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603885"/>
            <a:chOff x="0" y="0"/>
            <a:chExt cx="12192000" cy="603885"/>
          </a:xfrm>
        </p:grpSpPr>
        <p:sp>
          <p:nvSpPr>
            <p:cNvPr id="8" name="object 8"/>
            <p:cNvSpPr/>
            <p:nvPr/>
          </p:nvSpPr>
          <p:spPr>
            <a:xfrm>
              <a:off x="0" y="0"/>
              <a:ext cx="12191999" cy="603503"/>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grpSp>
      <p:sp>
        <p:nvSpPr>
          <p:cNvPr id="10" name="object 10"/>
          <p:cNvSpPr txBox="1"/>
          <p:nvPr/>
        </p:nvSpPr>
        <p:spPr>
          <a:xfrm>
            <a:off x="644448" y="86614"/>
            <a:ext cx="1370330" cy="482600"/>
          </a:xfrm>
          <a:prstGeom prst="rect">
            <a:avLst/>
          </a:prstGeom>
        </p:spPr>
        <p:txBody>
          <a:bodyPr vert="horz" wrap="square" lIns="0" tIns="12700" rIns="0" bIns="0" rtlCol="0">
            <a:spAutoFit/>
          </a:bodyPr>
          <a:lstStyle/>
          <a:p>
            <a:pPr marL="12700" marR="5080">
              <a:lnSpc>
                <a:spcPct val="100000"/>
              </a:lnSpc>
              <a:spcBef>
                <a:spcPts val="100"/>
              </a:spcBef>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15" dirty="0">
                <a:solidFill>
                  <a:srgbClr val="FFFFFF"/>
                </a:solidFill>
                <a:latin typeface="Trebuchet MS" panose="020B0603020202020204"/>
                <a:cs typeface="Trebuchet MS" panose="020B0603020202020204"/>
              </a:rPr>
              <a:t>y  </a:t>
            </a:r>
            <a:r>
              <a:rPr sz="1500" spc="-165" dirty="0">
                <a:solidFill>
                  <a:srgbClr val="FFFFFF"/>
                </a:solidFill>
                <a:latin typeface="Trebuchet MS" panose="020B0603020202020204"/>
                <a:cs typeface="Trebuchet MS" panose="020B0603020202020204"/>
              </a:rPr>
              <a:t>of</a:t>
            </a:r>
            <a:r>
              <a:rPr sz="1500" spc="-265" dirty="0">
                <a:solidFill>
                  <a:srgbClr val="FFFFFF"/>
                </a:solidFill>
                <a:latin typeface="Trebuchet MS" panose="020B0603020202020204"/>
                <a:cs typeface="Trebuchet MS" panose="020B0603020202020204"/>
              </a:rPr>
              <a:t> </a:t>
            </a:r>
            <a:r>
              <a:rPr sz="1500" spc="-195" dirty="0">
                <a:solidFill>
                  <a:srgbClr val="FFFFFF"/>
                </a:solidFill>
                <a:latin typeface="Trebuchet MS" panose="020B0603020202020204"/>
                <a:cs typeface="Trebuchet MS" panose="020B0603020202020204"/>
              </a:rPr>
              <a:t>Technology</a:t>
            </a:r>
            <a:endParaRPr sz="1500">
              <a:latin typeface="Trebuchet MS" panose="020B0603020202020204"/>
              <a:cs typeface="Trebuchet MS" panose="020B0603020202020204"/>
            </a:endParaRPr>
          </a:p>
        </p:txBody>
      </p:sp>
      <p:sp>
        <p:nvSpPr>
          <p:cNvPr id="11" name="object 11"/>
          <p:cNvSpPr/>
          <p:nvPr/>
        </p:nvSpPr>
        <p:spPr>
          <a:xfrm>
            <a:off x="11782043" y="0"/>
            <a:ext cx="339851" cy="504444"/>
          </a:xfrm>
          <a:prstGeom prst="rect">
            <a:avLst/>
          </a:prstGeom>
          <a:blipFill>
            <a:blip r:embed="rId3" cstate="print"/>
            <a:stretch>
              <a:fillRect/>
            </a:stretch>
          </a:blipFill>
        </p:spPr>
        <p:txBody>
          <a:bodyPr wrap="square" lIns="0" tIns="0" rIns="0" bIns="0" rtlCol="0"/>
          <a:lstStyle/>
          <a:p/>
        </p:txBody>
      </p:sp>
      <p:sp>
        <p:nvSpPr>
          <p:cNvPr id="12" name="object 12"/>
          <p:cNvSpPr txBox="1"/>
          <p:nvPr/>
        </p:nvSpPr>
        <p:spPr>
          <a:xfrm>
            <a:off x="11024361" y="46101"/>
            <a:ext cx="995044" cy="495300"/>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AdvancedTechniqueof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13" name="object 13"/>
          <p:cNvGrpSpPr/>
          <p:nvPr/>
        </p:nvGrpSpPr>
        <p:grpSpPr>
          <a:xfrm>
            <a:off x="4535423" y="531876"/>
            <a:ext cx="3117850" cy="1040130"/>
            <a:chOff x="4535423" y="531876"/>
            <a:chExt cx="3117850" cy="1040130"/>
          </a:xfrm>
        </p:grpSpPr>
        <p:sp>
          <p:nvSpPr>
            <p:cNvPr id="14" name="object 14"/>
            <p:cNvSpPr/>
            <p:nvPr/>
          </p:nvSpPr>
          <p:spPr>
            <a:xfrm>
              <a:off x="4829338" y="1150592"/>
              <a:ext cx="2521899" cy="154509"/>
            </a:xfrm>
            <a:prstGeom prst="rect">
              <a:avLst/>
            </a:prstGeom>
            <a:blipFill>
              <a:blip r:embed="rId5" cstate="print"/>
              <a:stretch>
                <a:fillRect/>
              </a:stretch>
            </a:blipFill>
          </p:spPr>
          <p:txBody>
            <a:bodyPr wrap="square" lIns="0" tIns="0" rIns="0" bIns="0" rtlCol="0"/>
            <a:lstStyle/>
            <a:p/>
          </p:txBody>
        </p:sp>
        <p:sp>
          <p:nvSpPr>
            <p:cNvPr id="15" name="object 15"/>
            <p:cNvSpPr/>
            <p:nvPr/>
          </p:nvSpPr>
          <p:spPr>
            <a:xfrm>
              <a:off x="4535423" y="531876"/>
              <a:ext cx="3117342" cy="1040129"/>
            </a:xfrm>
            <a:prstGeom prst="rect">
              <a:avLst/>
            </a:prstGeom>
            <a:blipFill>
              <a:blip r:embed="rId6" cstate="print"/>
              <a:stretch>
                <a:fillRect/>
              </a:stretch>
            </a:blipFill>
          </p:spPr>
          <p:txBody>
            <a:bodyPr wrap="square" lIns="0" tIns="0" rIns="0" bIns="0" rtlCol="0"/>
            <a:lstStyle/>
            <a:p/>
          </p:txBody>
        </p:sp>
      </p:grpSp>
      <p:sp>
        <p:nvSpPr>
          <p:cNvPr id="16" name="object 16"/>
          <p:cNvSpPr txBox="1"/>
          <p:nvPr/>
        </p:nvSpPr>
        <p:spPr>
          <a:xfrm>
            <a:off x="4839461" y="682497"/>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a:latin typeface="Times New Roman" panose="02020603050405020304"/>
              <a:cs typeface="Times New Roman" panose="02020603050405020304"/>
            </a:endParaRPr>
          </a:p>
        </p:txBody>
      </p:sp>
      <p:pic>
        <p:nvPicPr>
          <p:cNvPr id="17" name="图片 16"/>
          <p:cNvPicPr>
            <a:picLocks noChangeAspect="1"/>
          </p:cNvPicPr>
          <p:nvPr/>
        </p:nvPicPr>
        <p:blipFill>
          <a:blip r:embed="rId7"/>
          <a:stretch>
            <a:fillRect/>
          </a:stretch>
        </p:blipFill>
        <p:spPr>
          <a:xfrm>
            <a:off x="0" y="1480185"/>
            <a:ext cx="12192000" cy="4963795"/>
          </a:xfrm>
          <a:prstGeom prst="rect">
            <a:avLst/>
          </a:prstGeom>
        </p:spPr>
      </p:pic>
    </p:spTree>
  </p:cSld>
  <p:clrMapOvr>
    <a:masterClrMapping/>
  </p:clrMapOvr>
</p:sld>
</file>

<file path=ppt/tags/tag1.xml><?xml version="1.0" encoding="utf-8"?>
<p:tagLst xmlns:p="http://schemas.openxmlformats.org/presentationml/2006/main">
  <p:tag name="COMMONDATA" val="eyJoZGlkIjoiMmIwM2JjMWMwMTlhZTg1ODk3MWZjODVlMzkxYjUyNj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4166</Words>
  <Application>WPS 演示</Application>
  <PresentationFormat>宽屏</PresentationFormat>
  <Paragraphs>267</Paragraphs>
  <Slides>18</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等线</vt:lpstr>
      <vt:lpstr>Office Theme</vt:lpstr>
      <vt:lpstr>PowerPoint 演示文稿</vt:lpstr>
      <vt:lpstr>PowerPoint 演示文稿</vt:lpstr>
      <vt:lpstr>PowerPoint 演示文稿</vt:lpstr>
      <vt:lpstr>ChongqingUniversity  of Technology</vt:lpstr>
      <vt:lpstr>ChongqingUniversity  of Technology</vt:lpstr>
      <vt:lpstr>ChongqingUniversity  of Technology</vt:lpstr>
      <vt:lpstr>ChongqingUniversity  of Technology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ChongqingUniversity  of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恋旧</cp:lastModifiedBy>
  <cp:revision>157</cp:revision>
  <dcterms:created xsi:type="dcterms:W3CDTF">2023-09-17T03:47:00Z</dcterms:created>
  <dcterms:modified xsi:type="dcterms:W3CDTF">2026-03-13T15:21:49Z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2023-09-08T16:00:00Z</vt:filetime>
  </property>
  <property fmtid="{D5CDD505-2E9C-101B-9397-08002B2CF9AE}" pid="3" name="Creator">
    <vt:lpwstr>Microsoft? PowerPoint? 2016</vt:lpwstr>
  </property>
  <property fmtid="{D5CDD505-2E9C-101B-9397-08002B2CF9AE}" pid="4" name="LastSaved">
    <vt:filetime>2023-09-29T16:00:00Z</vt:filetime>
  </property>
  <property fmtid="{D5CDD505-2E9C-101B-9397-08002B2CF9AE}" pid="5" name="ICV">
    <vt:lpwstr>B460DB3EE1ED4ED4B067544E3149F6D9_13</vt:lpwstr>
  </property>
  <property fmtid="{D5CDD505-2E9C-101B-9397-08002B2CF9AE}" pid="6" name="KSOProductBuildVer">
    <vt:lpwstr>2052-12.1.0.25225</vt:lpwstr>
  </property>
</Properties>
</file>