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2"/>
    <p:sldId id="277" r:id="rId3"/>
    <p:sldId id="276" r:id="rId4"/>
    <p:sldId id="272" r:id="rId5"/>
    <p:sldId id="274" r:id="rId6"/>
    <p:sldId id="278" r:id="rId7"/>
    <p:sldId id="273" r:id="rId8"/>
    <p:sldId id="275" r:id="rId9"/>
    <p:sldId id="271" r:id="rId10"/>
  </p:sldIdLst>
  <p:sldSz cx="12192000" cy="6858000"/>
  <p:notesSz cx="12192000" cy="6858000"/>
  <p:custDataLst>
    <p:tags r:id="rId1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41ED-D466-474B-BB6F-1C31D283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17C4F9-575E-1AA7-6783-E29FBC811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49B1F0-4482-0CBB-E20E-BA24F7A1D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0489C2-9DF9-8089-3D4A-C1F66C851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08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83CC2-D6CD-8580-DDA0-D28F596A8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748BED-A77A-569C-06EB-09F8DBA8C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10B7F1-B8EF-9154-F750-F684D73CB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942F6-686E-B40C-4DB7-200EA56DA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79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6EB6-E361-90BB-75BE-8E49C559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6174F4-A47C-C2E9-FBB5-B923C3104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EF4A9D-A595-EA3C-4CE1-19BE61AF1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FE579A-784E-F9A4-2A57-E68370E01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5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98B3-CF43-4F78-B4EC-1AD012604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D57024-B525-D938-B02F-960FF8D3C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B8B87E3-930C-C65C-4DEC-4B4551DBC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1B6CE5-3C2F-0E9A-3CFB-69CDBEEEB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30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E715B-9184-6A60-5B7C-6343B3E9C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B37135-2BE8-C0B4-EC3D-6B373E9A0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5CC446-09DC-2B0B-56AD-F07796BD1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A8957-1F4C-F873-923F-3EAF39F8A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3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9FB3F-3C07-CEC2-A85C-68868A8A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A4B659-D696-3D54-2870-8CDF08BAB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0073D5-8355-90A6-3E7B-C1202CF63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E7471C-391D-7F6F-6917-747EA1C48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64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C6D7-BAEA-9C0F-0B4D-343D8A88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1F6077-4D80-EA4C-E7D3-2DBCBB315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1F68B0-9279-62A1-D0C4-2CC7C2E2B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E77CE8-D024-4B19-9A4B-26F9ECC57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0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6E221FD-F4EB-6D57-4F67-1960EC8BCE49}"/>
              </a:ext>
            </a:extLst>
          </p:cNvPr>
          <p:cNvSpPr txBox="1"/>
          <p:nvPr/>
        </p:nvSpPr>
        <p:spPr>
          <a:xfrm>
            <a:off x="391177" y="1436670"/>
            <a:ext cx="926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采用提示的方法，构建一个粒球化提示，来让大模型进行粒球化。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7B1AC9A-1909-6B83-1DBE-A9253D437176}"/>
              </a:ext>
            </a:extLst>
          </p:cNvPr>
          <p:cNvSpPr txBox="1"/>
          <p:nvPr/>
        </p:nvSpPr>
        <p:spPr>
          <a:xfrm>
            <a:off x="391177" y="2004017"/>
            <a:ext cx="646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参考</a:t>
            </a:r>
            <a:r>
              <a:rPr lang="en-US" altLang="zh-CN" sz="2400" dirty="0"/>
              <a:t>COT</a:t>
            </a:r>
            <a:r>
              <a:rPr lang="zh-CN" altLang="en-US" sz="2400" dirty="0"/>
              <a:t>，多步生成粒球，进行粒球化过程。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4CD3BDD-0A79-F68C-2660-C6BC50754DEF}"/>
              </a:ext>
            </a:extLst>
          </p:cNvPr>
          <p:cNvSpPr txBox="1"/>
          <p:nvPr/>
        </p:nvSpPr>
        <p:spPr>
          <a:xfrm>
            <a:off x="391177" y="2594062"/>
            <a:ext cx="780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关键之处在于给大模型提供一个可行的</a:t>
            </a:r>
            <a:r>
              <a:rPr lang="zh-CN" altLang="en-US" sz="2400" dirty="0">
                <a:solidFill>
                  <a:srgbClr val="FF0000"/>
                </a:solidFill>
              </a:rPr>
              <a:t>粒球质量定义。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C2957C-8DF3-DDAC-6083-41C8E356FCE3}"/>
              </a:ext>
            </a:extLst>
          </p:cNvPr>
          <p:cNvSpPr txBox="1"/>
          <p:nvPr/>
        </p:nvSpPr>
        <p:spPr>
          <a:xfrm>
            <a:off x="391177" y="3260151"/>
            <a:ext cx="1180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4.</a:t>
            </a:r>
            <a:r>
              <a:rPr lang="zh-CN" altLang="en-US" sz="2400" dirty="0"/>
              <a:t>把刚才几篇比较有代表性的粒球文章丢给大模型，结合上述策略，让大模型生成相关</a:t>
            </a:r>
            <a:endParaRPr lang="en-US" altLang="zh-CN" sz="2400" dirty="0"/>
          </a:p>
          <a:p>
            <a:r>
              <a:rPr lang="zh-CN" altLang="en-US" sz="2400" dirty="0"/>
              <a:t>的粒球化思路。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2612FD4-9B8E-7915-FBC3-3CA74402C1A8}"/>
              </a:ext>
            </a:extLst>
          </p:cNvPr>
          <p:cNvSpPr txBox="1"/>
          <p:nvPr/>
        </p:nvSpPr>
        <p:spPr>
          <a:xfrm>
            <a:off x="467233" y="6162163"/>
            <a:ext cx="874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To do</a:t>
            </a:r>
            <a:r>
              <a:rPr lang="zh-CN" altLang="en-US" sz="2400" dirty="0">
                <a:solidFill>
                  <a:srgbClr val="FF0000"/>
                </a:solidFill>
              </a:rPr>
              <a:t>：把参考文献</a:t>
            </a:r>
            <a:r>
              <a:rPr lang="en-US" altLang="zh-CN" sz="2400" dirty="0">
                <a:solidFill>
                  <a:srgbClr val="FF0000"/>
                </a:solidFill>
              </a:rPr>
              <a:t>[37]</a:t>
            </a:r>
            <a:r>
              <a:rPr lang="zh-CN" altLang="en-US" sz="2400" dirty="0">
                <a:solidFill>
                  <a:srgbClr val="FF0000"/>
                </a:solidFill>
              </a:rPr>
              <a:t>看了，还有最后的夏老师的文章看一下。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65AE-16AE-3DA0-A59A-438934E0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B7BFB6-0AE7-A3C8-2973-853CEED9A45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6127448-FB4A-070E-7106-6FD6198CA8A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99EFD1C-3F8F-CA44-6D89-54DF27EEA17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F17730B-29EE-3748-6539-A28CCD52090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E7B444B-181B-A431-6C6D-6B7BA4EEB78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BD91CF0-1F68-E283-D5B9-3FF9F4BC439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A7604E-DD3B-2973-D4CC-029D079E559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C81C143-9579-8272-1D6C-4F15605BEA2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2E9B0FC-E799-FC1B-E54C-7CE35C9CA2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B1CD6F7-EC40-8AED-5EC6-09415DC1EEB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BB0D96F-AE13-0C5C-FA15-B1F6723901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C744E8C5-D6D3-1107-0E27-EFB8CE5FA666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A482333-AA86-48C0-AE0E-83E89C49375C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4F7E044-C7B7-6366-7586-4F4A6FCC2F12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B203E0F1-15FA-8A01-A871-66A8F162285C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28D14F8-2C97-BD6B-CC2E-8184BD3CD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91" y="1444432"/>
            <a:ext cx="3954918" cy="220916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D770A22-C630-C9F6-A0A2-5F5D25D1BF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976" y="1386202"/>
            <a:ext cx="3954917" cy="38502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511B598-4EFA-6E6C-14C5-4E488C75B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1597" y="1492758"/>
            <a:ext cx="3700297" cy="36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6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D8A7A-5474-BE88-8A6B-BEE7C971D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0452F7-957C-E85E-08D6-4C6E3B87051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D7ED646-F4DF-F8E5-E2FB-325862ECB1C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B32A0DA-DADB-32D2-6439-2FC82203B2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006A518-B812-5B6B-12C1-030DDAAD8E5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94B91D8-FF28-B9FA-C30C-9F5487168AF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41C16B4-D5A7-6FE8-9D07-9BE8676F605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1833D9F-A91A-7799-C471-5F81FA16BA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7711872-608F-A68F-1A31-7CEF79BAE37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880EA09-D6F0-BB2D-D76C-DB5F3A16B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D721BB8-AE3A-76FF-E8DF-8A6C5B0167D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510574A-D7F6-BC18-D0E1-6E0C9943DB42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A26A0C8-EE4A-02D0-473A-7BAC9B33D720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09CC0E5-92C2-5230-F610-DC6E1F092314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1811FCE-4395-9DA6-5731-A1991C5EBEB9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1A54A31-1E30-243A-BB22-4773E594F4EC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23FE4E8-807A-882C-4712-2489091367F9}"/>
              </a:ext>
            </a:extLst>
          </p:cNvPr>
          <p:cNvSpPr txBox="1"/>
          <p:nvPr/>
        </p:nvSpPr>
        <p:spPr>
          <a:xfrm>
            <a:off x="1912837" y="6392070"/>
            <a:ext cx="821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25_IJCAI_GBGC: Efficient and Adaptive Graph Coarsening via Granular-ball Computing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3C83CDE-1D99-DE65-3529-F2DD14AC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41424"/>
            <a:ext cx="8671193" cy="49521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5A0730-5A08-8CBE-B91F-5916F6619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1193" y="1676400"/>
            <a:ext cx="3380098" cy="3048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D714659-B18C-BCAB-44AD-AB96F33277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1159" y="2077049"/>
            <a:ext cx="1268643" cy="3857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A9C6006-A41E-42A5-26D7-C57A7C5EBA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200" y="2056065"/>
            <a:ext cx="1278084" cy="3857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0EFCB19-A9B8-EF35-2126-E9FD577470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7364" y="2658572"/>
            <a:ext cx="3367632" cy="168482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86D6AE-9C31-9608-AA67-CE68E4B2E9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5613" y="4841138"/>
            <a:ext cx="3291134" cy="3404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C4F3A4-FDBF-96CD-A31B-8A4A0E1C63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4417" y="5403149"/>
            <a:ext cx="3269502" cy="3134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2E26961-4302-A6BA-D3BF-C3E3D963B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5168" y="6021371"/>
            <a:ext cx="4267200" cy="2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FCD09-3C74-8A41-0B64-DE0587D0D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1C75FF-BC9D-35C4-A633-9D4181218C8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0BE05C3-C1C2-4587-3ED9-DF6D18BE80C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683A1C4-2D03-C996-0C8D-DAE380CF7C6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9C81884-155D-24EF-5001-17F187F8D76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46FFC8C-2756-C2E0-558B-5990B06BD28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9908120-B1EA-51AA-5876-17478730ADD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4040BE4-B8D0-5F2B-49FC-31503F7A04E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2CE47F3-B80E-972C-67F3-18F2A9D9F26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F8C7498-CB39-5C82-5066-744563ECF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8FB2FEA-BE54-810D-76E6-BC827E42B26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C4F9F92-6B28-92A7-3495-2CD59C600C53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FEE4DA20-FAFB-62D5-9E71-DB5356F625FA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EE4A3C6-0163-900C-C6DA-E73086CC3B08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BCF6CA9-29EE-17D5-778F-6940DFA7AF16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D3ACB0F-55D4-357E-E5F3-9FDFC519AB96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C936B61-70E6-E3CC-B7F6-39B9A6C27D8D}"/>
              </a:ext>
            </a:extLst>
          </p:cNvPr>
          <p:cNvSpPr txBox="1"/>
          <p:nvPr/>
        </p:nvSpPr>
        <p:spPr>
          <a:xfrm>
            <a:off x="1600200" y="6412723"/>
            <a:ext cx="9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25_AAAI_Graph Coarsening via Supervised Granular-Ball for Scalable Graph Neural Network Training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0ECBF1F-45BB-2950-7DD9-B3AC9AC50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828800"/>
            <a:ext cx="7284169" cy="38418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EC3EC08-49A7-D404-179D-589291F02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6035" y="1492758"/>
            <a:ext cx="2214563" cy="4677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6AED0F-F5F1-4F67-0F4B-F6F046646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6057" y="1452562"/>
            <a:ext cx="2225911" cy="3762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B4C1B6B-88E0-CA73-AA10-B469062BDA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6035" y="2428826"/>
            <a:ext cx="2635759" cy="25784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BA99FFD-1A97-3CC3-6A68-09D56C6729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2641" y="3149582"/>
            <a:ext cx="4708398" cy="4283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54F385A-4EA9-B9D1-C162-4A70CB0888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6035" y="4111556"/>
            <a:ext cx="4564453" cy="7859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6A8700C-8E7F-C29D-8D6A-B82FE214AF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4548" y="5343452"/>
            <a:ext cx="4314881" cy="37838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A37BE50-3B3A-3C63-53B6-656A756A907D}"/>
              </a:ext>
            </a:extLst>
          </p:cNvPr>
          <p:cNvSpPr txBox="1"/>
          <p:nvPr/>
        </p:nvSpPr>
        <p:spPr>
          <a:xfrm>
            <a:off x="1381174" y="6043391"/>
            <a:ext cx="964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纯度做</a:t>
            </a:r>
            <a:r>
              <a:rPr lang="en-US" altLang="zh-CN" sz="2000" dirty="0">
                <a:solidFill>
                  <a:srgbClr val="FF0000"/>
                </a:solidFill>
              </a:rPr>
              <a:t>quality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9691A9F-57FC-A4B3-1507-69EA2358C2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228" y="6036485"/>
            <a:ext cx="2225911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789C2-9CA9-5CA1-592D-8F6F9827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C543A1-EE0D-7F2E-7525-6DBA899D752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E8C8720-6E99-C85C-667E-3F8BD6752E2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714F040-4444-D991-C105-83C9F7E8E66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7C0199F-9C8C-4EA2-681B-27F577DE700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24499C3-848A-013D-B950-ECF47127151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FA364C1-50A3-0942-4322-A4DF014134D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976543F-F610-20E7-5977-90840A7948D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17C4213-9FEC-2E5A-D8A6-0A124049E9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BBBF6B2-AAC4-45FB-B2A9-DCB058CE8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01A82CB-2BC7-8643-0F40-5A55337F5CB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40B22BB-A236-6D38-FC51-D7C8CA0BA1F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4F2432F5-B5BD-95ED-7ADF-382AC628C40C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E692803-DBDF-8541-95BA-29B68D0FF676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65CDD08-4105-14D7-01FA-FC63FB7FB158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B0F8AF09-D909-E4BF-75BB-C09BBFA65C86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322934-EC21-F731-0ACF-69928AEA899E}"/>
              </a:ext>
            </a:extLst>
          </p:cNvPr>
          <p:cNvSpPr txBox="1"/>
          <p:nvPr/>
        </p:nvSpPr>
        <p:spPr>
          <a:xfrm>
            <a:off x="314370" y="6402054"/>
            <a:ext cx="1146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26_InformationFusion_A kernelized fuzzy approximation fusion model with granular-ball computing for outlier detection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7B4638D-EFE0-581C-160F-25FC51A94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529" y="1239061"/>
            <a:ext cx="11377431" cy="39078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670979A-2027-93DA-2C8F-171688E3D7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03" y="5227945"/>
            <a:ext cx="1809750" cy="6823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63B7BE6-82BA-6215-3A81-2A808C34A5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9508" y="5723208"/>
            <a:ext cx="4225943" cy="6887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7542B49-68CC-4633-3E95-7C8D544AED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4970" y="5787652"/>
            <a:ext cx="5334000" cy="66675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5462114-EE07-397A-3190-28CD1A350B16}"/>
              </a:ext>
            </a:extLst>
          </p:cNvPr>
          <p:cNvSpPr txBox="1"/>
          <p:nvPr/>
        </p:nvSpPr>
        <p:spPr>
          <a:xfrm>
            <a:off x="1509521" y="6009389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Quality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54DBC7F-2E30-C827-B772-0580BD2FA420}"/>
              </a:ext>
            </a:extLst>
          </p:cNvPr>
          <p:cNvSpPr txBox="1"/>
          <p:nvPr/>
        </p:nvSpPr>
        <p:spPr>
          <a:xfrm>
            <a:off x="2599884" y="5244510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该论文粒球方法基于文献</a:t>
            </a:r>
            <a:r>
              <a:rPr lang="en-US" altLang="zh-CN" dirty="0">
                <a:solidFill>
                  <a:srgbClr val="FF0000"/>
                </a:solidFill>
              </a:rPr>
              <a:t>[37]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61E093E-2B5C-D22C-6B67-242E077C14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848" y="5249607"/>
            <a:ext cx="5852496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8808-0CB2-8459-91FD-FB43F9438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006C17-C266-FB9C-7419-F8CE73C8513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F8692DA-9ADA-AC12-063A-FD15337F2FD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F5A6A2C-0727-5F69-7F52-340C22FB986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746929E-32CD-3B94-677E-04451AF0C9D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8BDE60-6AF5-10D4-B65D-DEEED2191BC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5A13675-DF4B-5FC2-9FAD-90DF8173F28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0D48892-0112-68A2-06F0-AA6185AE93C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3E1790B-1F1A-CDF8-B526-8C8D3BB9DAC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EFADA73-F26C-13DB-3DAD-66AD71F41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E7B3CA-C34D-A07E-1FDC-D567ECFF0EA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6E941C3-FB88-366D-5779-EE74319CF163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C184917-5091-B3FF-2E6D-9849232B036B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FB40212-B023-4DCC-9D6F-F3A366BA227E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5BAC751-64CC-BA64-3871-7EF17E99E5F4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109393F-94D0-BA85-65F4-50864BB172D4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A57DF04-3C10-F6F2-1C5D-3617CFDAC4C9}"/>
              </a:ext>
            </a:extLst>
          </p:cNvPr>
          <p:cNvSpPr txBox="1"/>
          <p:nvPr/>
        </p:nvSpPr>
        <p:spPr>
          <a:xfrm>
            <a:off x="1604984" y="6333482"/>
            <a:ext cx="898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24_CoRR_GBCT: An Efficient and Adaptive Granular-Ball Clustering Algorithm for Complex Data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FB70423-8363-D285-2B75-5364ED578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795" y="1349444"/>
            <a:ext cx="6430486" cy="227340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BCD5E88-7054-04D7-E418-6107AB1A30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719" y="1349444"/>
            <a:ext cx="4972667" cy="37135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F14D515-05C1-A31C-68ED-4437E87D4C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3693227"/>
            <a:ext cx="4191000" cy="10203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BFA7176-F1B0-5F9D-753E-AF1107A100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600" y="4883439"/>
            <a:ext cx="3510567" cy="11191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A0A22AD-6B53-BD8C-8B23-2D5CE93E8A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204" y="5164371"/>
            <a:ext cx="4762149" cy="11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57A7-B5B6-ABC2-9E01-6E7A5AF8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1E6CA18-D8A0-5658-5217-B2DEA82A1C4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AE48AFC-3A9C-CFC5-4FE7-C3CFDC2850B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E9A6DD-4639-CA95-771E-30050B2A8D2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8DC8E10-1B22-CF2A-A93E-6CC2C97033B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51FD35-6A7F-E623-D83D-84EBDCF4715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20B39BB-5945-3922-3C10-B5DD9019C6A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0D0398E-B548-5E12-FAF1-405913B7991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103D2B3-7BBE-4604-F5A5-1EDE9E274CD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83CE2F4-D281-5CE7-D234-8C5240804E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63CFC40-8EA3-A7D8-D7B3-F89DE0E605C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D29B798-9830-389F-B72D-E936C55B6D6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77E4967-2C19-51D1-90B8-A77CADF0C10E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21EF7B7-1987-146A-9B61-6AEED9D98173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00C942E-1C7C-D308-E9A3-396E869332F3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F3C0777F-D6B3-7BE7-66CB-330E1CC6715F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73F275-2D94-C033-6959-8B28314B5CD6}"/>
              </a:ext>
            </a:extLst>
          </p:cNvPr>
          <p:cNvSpPr txBox="1"/>
          <p:nvPr/>
        </p:nvSpPr>
        <p:spPr>
          <a:xfrm>
            <a:off x="2490082" y="6354889"/>
            <a:ext cx="725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25_IJCAI_Granular Ball-induced Multiple Kernel K-means</a:t>
            </a:r>
            <a:endParaRPr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310B73A-BADF-6E6A-59B1-AB1C447BB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262831"/>
            <a:ext cx="7551487" cy="355813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BBFDCC1-8272-29C9-F579-95C919FECE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441" y="1369423"/>
            <a:ext cx="2664269" cy="13969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26069A-9C8A-BDFC-B708-2869846806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6241" y="3169462"/>
            <a:ext cx="4244798" cy="725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F353C9D-1FCA-2FF7-FB9D-B830EE4CF7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5789" y="4943434"/>
            <a:ext cx="5921115" cy="146180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B5E9662-A001-C7AE-C56A-099FA36D0349}"/>
              </a:ext>
            </a:extLst>
          </p:cNvPr>
          <p:cNvSpPr txBox="1"/>
          <p:nvPr/>
        </p:nvSpPr>
        <p:spPr>
          <a:xfrm>
            <a:off x="1828800" y="529562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Quality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63467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EC93-ED90-CC09-6765-2302A04D3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D55A21F-2F8C-D1AD-04A0-A0FCBE35525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720476-5F97-9748-1BDC-7FE6666F9AF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77A5B22-BAE5-18AF-AD99-54714586AFD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593EF84-86EE-2D5E-31FD-A128F20755A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48F1337-DFF9-D778-8064-F63D0B710E9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FEC65AD-AED7-3FE8-55ED-41175A16DCE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03DB675-963B-3AF1-B1A3-4383175EA46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D05081D-8311-ECE0-AC26-6EC35001479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918B7DD-6C35-4988-00FE-AEF6523448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F8DDA5C-6A0E-1BCD-BEC7-72B8B6475E0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311B7D-7837-7567-4FA3-2C49580036D3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1324655-845D-ED01-119B-695A062AEB12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29C9C5A-25FC-5846-F191-7E716B18F2DD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378E1D5-B8B8-CEEE-5F71-B35EFB568959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1563318A-A9F3-A911-2DE1-11F97FF90619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AEF7C0E-470C-239B-7FC4-8BB61927DAA3}"/>
              </a:ext>
            </a:extLst>
          </p:cNvPr>
          <p:cNvSpPr txBox="1"/>
          <p:nvPr/>
        </p:nvSpPr>
        <p:spPr>
          <a:xfrm>
            <a:off x="-449657" y="6362176"/>
            <a:ext cx="135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26_ESWA_Capturing local and global </a:t>
            </a:r>
            <a:r>
              <a:rPr lang="en-US" altLang="zh-CN" dirty="0" err="1"/>
              <a:t>information:Multi-view</a:t>
            </a:r>
            <a:r>
              <a:rPr lang="en-US" altLang="zh-CN" dirty="0"/>
              <a:t> graph convolutional network via granular-ball computing and collaborative matrix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76782B1-33AF-F094-2940-56A3E0382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20450"/>
            <a:ext cx="7826230" cy="478295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3C8D7D8-53E3-E17A-D536-07E6B1308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3107" y="3511928"/>
            <a:ext cx="3505200" cy="33611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F59B20-5EF0-27B7-7401-43767A929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3107" y="1199192"/>
            <a:ext cx="3009900" cy="193982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7EAAB-0421-294F-3642-F52C3B5383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4884" y="4220957"/>
            <a:ext cx="3567113" cy="5292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74AD592-3CC7-D758-D493-517229AEE7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9424" y="4927245"/>
            <a:ext cx="3482573" cy="6035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B90AF1-8CD0-AB6B-1397-C5842CF350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9042" y="5581642"/>
            <a:ext cx="6710363" cy="8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4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27528</TotalTime>
  <Words>428</Words>
  <Application>Microsoft Office PowerPoint</Application>
  <PresentationFormat>宽屏</PresentationFormat>
  <Paragraphs>96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Times New Roman</vt:lpstr>
      <vt:lpstr>Trebuchet MS</vt:lpstr>
      <vt:lpstr>Office Theme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148</cp:revision>
  <dcterms:created xsi:type="dcterms:W3CDTF">2023-09-17T03:47:00Z</dcterms:created>
  <dcterms:modified xsi:type="dcterms:W3CDTF">2025-12-10T11:14:29Z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