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303" r:id="rId6"/>
    <p:sldId id="313" r:id="rId7"/>
    <p:sldId id="314" r:id="rId8"/>
    <p:sldId id="331" r:id="rId9"/>
    <p:sldId id="333" r:id="rId10"/>
    <p:sldId id="332" r:id="rId11"/>
    <p:sldId id="305" r:id="rId12"/>
    <p:sldId id="307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336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114 699,'0'5,"0"-2,0 0,0 0,0 4,0-4,0 1,0-1,0 0,0 1,0-1,0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215 708,'-3'2,"0"0,0 0,0 1,0-1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221 720,'2'0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533 390,'-4'7,"2"-3,0 0,0 2,0-3,1 2,0-2,0 2,-1 2,2-2,-2-1,2 3,-2-1,0 2,1-4,1-1,-1 2,1-2,0 2,0-2,0 2,0 2,0-2,0-1,0 1,0 2,0-2,0-2,2 3,0 1,2-3,-2-1,2 0,3 1,0-1,2-1,-6 0,0-1,1 0,-1 0,1 0,-1-5,0-4,-2 1,1-1,0-3,-2 1,1 2,-1 1,0 0,0 2,0 1,0-4,-1 5,-3-3,1 1,2 1,-4-2,3 2,-1-1,-1-2,1 4,0-1,1 0,1 1,0-2,-2 0,3 2,-1-1,-1 1,1 0,1 0,-2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531 381,'-3'-1,"-3"5,3-1,-1-1,0 2,1-3,1 2,0 0,0 5,1-5,1 1,0 2,0-3,0 3,0-3,0 2,1-2,1 0,1 0,1 0,-1-1,1-1,-1 0,0-1,2 3,2-3,-1 2,-2-2,2 0,-2 0,-1 0,2 0,-1 0,0 0,0 0,-1 0,5 0,-1-2,4-2,-4 2,3-4,-2 1,1 0,-5 2,0-1,-1 1,1 0,-3-2,0 1,-1 1,0-1,0 0,0 0,0 1,0-2,0 0,0 2,0-1,0 1,-1-2,0 2,0-1,0-1,0 2,-1-2,2 2,-3 2,-1-1,-1 0,2 2,-3-1,2 0,1 1,0 0,-2 0,2 0,-3 0,-3 0,1 0,-1 0,0 4,2-1,2-2,0 1,1 1,-3-1,4-2,-3 4,2-1,0-1,0-1,-2 4,2-3,1 1,0-2,0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1241 609,'4'-1,"-1"0,1 1,1-1,-2 1,0-1,0 1,0 0,2-1,-2 1,2 0,-2 0,1 0,0 0,0 0,-1-1,1 0,1 0,-2 1,2-2,-2 2,0 0,0-1,0 0,1 1,-1 0,1 0,-1 0,0-1,1 1,0 0,-1-1,0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1406 590,'4'0,"3"0,1 0,-1 0,0 0,-3 0,1 0,1 0,-3 0,1 0,2 0,-2 0,-1 0,2 0,-2 0,0 0,0 0,0 0,0 0,2 0,-1 0,2 0,-2 0,1 0,-1 0,-1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1300 552,'-1'5,"0"-2,1 0,0 0,0 0,0 1,6 1,-6-8,0 0,1-1,0 1,-1-1,0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1355 672,'5'0,"-1"0,2 0,1 0,1 0,0 0,2 0,-3 0,2 0,-6 0,0 0,1 0,-1 0,0 0,0 0,2 0,-1-1,1 1,2 0,-2-2,0 2,4 0,-2 0,1 0,-1 0,1 0,-4 0,1 0,2 0,-3 0,-1 0,1 1,-1-1,0 1,0-1,0 0,0 1,0-1,0 0,0 0,0 0,1 0,-1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24 461,'0'4,"2"1,-1 1,0 2,1 2,-2-4,0-1,2 4,-2-6,0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34 446,'3'0,"0"0,0 0,5 2,-4-2,7 1,-2-1,4 1,-4-1,1 0,3 0,-1 0,-1 0,1 0,-4 0,3-2,-2 0,-1 1,1-1,-1 2,1-2,0 1,1-2,5 0,-3 3,0-1,3 0,-5-1,1 2,1 0,-2 0,0 0,-1 0,-1 0,-1-1,0 0,0 0,-3 0,1 1,0-1,-1 1,0-1,0 0,-1 11,-3 2,0-4,0 7,0-5,0 0,0 0,0 0,0-5,0 4,1-4,-1-1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118 689,'4'0,"-1"1,3 0,-3-1,1 1,-1-1,2 1,-1 0,0-1,0 0,-1 0,1 0,3 0,-4 0,0 0,1 0,-3 3,-3 1,-1 3,2-1,0-3,1 3,-1-3,1 0,-3 2,0 0,1 4,-1-3,1-2,2-1,-3-2,-1-1,1 0,-1 0,-2-2,3 1,0 0,0 1,0-1,-1 1,1 0,0 0,0-1,0-2,2-2,-1 2,2 0,0 0,0-1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32 542,'4'0,"-1"0,0 0,4 0,3 0,-2 0,7 0,2 0,-2 0,1 0,1 0,-3 0,-2 0,-2 0,0 0,-1 0,-1 0,-1 0,-3 0,-1 0,0 0,0 0,1-1,-1 0,3 1,2-2,0 2,-3-1,-1 1,3-1,-4 1,0 0,0-1,2-1,-2 2,1-1,1 0,4 0,1-1,-5 2,4-4,-2 4,-2-1,-1 0,0 1,2-1,-2 0,-1 1,2-2,-1 2,2-2,-2 2,0 0,0-1,-1 1,0 0,0-1,1 1,-1 0,0 0,0-1,0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77 488,'0'3,"1"2,-1 0,1 2,-1-4,2 4,-2-2,0-1,1-1,-1 0,-2-14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87 486,'4'-1,"0"1,0 0,-1 0,0 1,1-1,-1 0,0 0,1 5,-3 2,-1-4,0 1,0-1,-3-1,-1-1,0-1,-1 2,-2 0,3-1,1 0,-1-1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246 326,'3'0,"2"0,0 0,0 0,-2 0,1 0,0 0,-1 0,1 0,-1 0,0 0,0 0,0 0,1 0,-1 0,1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356 319,'3'0,"2"0,-1 0,-1 0,2 0,-1 0,0 0,-1 0,0 0,3-1,0 1,-2 0,2 0,-3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564 424,'-5'0,"0"0,-2 0,2 0,1 1,0-1,2 3,-1-2,1 2,1 1,0 3,0-3,1 0,0 4,0-2,0 1,0-2,0-2,0 1,0 1,2-2,1-2,5 2,-2 0,-2-3,4 0,0 0,1 0,-1 0,2 0,-3 0,1 0,-1 0,-1-1,-1 1,0-3,1 2,-1 0,-1-1,-1 1,2-1,0 0,-1-3,0 2,1-1,-1 0,-1 2,2-3,-1 0,-2 2,-2-1,0 1,0-2,-6 0,3 3,-1 0,-2 0,3-1,-1 2,0-1,-1 1,-1-3,2 3,-1 0,-2-1,3 2,-1 0,2 0,-2 0,0 0,0 0,-2 0,-1 0,1 0,0 0,0 0,1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775 446,'8'1,"-5"-1,5 2,-3-2,2 2,1-2,3 1,0 0,1-1,0 0,-2 1,-2-1,1 0,-2 0,1 0,-4 0,1 0,-2 0,1 0,-1 0,3 0,-1 0,0 0,4 0,-6 0,1 0,4 0,-4 0,3 0,-3 0,-1 0,2 0,2 0,-2 0,2 0,0 0,1 0,-1 0,0 0,1 0,-4 0,3 0,-3 0,1 0,4 0,-4 0,3 0,2 0,-1 0,-2 0,-1 0,-2 0,0 0,1 0,-2 0,2 0,-1 0,1 0,-2 0,1 0,-1 0,0 0,0 0,0 0,1 0,-1 0,1 0,-1 0,1 0,-1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530 582,'7'0,"1"0,-1 0,3 0,1 0,3 0,-6 0,5 0,-1 0,0 0,-6 0,3 0,-6 0,2-1,-2 1,0-1,0 0,1 1,0-2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537 736,'3'1,"5"-1,0 0,-1 0,3 0,3 0,4 0,0 1,-1 1,-1-2,-3 0,-5 0,-4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789 529,'7'2,"-4"-2,0 0,3 0,-1 0,2 0,-1 0,-3 0,0 0,2 0,-2 1,1-1,-1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121 710,'3'0,"0"0,1 0,1 1,-2-1,0 1,0-1,0 1,0-1,0 1,0-1,0 0,1 0,0 0,1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122 723,'4'0,"-1"0,1 1,0 0,-1 0,0-1,0 0,0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117 741,'4'1,"-1"-1,1 0,-1 0,0 0,0 0,0 1,0-1,0 0,1 0,-1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247 490,'0'4,"0"-1,0 0,1 1,0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205 808,'4'-1,"5"1,-4 0,3 0,-2 0,-3 0,4 0,-1 0,0 0,-1 0,1 0,0 0,-3-1,1 0,-1 1,0 0,0 0,0-1,0 0,0 0,0 1,1-1,-1 1,4 0,-3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326 785,'4'0,"0"2,-3 2,-6 3,2-4,-2 3,-1-2,3-3,-2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7-27T21:21: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207 716,'4'5,"-4"3,1-3,-1 4,0-2,0 1,0-1,0 1,0-3,0 1,0 0,1-2,-1 3,1-4,-1 0,0 3,0-3,0 0,1 2,0-1,2-2,-3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5" Type="http://schemas.openxmlformats.org/officeDocument/2006/relationships/slideLayout" Target="../slideLayouts/slideLayout2.xml"/><Relationship Id="rId44" Type="http://schemas.openxmlformats.org/officeDocument/2006/relationships/image" Target="../media/image39.png"/><Relationship Id="rId43" Type="http://schemas.openxmlformats.org/officeDocument/2006/relationships/customXml" Target="../ink/ink17.xml"/><Relationship Id="rId42" Type="http://schemas.openxmlformats.org/officeDocument/2006/relationships/image" Target="../media/image38.png"/><Relationship Id="rId41" Type="http://schemas.openxmlformats.org/officeDocument/2006/relationships/customXml" Target="../ink/ink16.xml"/><Relationship Id="rId40" Type="http://schemas.openxmlformats.org/officeDocument/2006/relationships/image" Target="../media/image37.png"/><Relationship Id="rId4" Type="http://schemas.openxmlformats.org/officeDocument/2006/relationships/image" Target="../media/image16.png"/><Relationship Id="rId39" Type="http://schemas.openxmlformats.org/officeDocument/2006/relationships/customXml" Target="../ink/ink15.xml"/><Relationship Id="rId38" Type="http://schemas.openxmlformats.org/officeDocument/2006/relationships/image" Target="../media/image36.png"/><Relationship Id="rId37" Type="http://schemas.openxmlformats.org/officeDocument/2006/relationships/customXml" Target="../ink/ink14.xml"/><Relationship Id="rId36" Type="http://schemas.openxmlformats.org/officeDocument/2006/relationships/image" Target="../media/image35.png"/><Relationship Id="rId35" Type="http://schemas.openxmlformats.org/officeDocument/2006/relationships/customXml" Target="../ink/ink13.xml"/><Relationship Id="rId34" Type="http://schemas.openxmlformats.org/officeDocument/2006/relationships/image" Target="../media/image34.png"/><Relationship Id="rId33" Type="http://schemas.openxmlformats.org/officeDocument/2006/relationships/customXml" Target="../ink/ink12.xml"/><Relationship Id="rId32" Type="http://schemas.openxmlformats.org/officeDocument/2006/relationships/image" Target="../media/image33.png"/><Relationship Id="rId31" Type="http://schemas.openxmlformats.org/officeDocument/2006/relationships/customXml" Target="../ink/ink11.xml"/><Relationship Id="rId30" Type="http://schemas.openxmlformats.org/officeDocument/2006/relationships/image" Target="../media/image32.png"/><Relationship Id="rId3" Type="http://schemas.openxmlformats.org/officeDocument/2006/relationships/image" Target="../media/image14.png"/><Relationship Id="rId29" Type="http://schemas.openxmlformats.org/officeDocument/2006/relationships/customXml" Target="../ink/ink10.xml"/><Relationship Id="rId28" Type="http://schemas.openxmlformats.org/officeDocument/2006/relationships/image" Target="../media/image31.png"/><Relationship Id="rId27" Type="http://schemas.openxmlformats.org/officeDocument/2006/relationships/customXml" Target="../ink/ink9.xml"/><Relationship Id="rId26" Type="http://schemas.openxmlformats.org/officeDocument/2006/relationships/image" Target="../media/image30.png"/><Relationship Id="rId25" Type="http://schemas.openxmlformats.org/officeDocument/2006/relationships/customXml" Target="../ink/ink8.xml"/><Relationship Id="rId24" Type="http://schemas.openxmlformats.org/officeDocument/2006/relationships/image" Target="../media/image29.png"/><Relationship Id="rId23" Type="http://schemas.openxmlformats.org/officeDocument/2006/relationships/customXml" Target="../ink/ink7.xml"/><Relationship Id="rId22" Type="http://schemas.openxmlformats.org/officeDocument/2006/relationships/image" Target="../media/image28.png"/><Relationship Id="rId21" Type="http://schemas.openxmlformats.org/officeDocument/2006/relationships/customXml" Target="../ink/ink6.xml"/><Relationship Id="rId20" Type="http://schemas.openxmlformats.org/officeDocument/2006/relationships/image" Target="../media/image27.png"/><Relationship Id="rId2" Type="http://schemas.openxmlformats.org/officeDocument/2006/relationships/image" Target="../media/image13.png"/><Relationship Id="rId19" Type="http://schemas.openxmlformats.org/officeDocument/2006/relationships/customXml" Target="../ink/ink5.xml"/><Relationship Id="rId18" Type="http://schemas.openxmlformats.org/officeDocument/2006/relationships/image" Target="../media/image26.png"/><Relationship Id="rId17" Type="http://schemas.openxmlformats.org/officeDocument/2006/relationships/customXml" Target="../ink/ink4.xml"/><Relationship Id="rId16" Type="http://schemas.openxmlformats.org/officeDocument/2006/relationships/image" Target="../media/image25.png"/><Relationship Id="rId15" Type="http://schemas.openxmlformats.org/officeDocument/2006/relationships/customXml" Target="../ink/ink3.xml"/><Relationship Id="rId14" Type="http://schemas.openxmlformats.org/officeDocument/2006/relationships/image" Target="../media/image24.png"/><Relationship Id="rId13" Type="http://schemas.openxmlformats.org/officeDocument/2006/relationships/customXml" Target="../ink/ink2.xml"/><Relationship Id="rId12" Type="http://schemas.openxmlformats.org/officeDocument/2006/relationships/image" Target="../media/image23.png"/><Relationship Id="rId11" Type="http://schemas.openxmlformats.org/officeDocument/2006/relationships/customXml" Target="../ink/ink1.xml"/><Relationship Id="rId10" Type="http://schemas.openxmlformats.org/officeDocument/2006/relationships/image" Target="../media/image22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customXml" Target="../ink/ink21.xml"/><Relationship Id="rId7" Type="http://schemas.openxmlformats.org/officeDocument/2006/relationships/image" Target="../media/image44.png"/><Relationship Id="rId6" Type="http://schemas.openxmlformats.org/officeDocument/2006/relationships/customXml" Target="../ink/ink20.xml"/><Relationship Id="rId5" Type="http://schemas.openxmlformats.org/officeDocument/2006/relationships/image" Target="../media/image43.png"/><Relationship Id="rId4" Type="http://schemas.openxmlformats.org/officeDocument/2006/relationships/customXml" Target="../ink/ink19.xml"/><Relationship Id="rId3" Type="http://schemas.openxmlformats.org/officeDocument/2006/relationships/image" Target="../media/image42.png"/><Relationship Id="rId2" Type="http://schemas.openxmlformats.org/officeDocument/2006/relationships/customXml" Target="../ink/ink18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8.png"/><Relationship Id="rId14" Type="http://schemas.openxmlformats.org/officeDocument/2006/relationships/customXml" Target="../ink/ink24.xml"/><Relationship Id="rId13" Type="http://schemas.openxmlformats.org/officeDocument/2006/relationships/image" Target="../media/image47.png"/><Relationship Id="rId12" Type="http://schemas.openxmlformats.org/officeDocument/2006/relationships/customXml" Target="../ink/ink23.xml"/><Relationship Id="rId11" Type="http://schemas.openxmlformats.org/officeDocument/2006/relationships/image" Target="../media/image46.png"/><Relationship Id="rId10" Type="http://schemas.openxmlformats.org/officeDocument/2006/relationships/customXml" Target="../ink/ink22.xml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customXml" Target="../ink/ink28.xml"/><Relationship Id="rId7" Type="http://schemas.openxmlformats.org/officeDocument/2006/relationships/image" Target="../media/image52.png"/><Relationship Id="rId6" Type="http://schemas.openxmlformats.org/officeDocument/2006/relationships/customXml" Target="../ink/ink27.xml"/><Relationship Id="rId5" Type="http://schemas.openxmlformats.org/officeDocument/2006/relationships/image" Target="../media/image51.png"/><Relationship Id="rId4" Type="http://schemas.openxmlformats.org/officeDocument/2006/relationships/customXml" Target="../ink/ink26.xml"/><Relationship Id="rId3" Type="http://schemas.openxmlformats.org/officeDocument/2006/relationships/image" Target="../media/image50.png"/><Relationship Id="rId2" Type="http://schemas.openxmlformats.org/officeDocument/2006/relationships/customXml" Target="../ink/ink2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10" Type="http://schemas.openxmlformats.org/officeDocument/2006/relationships/customXml" Target="../ink/ink29.xml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064283" y="5074173"/>
            <a:ext cx="27844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 Wang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2245" y="6266180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2021.07.27 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5035" y="2291715"/>
            <a:ext cx="101130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Few-Shot Text Classification with Edge-Labeling Graph Neural Network-Based Prototypical Network（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COLING 2020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54505" y="3660140"/>
            <a:ext cx="1976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Lyu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2800" y="3660140"/>
            <a:ext cx="1976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Weijie Liu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55560" y="3660140"/>
            <a:ext cx="1976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 Wang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0590" y="1662430"/>
            <a:ext cx="4556760" cy="3423920"/>
            <a:chOff x="2378" y="2858"/>
            <a:chExt cx="8808" cy="62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78" y="2858"/>
              <a:ext cx="8809" cy="624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 rot="16200000">
              <a:off x="6451" y="4283"/>
              <a:ext cx="656" cy="86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670" y="1723390"/>
            <a:ext cx="5683885" cy="33362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83690" y="5679440"/>
            <a:ext cx="8818880" cy="645160"/>
            <a:chOff x="2494" y="8944"/>
            <a:chExt cx="13888" cy="1016"/>
          </a:xfrm>
        </p:grpSpPr>
        <p:sp>
          <p:nvSpPr>
            <p:cNvPr id="6" name="文本框 5"/>
            <p:cNvSpPr txBox="1"/>
            <p:nvPr/>
          </p:nvSpPr>
          <p:spPr>
            <a:xfrm>
              <a:off x="2494" y="8944"/>
              <a:ext cx="1388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 1: Classification Accuracy (%) on ARSC (on the left) and FewRel Dataset (on the right). The results of methods    are reported by Geng (2019) while ∗reported by Sun (2019)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6030" y="9580"/>
              <a:ext cx="152" cy="224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圆角矩形 11"/>
          <p:cNvSpPr/>
          <p:nvPr/>
        </p:nvSpPr>
        <p:spPr>
          <a:xfrm rot="16200000">
            <a:off x="8419465" y="2040255"/>
            <a:ext cx="360045" cy="5556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Thanks!</a:t>
            </a:r>
            <a:endParaRPr lang="en-US" altLang="zh-CN" sz="8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447815" y="2508796"/>
            <a:ext cx="24080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61653" y="4035869"/>
            <a:ext cx="31502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22"/>
          <p:cNvSpPr txBox="1"/>
          <p:nvPr/>
        </p:nvSpPr>
        <p:spPr>
          <a:xfrm>
            <a:off x="5459690" y="3252119"/>
            <a:ext cx="34916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1"/>
          <p:cNvSpPr txBox="1"/>
          <p:nvPr/>
        </p:nvSpPr>
        <p:spPr>
          <a:xfrm>
            <a:off x="5426028" y="1857018"/>
            <a:ext cx="3657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4000" dirty="0" smtClean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Innovation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05" y="18700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Background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36600" y="2701925"/>
            <a:ext cx="11033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1.All the methods mentioned above adopt a GloVe word embedding combined with CNN or RNN structure for text embedding.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600" y="4105910"/>
            <a:ext cx="114560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2.These methods focus more on the semantic features of the texts itself, </a:t>
            </a: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ignoring the potential relationships 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 texts.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Innovation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4035" y="2323465"/>
            <a:ext cx="11549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1.We propose Edge-Labeling Graph Neural Network-Based Prototypical Network (EGNN-Proto) for few-shot text classification,our model is </a:t>
            </a: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to combine a graph neural </a:t>
            </a:r>
            <a:r>
              <a:rPr lang="zh-CN" altLang="en-US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 with a prototypical network</a:t>
            </a: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035" y="5177790"/>
            <a:ext cx="11549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3.Our method outperforms the current state-of-the-art models on two few-shot text classification datasets.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4035" y="3794760"/>
            <a:ext cx="11549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2.O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ur model is </a:t>
            </a:r>
            <a:r>
              <a:rPr lang="zh-CN" altLang="en-US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 to utilize an edge-labeling graph neural network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solve the few-shot text classification problem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5220970" y="3616960"/>
            <a:ext cx="6807200" cy="3104515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120" y="1491615"/>
            <a:ext cx="5052695" cy="4229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81370" y="1596390"/>
            <a:ext cx="215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1.Text Embedding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1370" y="2772410"/>
            <a:ext cx="415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2.Edge-labeling Graph Neural Network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97500" y="3810635"/>
            <a:ext cx="6352540" cy="2519680"/>
            <a:chOff x="8336" y="5195"/>
            <a:chExt cx="10004" cy="396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6" y="6236"/>
              <a:ext cx="4155" cy="22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33" y="7170"/>
              <a:ext cx="584" cy="1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48" y="5195"/>
              <a:ext cx="5092" cy="3968"/>
            </a:xfrm>
            <a:prstGeom prst="rect">
              <a:avLst/>
            </a:prstGeom>
          </p:spPr>
        </p:pic>
      </p:grpSp>
      <p:sp>
        <p:nvSpPr>
          <p:cNvPr id="27" name="右箭头 26"/>
          <p:cNvSpPr/>
          <p:nvPr/>
        </p:nvSpPr>
        <p:spPr>
          <a:xfrm rot="2520000">
            <a:off x="5061585" y="3111500"/>
            <a:ext cx="628015" cy="33845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89265" y="2106930"/>
            <a:ext cx="360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(x:text  θ:parameter  v:embedding)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79080" y="6396990"/>
            <a:ext cx="13411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EGNN model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935" y="2147570"/>
            <a:ext cx="1666875" cy="33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0490" y="2202815"/>
            <a:ext cx="6494780" cy="3013710"/>
            <a:chOff x="7573" y="5195"/>
            <a:chExt cx="12306" cy="516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73" y="6236"/>
              <a:ext cx="4681" cy="25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3" y="7170"/>
              <a:ext cx="584" cy="1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8" y="5195"/>
              <a:ext cx="6631" cy="516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053580" y="2644140"/>
            <a:ext cx="3921125" cy="429260"/>
            <a:chOff x="11956" y="2672"/>
            <a:chExt cx="6175" cy="6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25" y="2672"/>
              <a:ext cx="2706" cy="67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1956" y="2747"/>
              <a:ext cx="351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ground-truth node labels:</a:t>
              </a:r>
              <a:endPara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53580" y="1776730"/>
            <a:ext cx="4457700" cy="675640"/>
            <a:chOff x="11956" y="3820"/>
            <a:chExt cx="7020" cy="1064"/>
          </a:xfrm>
        </p:grpSpPr>
        <p:sp>
          <p:nvSpPr>
            <p:cNvPr id="24" name="文本框 23"/>
            <p:cNvSpPr txBox="1"/>
            <p:nvPr/>
          </p:nvSpPr>
          <p:spPr>
            <a:xfrm>
              <a:off x="11956" y="4132"/>
              <a:ext cx="200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feature:</a:t>
              </a:r>
              <a:endPara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0" y="3820"/>
              <a:ext cx="5157" cy="106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540" y="3394075"/>
            <a:ext cx="2859405" cy="3956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8890" y="3394075"/>
            <a:ext cx="1302385" cy="310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540" y="4013200"/>
            <a:ext cx="3500120" cy="570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4540" y="4861560"/>
            <a:ext cx="3764915" cy="5372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4540" y="5699760"/>
            <a:ext cx="1783715" cy="3105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684000" y="1927225"/>
            <a:ext cx="42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(1)</a:t>
            </a:r>
            <a:endParaRPr lang="en-US" altLang="zh-CN" sz="1400"/>
          </a:p>
        </p:txBody>
      </p:sp>
      <p:sp>
        <p:nvSpPr>
          <p:cNvPr id="21" name="文本框 20"/>
          <p:cNvSpPr txBox="1"/>
          <p:nvPr/>
        </p:nvSpPr>
        <p:spPr>
          <a:xfrm>
            <a:off x="11684000" y="2629535"/>
            <a:ext cx="42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(2)</a:t>
            </a:r>
            <a:endParaRPr lang="en-US" altLang="zh-CN" sz="1400"/>
          </a:p>
        </p:txBody>
      </p:sp>
      <p:sp>
        <p:nvSpPr>
          <p:cNvPr id="27" name="文本框 26"/>
          <p:cNvSpPr txBox="1"/>
          <p:nvPr/>
        </p:nvSpPr>
        <p:spPr>
          <a:xfrm>
            <a:off x="11684000" y="3408680"/>
            <a:ext cx="42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(3)</a:t>
            </a:r>
            <a:endParaRPr lang="en-US" altLang="zh-CN" sz="1400"/>
          </a:p>
        </p:txBody>
      </p:sp>
      <p:sp>
        <p:nvSpPr>
          <p:cNvPr id="28" name="文本框 27"/>
          <p:cNvSpPr txBox="1"/>
          <p:nvPr/>
        </p:nvSpPr>
        <p:spPr>
          <a:xfrm>
            <a:off x="11684000" y="4195445"/>
            <a:ext cx="42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(4)</a:t>
            </a:r>
            <a:endParaRPr lang="en-US" altLang="zh-CN" sz="1400"/>
          </a:p>
        </p:txBody>
      </p:sp>
      <p:sp>
        <p:nvSpPr>
          <p:cNvPr id="29" name="文本框 28"/>
          <p:cNvSpPr txBox="1"/>
          <p:nvPr/>
        </p:nvSpPr>
        <p:spPr>
          <a:xfrm>
            <a:off x="11684000" y="4977130"/>
            <a:ext cx="42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(5)</a:t>
            </a:r>
            <a:endParaRPr lang="en-US" altLang="zh-CN" sz="1400"/>
          </a:p>
        </p:txBody>
      </p:sp>
      <p:sp>
        <p:nvSpPr>
          <p:cNvPr id="30" name="文本框 29"/>
          <p:cNvSpPr txBox="1"/>
          <p:nvPr/>
        </p:nvSpPr>
        <p:spPr>
          <a:xfrm>
            <a:off x="11684000" y="5703570"/>
            <a:ext cx="42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(6)</a:t>
            </a:r>
            <a:endParaRPr lang="en-US" altLang="zh-CN" sz="1400"/>
          </a:p>
        </p:txBody>
      </p:sp>
      <p:sp>
        <p:nvSpPr>
          <p:cNvPr id="31" name="文本框 30"/>
          <p:cNvSpPr txBox="1"/>
          <p:nvPr/>
        </p:nvSpPr>
        <p:spPr>
          <a:xfrm>
            <a:off x="186690" y="6299200"/>
            <a:ext cx="3850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Code: https://github.com/khy0809/fewshot-egnn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690" y="5928360"/>
            <a:ext cx="68338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Paper: Edge-Labeling Graph Neural Network for Few-shot Learning(CVPR 2019)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3" name="墨迹 2"/>
              <p14:cNvContentPartPr/>
              <p14:nvPr/>
            </p14:nvContentPartPr>
            <p14:xfrm>
              <a:off x="723900" y="4438650"/>
              <a:ext cx="360" cy="2794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2"/>
            </p:blipFill>
            <p:spPr>
              <a:xfrm>
                <a:off x="723900" y="4438650"/>
                <a:ext cx="360" cy="279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5" name="墨迹 4"/>
              <p14:cNvContentPartPr/>
              <p14:nvPr/>
            </p14:nvContentPartPr>
            <p14:xfrm>
              <a:off x="704850" y="4375150"/>
              <a:ext cx="457200" cy="4635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4"/>
            </p:blipFill>
            <p:spPr>
              <a:xfrm>
                <a:off x="704850" y="4375150"/>
                <a:ext cx="457200" cy="463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6" name="墨迹 5"/>
              <p14:cNvContentPartPr/>
              <p14:nvPr/>
            </p14:nvContentPartPr>
            <p14:xfrm>
              <a:off x="768350" y="4508500"/>
              <a:ext cx="38735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6"/>
            </p:blipFill>
            <p:spPr>
              <a:xfrm>
                <a:off x="768350" y="4508500"/>
                <a:ext cx="3873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22" name="墨迹 21"/>
              <p14:cNvContentPartPr/>
              <p14:nvPr/>
            </p14:nvContentPartPr>
            <p14:xfrm>
              <a:off x="774700" y="4591050"/>
              <a:ext cx="171450" cy="254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8"/>
            </p:blipFill>
            <p:spPr>
              <a:xfrm>
                <a:off x="774700" y="4591050"/>
                <a:ext cx="1714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23" name="墨迹 22"/>
              <p14:cNvContentPartPr/>
              <p14:nvPr/>
            </p14:nvContentPartPr>
            <p14:xfrm>
              <a:off x="742950" y="4705350"/>
              <a:ext cx="247650" cy="127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0"/>
            </p:blipFill>
            <p:spPr>
              <a:xfrm>
                <a:off x="742950" y="4705350"/>
                <a:ext cx="2476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25" name="墨迹 24"/>
              <p14:cNvContentPartPr/>
              <p14:nvPr/>
            </p14:nvContentPartPr>
            <p14:xfrm>
              <a:off x="1568450" y="3111500"/>
              <a:ext cx="12700" cy="1397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22"/>
            </p:blipFill>
            <p:spPr>
              <a:xfrm>
                <a:off x="1568450" y="3111500"/>
                <a:ext cx="1270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32" name="墨迹 31"/>
              <p14:cNvContentPartPr/>
              <p14:nvPr/>
            </p14:nvContentPartPr>
            <p14:xfrm>
              <a:off x="1301750" y="5086350"/>
              <a:ext cx="762000" cy="444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4"/>
            </p:blipFill>
            <p:spPr>
              <a:xfrm>
                <a:off x="1301750" y="5086350"/>
                <a:ext cx="7620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33" name="墨迹 32"/>
              <p14:cNvContentPartPr/>
              <p14:nvPr/>
            </p14:nvContentPartPr>
            <p14:xfrm>
              <a:off x="1955800" y="4984750"/>
              <a:ext cx="171450" cy="1905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6"/>
            </p:blipFill>
            <p:spPr>
              <a:xfrm>
                <a:off x="1955800" y="4984750"/>
                <a:ext cx="171450" cy="19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34" name="墨迹 33"/>
              <p14:cNvContentPartPr/>
              <p14:nvPr/>
            </p14:nvContentPartPr>
            <p14:xfrm>
              <a:off x="1314450" y="4546600"/>
              <a:ext cx="76200" cy="74295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8"/>
            </p:blipFill>
            <p:spPr>
              <a:xfrm>
                <a:off x="1314450" y="4546600"/>
                <a:ext cx="76200" cy="742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35" name="墨迹 34"/>
              <p14:cNvContentPartPr/>
              <p14:nvPr/>
            </p14:nvContentPartPr>
            <p14:xfrm>
              <a:off x="1270000" y="4495800"/>
              <a:ext cx="95250" cy="6985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0"/>
            </p:blipFill>
            <p:spPr>
              <a:xfrm>
                <a:off x="1270000" y="4495800"/>
                <a:ext cx="952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36" name="墨迹 35"/>
              <p14:cNvContentPartPr/>
              <p14:nvPr/>
            </p14:nvContentPartPr>
            <p14:xfrm>
              <a:off x="1403350" y="4572000"/>
              <a:ext cx="12700" cy="3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2"/>
            </p:blipFill>
            <p:spPr>
              <a:xfrm>
                <a:off x="1403350" y="45720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37" name="墨迹 36"/>
              <p14:cNvContentPartPr/>
              <p14:nvPr/>
            </p14:nvContentPartPr>
            <p14:xfrm>
              <a:off x="3225800" y="2476500"/>
              <a:ext cx="419100" cy="11176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4"/>
            </p:blipFill>
            <p:spPr>
              <a:xfrm>
                <a:off x="3225800" y="2476500"/>
                <a:ext cx="419100" cy="1117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38" name="墨迹 37"/>
              <p14:cNvContentPartPr/>
              <p14:nvPr/>
            </p14:nvContentPartPr>
            <p14:xfrm>
              <a:off x="3181350" y="2159000"/>
              <a:ext cx="984250" cy="75565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36"/>
            </p:blipFill>
            <p:spPr>
              <a:xfrm>
                <a:off x="3181350" y="2159000"/>
                <a:ext cx="984250" cy="755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39" name="墨迹 38"/>
              <p14:cNvContentPartPr/>
              <p14:nvPr/>
            </p14:nvContentPartPr>
            <p14:xfrm>
              <a:off x="7880350" y="3771900"/>
              <a:ext cx="755650" cy="9525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38"/>
            </p:blipFill>
            <p:spPr>
              <a:xfrm>
                <a:off x="7880350" y="3771900"/>
                <a:ext cx="7556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40" name="墨迹 39"/>
              <p14:cNvContentPartPr/>
              <p14:nvPr/>
            </p14:nvContentPartPr>
            <p14:xfrm>
              <a:off x="8928100" y="3746500"/>
              <a:ext cx="755650" cy="36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0"/>
            </p:blipFill>
            <p:spPr>
              <a:xfrm>
                <a:off x="8928100" y="3746500"/>
                <a:ext cx="7556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41" name="墨迹 40"/>
              <p14:cNvContentPartPr/>
              <p14:nvPr/>
            </p14:nvContentPartPr>
            <p14:xfrm>
              <a:off x="8242300" y="3505200"/>
              <a:ext cx="50800" cy="16510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2"/>
            </p:blipFill>
            <p:spPr>
              <a:xfrm>
                <a:off x="8242300" y="3505200"/>
                <a:ext cx="5080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42" name="墨迹 41"/>
              <p14:cNvContentPartPr/>
              <p14:nvPr/>
            </p14:nvContentPartPr>
            <p14:xfrm>
              <a:off x="8604250" y="4248150"/>
              <a:ext cx="1416050" cy="1905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44"/>
            </p:blipFill>
            <p:spPr>
              <a:xfrm>
                <a:off x="8604250" y="4248150"/>
                <a:ext cx="1416050" cy="1905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320" y="1588770"/>
            <a:ext cx="5574030" cy="46659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60490" y="1588770"/>
            <a:ext cx="275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3.Prototypical Network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80" y="2581275"/>
            <a:ext cx="3425825" cy="2215515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 rot="2280000">
            <a:off x="5917565" y="2310130"/>
            <a:ext cx="845185" cy="33845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 descr="dat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910" y="2234565"/>
            <a:ext cx="8542655" cy="37579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88970" y="6185535"/>
            <a:ext cx="6748145" cy="368300"/>
            <a:chOff x="3150" y="9270"/>
            <a:chExt cx="10627" cy="580"/>
          </a:xfrm>
        </p:grpSpPr>
        <p:sp>
          <p:nvSpPr>
            <p:cNvPr id="9" name="文本框 8"/>
            <p:cNvSpPr txBox="1"/>
            <p:nvPr/>
          </p:nvSpPr>
          <p:spPr>
            <a:xfrm>
              <a:off x="3150" y="9270"/>
              <a:ext cx="175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Dataset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9" y="9270"/>
              <a:ext cx="92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https://github.com/zxlzr/FewShotNLP/tree/master/data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45440" y="1437640"/>
            <a:ext cx="11236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ARSC</a:t>
            </a:r>
            <a:r>
              <a:rPr lang="en-US" altLang="zh-CN"/>
              <a:t>: 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English reviews of 23 types of products on Amazon.Following the experiment setting of Yu (2018), we creat a 12-way 5-shot text classification task on this dataset.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152400" y="2927350"/>
              <a:ext cx="50800" cy="3746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52400" y="2927350"/>
                <a:ext cx="5080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215900" y="2686050"/>
              <a:ext cx="2393950" cy="685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215900" y="2686050"/>
                <a:ext cx="2393950" cy="68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203200" y="3257550"/>
              <a:ext cx="2457450" cy="1841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203200" y="3257550"/>
                <a:ext cx="2457450" cy="184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488950" y="3098800"/>
              <a:ext cx="31750" cy="2857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88950" y="3098800"/>
                <a:ext cx="3175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1" name="墨迹 10"/>
              <p14:cNvContentPartPr/>
              <p14:nvPr/>
            </p14:nvContentPartPr>
            <p14:xfrm>
              <a:off x="546100" y="3079750"/>
              <a:ext cx="215900" cy="2032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1"/>
            </p:blipFill>
            <p:spPr>
              <a:xfrm>
                <a:off x="546100" y="3079750"/>
                <a:ext cx="215900" cy="20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2" name="墨迹 11"/>
              <p14:cNvContentPartPr/>
              <p14:nvPr/>
            </p14:nvContentPartPr>
            <p14:xfrm>
              <a:off x="1562100" y="2070100"/>
              <a:ext cx="37465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3"/>
            </p:blipFill>
            <p:spPr>
              <a:xfrm>
                <a:off x="1562100" y="2070100"/>
                <a:ext cx="3746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3" name="墨迹 12"/>
              <p14:cNvContentPartPr/>
              <p14:nvPr/>
            </p14:nvContentPartPr>
            <p14:xfrm>
              <a:off x="2260600" y="2019300"/>
              <a:ext cx="400050" cy="63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5"/>
            </p:blipFill>
            <p:spPr>
              <a:xfrm>
                <a:off x="2260600" y="2019300"/>
                <a:ext cx="400050" cy="635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97325" y="6219825"/>
            <a:ext cx="4243705" cy="368164"/>
            <a:chOff x="3150" y="9270"/>
            <a:chExt cx="7736" cy="461"/>
          </a:xfrm>
        </p:grpSpPr>
        <p:sp>
          <p:nvSpPr>
            <p:cNvPr id="9" name="文本框 8"/>
            <p:cNvSpPr txBox="1"/>
            <p:nvPr/>
          </p:nvSpPr>
          <p:spPr>
            <a:xfrm>
              <a:off x="3150" y="9270"/>
              <a:ext cx="1758" cy="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Dataset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9" y="9270"/>
              <a:ext cx="6377" cy="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https://github.com/thunlp/FewRel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05435" y="1394460"/>
            <a:ext cx="1158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FewRel</a:t>
            </a:r>
            <a:r>
              <a:rPr lang="en-US" altLang="zh-CN"/>
              <a:t>: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Few-Shot relation classification dataset, consisting of 70000 instances on 100 relations derived from Wikipedia. In our experiment, we follow the settings of Sun (2019) and evaluate our method on 5-way 5-shot and 10-way 5-shot settings.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2265" y="2192655"/>
            <a:ext cx="6241415" cy="3742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3327400" y="2647950"/>
              <a:ext cx="1035050" cy="5207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3327400" y="2647950"/>
                <a:ext cx="1035050" cy="520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4921250" y="2832100"/>
              <a:ext cx="263525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4921250" y="2832100"/>
                <a:ext cx="26352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3365500" y="3663950"/>
              <a:ext cx="901700" cy="317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365500" y="3663950"/>
                <a:ext cx="9017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3409950" y="4673600"/>
              <a:ext cx="86360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409950" y="4673600"/>
                <a:ext cx="8636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5010150" y="3359150"/>
              <a:ext cx="425450" cy="190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010150" y="3359150"/>
                <a:ext cx="425450" cy="1905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796,&quot;width&quot;:6924}"/>
</p:tagLst>
</file>

<file path=ppt/tags/tag2.xml><?xml version="1.0" encoding="utf-8"?>
<p:tagLst xmlns:p="http://schemas.openxmlformats.org/presentationml/2006/main">
  <p:tag name="KSO_WM_UNIT_PLACING_PICTURE_USER_VIEWPORT" val="{&quot;height&quot;:5796,&quot;width&quot;:692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演示</Application>
  <PresentationFormat>自定义</PresentationFormat>
  <Paragraphs>119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微软雅黑</vt:lpstr>
      <vt:lpstr>等线</vt:lpstr>
      <vt:lpstr>Arial Unicode MS</vt:lpstr>
      <vt:lpstr>Calibri</vt:lpstr>
      <vt:lpstr>Baskerville Old Face</vt:lpstr>
      <vt:lpstr>Agency FB</vt:lpstr>
      <vt:lpstr>Trebuchet MS</vt:lpstr>
      <vt:lpstr>华文彩云</vt:lpstr>
      <vt:lpstr>Office 主题​​</vt:lpstr>
      <vt:lpstr>PowerPoint 演示文稿</vt:lpstr>
      <vt:lpstr>PowerPoint 演示文稿</vt:lpstr>
      <vt:lpstr>Innovation</vt:lpstr>
      <vt:lpstr>Innovation</vt:lpstr>
      <vt:lpstr>Approach</vt:lpstr>
      <vt:lpstr>Approach</vt:lpstr>
      <vt:lpstr>Approach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你可少吃点叭</cp:lastModifiedBy>
  <cp:revision>1602</cp:revision>
  <dcterms:created xsi:type="dcterms:W3CDTF">2017-04-22T07:59:00Z</dcterms:created>
  <dcterms:modified xsi:type="dcterms:W3CDTF">2021-07-27T13:21:11Z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