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03" r:id="rId6"/>
    <p:sldId id="313" r:id="rId7"/>
    <p:sldId id="314" r:id="rId8"/>
    <p:sldId id="294" r:id="rId9"/>
    <p:sldId id="304" r:id="rId10"/>
    <p:sldId id="297" r:id="rId11"/>
    <p:sldId id="305" r:id="rId12"/>
    <p:sldId id="307" r:id="rId13"/>
    <p:sldId id="264" r:id="rId14"/>
    <p:sldId id="26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p:scale>
          <a:sx n="80" d="100"/>
          <a:sy n="80" d="100"/>
        </p:scale>
        <p:origin x="-510" y="336"/>
      </p:cViewPr>
      <p:guideLst>
        <p:guide orient="horz" pos="2160"/>
        <p:guide pos="39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2.xml"/><Relationship Id="rId10" Type="http://schemas.openxmlformats.org/officeDocument/2006/relationships/image" Target="../media/image22.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393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700686" y="1830111"/>
            <a:ext cx="9054400" cy="286131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Graph Enhanced Representation Learning</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for News Recommendation</a:t>
            </a:r>
            <a:br>
              <a:rPr lang="en-US" altLang="zh-CN" sz="3600" dirty="0"/>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990266" y="4333680"/>
            <a:ext cx="10614993" cy="460375"/>
          </a:xfrm>
          <a:prstGeom prst="rect">
            <a:avLst/>
          </a:prstGeom>
        </p:spPr>
        <p:txBody>
          <a:bodyPr wrap="square">
            <a:spAutoFit/>
          </a:bodyPr>
          <a:lstStyle/>
          <a:p>
            <a:pPr algn="ct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(International World Wide Web Conferences-2020)</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415313" y="5066553"/>
            <a:ext cx="3307080"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Ting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706620" y="6133465"/>
            <a:ext cx="2208530" cy="368300"/>
          </a:xfrm>
          <a:prstGeom prst="rect">
            <a:avLst/>
          </a:prstGeom>
          <a:noFill/>
        </p:spPr>
        <p:txBody>
          <a:bodyPr wrap="none" rtlCol="0">
            <a:spAutoFit/>
          </a:bodyPr>
          <a:p>
            <a:r>
              <a:rPr lang="en-US" altLang="zh-CN" sz="1600" b="1" dirty="0">
                <a:solidFill>
                  <a:schemeClr val="bg1">
                    <a:lumMod val="65000"/>
                  </a:schemeClr>
                </a:solidFill>
                <a:latin typeface="黑体" panose="02010609060101010101" charset="-122"/>
                <a:ea typeface="黑体" panose="02010609060101010101" charset="-122"/>
              </a:rPr>
              <a:t>2020.04.28  •  AnHui</a:t>
            </a:r>
            <a:r>
              <a:rPr lang="en-US" altLang="zh-CN" dirty="0"/>
              <a:t> </a:t>
            </a:r>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61695" y="1718945"/>
            <a:ext cx="4862830" cy="3420110"/>
          </a:xfrm>
          <a:prstGeom prst="rect">
            <a:avLst/>
          </a:prstGeom>
        </p:spPr>
      </p:pic>
      <p:grpSp>
        <p:nvGrpSpPr>
          <p:cNvPr id="7" name="组合 6"/>
          <p:cNvGrpSpPr/>
          <p:nvPr/>
        </p:nvGrpSpPr>
        <p:grpSpPr>
          <a:xfrm>
            <a:off x="5869940" y="2238375"/>
            <a:ext cx="6145530" cy="2651125"/>
            <a:chOff x="9258" y="3085"/>
            <a:chExt cx="9678" cy="4175"/>
          </a:xfrm>
        </p:grpSpPr>
        <p:sp>
          <p:nvSpPr>
            <p:cNvPr id="4" name="文本框 3"/>
            <p:cNvSpPr txBox="1"/>
            <p:nvPr/>
          </p:nvSpPr>
          <p:spPr>
            <a:xfrm>
              <a:off x="9258" y="3085"/>
              <a:ext cx="9530" cy="1016"/>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1.Adding the neighbor user information improves performances more significantly than adding neighbor news information.</a:t>
              </a:r>
              <a:endParaRPr lang="en-US" altLang="zh-CN">
                <a:latin typeface="Times New Roman" panose="02020603050405020304" pitchFamily="18" charset="0"/>
                <a:cs typeface="Times New Roman" panose="02020603050405020304" pitchFamily="18" charset="0"/>
              </a:endParaRPr>
            </a:p>
          </p:txBody>
        </p:sp>
        <p:sp>
          <p:nvSpPr>
            <p:cNvPr id="5" name="文本框 4"/>
            <p:cNvSpPr txBox="1"/>
            <p:nvPr/>
          </p:nvSpPr>
          <p:spPr>
            <a:xfrm>
              <a:off x="9258" y="4705"/>
              <a:ext cx="9678" cy="1016"/>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2.The improvement brought by neighbor news semantic representations outweighs that brought by neighbour news ID.</a:t>
              </a:r>
              <a:endParaRPr lang="en-US" altLang="zh-CN">
                <a:latin typeface="Times New Roman" panose="02020603050405020304" pitchFamily="18" charset="0"/>
                <a:cs typeface="Times New Roman" panose="02020603050405020304" pitchFamily="18" charset="0"/>
              </a:endParaRPr>
            </a:p>
          </p:txBody>
        </p:sp>
        <p:sp>
          <p:nvSpPr>
            <p:cNvPr id="6" name="文本框 5"/>
            <p:cNvSpPr txBox="1"/>
            <p:nvPr/>
          </p:nvSpPr>
          <p:spPr>
            <a:xfrm>
              <a:off x="9258" y="6244"/>
              <a:ext cx="9137" cy="1016"/>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3. Combining each part in the graph learning leads to the best model performance.</a:t>
              </a:r>
              <a:endParaRPr lang="en-US" altLang="zh-CN">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9760"/>
            <a:ext cx="10515600" cy="987552"/>
          </a:xfrm>
        </p:spPr>
        <p:txBody>
          <a:bodyPr/>
          <a:lstStyle/>
          <a:p>
            <a:r>
              <a:rPr lang="en-US" altLang="zh-CN" sz="3200" dirty="0">
                <a:latin typeface="Times New Roman" panose="02020603050405020304" pitchFamily="18" charset="0"/>
              </a:rPr>
              <a:t>Conclusion</a:t>
            </a:r>
            <a:br>
              <a:rPr lang="en-US" altLang="zh-CN" sz="3200" dirty="0">
                <a:latin typeface="Times New Roman" panose="02020603050405020304" pitchFamily="18" charset="0"/>
              </a:rPr>
            </a:br>
            <a:endParaRPr lang="zh-CN" altLang="en-US" sz="3200" dirty="0">
              <a:latin typeface="Times New Roman" panose="02020603050405020304" pitchFamily="18" charset="0"/>
            </a:endParaRPr>
          </a:p>
        </p:txBody>
      </p:sp>
      <p:sp>
        <p:nvSpPr>
          <p:cNvPr id="4" name="TextBox 3"/>
          <p:cNvSpPr txBox="1"/>
          <p:nvPr/>
        </p:nvSpPr>
        <p:spPr>
          <a:xfrm>
            <a:off x="1733797" y="2090057"/>
            <a:ext cx="45719" cy="369332"/>
          </a:xfrm>
          <a:prstGeom prst="rect">
            <a:avLst/>
          </a:prstGeom>
          <a:noFill/>
        </p:spPr>
        <p:txBody>
          <a:bodyPr wrap="square" rtlCol="0">
            <a:spAutoFit/>
          </a:bodyPr>
          <a:lstStyle/>
          <a:p>
            <a:endParaRPr lang="zh-CN" altLang="en-US" dirty="0"/>
          </a:p>
        </p:txBody>
      </p:sp>
      <p:sp>
        <p:nvSpPr>
          <p:cNvPr id="6" name="文本框 5"/>
          <p:cNvSpPr txBox="1"/>
          <p:nvPr/>
        </p:nvSpPr>
        <p:spPr>
          <a:xfrm>
            <a:off x="838200" y="2367280"/>
            <a:ext cx="10873740" cy="2676525"/>
          </a:xfrm>
          <a:prstGeom prst="rect">
            <a:avLst/>
          </a:prstGeom>
          <a:noFill/>
        </p:spPr>
        <p:txBody>
          <a:bodyPr wrap="square" rtlCol="0">
            <a:spAutoFit/>
          </a:bodyPr>
          <a:p>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zh-CN" altLang="en-US" sz="240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Our approach consists of a one-hop interaction learning module and a two-hop graph learning module. The one-hop interaction learning module forms news representations via the transformer architecture. It also learns user representations by attentively aggregating their clicked news. The two-hop graph learning module enhances the representations of users and news by aggregating their neighbor embeddings via a graph attention network. Both IDs and textual contents of news are utilized to enrich the neighbor embeddings.</a:t>
            </a:r>
            <a:endParaRPr lang="zh-CN" altLang="en-US" sz="240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rPr>
              <a:t>Thanks!</a:t>
            </a:r>
            <a:endParaRPr lang="en-US" altLang="zh-CN" sz="8000" b="0" dirty="0" smtClean="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 y="97327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sp>
        <p:nvSpPr>
          <p:cNvPr id="25" name="文本框 24"/>
          <p:cNvSpPr txBox="1"/>
          <p:nvPr/>
        </p:nvSpPr>
        <p:spPr>
          <a:xfrm>
            <a:off x="5447815" y="2508796"/>
            <a:ext cx="2408032" cy="707886"/>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5461653" y="4035869"/>
            <a:ext cx="3150221" cy="707886"/>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文本框 22"/>
          <p:cNvSpPr txBox="1"/>
          <p:nvPr/>
        </p:nvSpPr>
        <p:spPr>
          <a:xfrm>
            <a:off x="5459690" y="3252119"/>
            <a:ext cx="3491661" cy="707886"/>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21"/>
          <p:cNvSpPr txBox="1"/>
          <p:nvPr/>
        </p:nvSpPr>
        <p:spPr>
          <a:xfrm>
            <a:off x="5426028" y="1857018"/>
            <a:ext cx="3657600" cy="707886"/>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Innovation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2" name="图片 21"/>
          <p:cNvPicPr>
            <a:picLocks noChangeAspect="1"/>
          </p:cNvPicPr>
          <p:nvPr/>
        </p:nvPicPr>
        <p:blipFill>
          <a:blip r:embed="rId7"/>
          <a:stretch>
            <a:fillRect/>
          </a:stretch>
        </p:blipFill>
        <p:spPr>
          <a:xfrm>
            <a:off x="662305" y="18700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Innovation</a:t>
            </a:r>
            <a:endParaRPr lang="zh-CN" altLang="en-US" dirty="0"/>
          </a:p>
        </p:txBody>
      </p:sp>
      <p:sp>
        <p:nvSpPr>
          <p:cNvPr id="3" name="文本框 2"/>
          <p:cNvSpPr txBox="1"/>
          <p:nvPr/>
        </p:nvSpPr>
        <p:spPr>
          <a:xfrm>
            <a:off x="214630" y="1763395"/>
            <a:ext cx="6316345" cy="521970"/>
          </a:xfrm>
          <a:prstGeom prst="rect">
            <a:avLst/>
          </a:prstGeom>
          <a:noFill/>
        </p:spPr>
        <p:txBody>
          <a:bodyPr wrap="square" rtlCol="0">
            <a:spAutoFit/>
          </a:bodyPr>
          <a:p>
            <a:r>
              <a:rPr lang="zh-CN" altLang="en-US" sz="28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Problems with the current method</a:t>
            </a:r>
            <a:r>
              <a:rPr lang="en-US" altLang="zh-CN" sz="28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137160" y="3002280"/>
            <a:ext cx="6813550" cy="1814830"/>
          </a:xfrm>
          <a:prstGeom prst="rect">
            <a:avLst/>
          </a:prstGeom>
          <a:noFill/>
        </p:spPr>
        <p:txBody>
          <a:bodyPr wrap="square" rtlCol="0" anchor="t">
            <a:spAutoFit/>
          </a:bodyPr>
          <a:p>
            <a:r>
              <a:rPr lang="zh-CN" altLang="en-US" sz="28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When the news content such as titles are short and vague, and the historical behaviors of user are sparse, it is difficult for them to learn accurate news and user representations.</a:t>
            </a:r>
            <a:endParaRPr lang="zh-CN" altLang="en-US" sz="28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0" name="图片 9"/>
          <p:cNvPicPr>
            <a:picLocks noChangeAspect="1"/>
          </p:cNvPicPr>
          <p:nvPr>
            <p:custDataLst>
              <p:tags r:id="rId1"/>
            </p:custDataLst>
          </p:nvPr>
        </p:nvPicPr>
        <p:blipFill>
          <a:blip r:embed="rId2"/>
          <a:stretch>
            <a:fillRect/>
          </a:stretch>
        </p:blipFill>
        <p:spPr>
          <a:xfrm>
            <a:off x="7276465" y="1597660"/>
            <a:ext cx="4442460" cy="47644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Innovation</a:t>
            </a:r>
            <a:endParaRPr lang="zh-CN" altLang="en-US" dirty="0"/>
          </a:p>
        </p:txBody>
      </p:sp>
      <p:pic>
        <p:nvPicPr>
          <p:cNvPr id="6" name="图片 5"/>
          <p:cNvPicPr>
            <a:picLocks noChangeAspect="1"/>
          </p:cNvPicPr>
          <p:nvPr/>
        </p:nvPicPr>
        <p:blipFill>
          <a:blip r:embed="rId1"/>
          <a:stretch>
            <a:fillRect/>
          </a:stretch>
        </p:blipFill>
        <p:spPr>
          <a:xfrm>
            <a:off x="6345555" y="1545590"/>
            <a:ext cx="5181600" cy="4171950"/>
          </a:xfrm>
          <a:prstGeom prst="rect">
            <a:avLst/>
          </a:prstGeom>
        </p:spPr>
      </p:pic>
      <p:sp>
        <p:nvSpPr>
          <p:cNvPr id="7" name="文本框 6"/>
          <p:cNvSpPr txBox="1"/>
          <p:nvPr/>
        </p:nvSpPr>
        <p:spPr>
          <a:xfrm>
            <a:off x="210820" y="1607820"/>
            <a:ext cx="6134100" cy="829945"/>
          </a:xfrm>
          <a:prstGeom prst="rect">
            <a:avLst/>
          </a:prstGeom>
          <a:noFill/>
        </p:spPr>
        <p:txBody>
          <a:bodyPr wrap="square" rtlCol="0">
            <a:spAutoFit/>
          </a:bodyPr>
          <a:p>
            <a:r>
              <a:rPr lang="en-US" altLang="zh-CN" sz="24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From user news interactions, a bipartite graph can be established.</a:t>
            </a:r>
            <a:endParaRPr lang="en-US" altLang="zh-CN" sz="24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570230" y="2639695"/>
            <a:ext cx="3302000" cy="398780"/>
            <a:chOff x="898" y="4300"/>
            <a:chExt cx="5200" cy="628"/>
          </a:xfrm>
        </p:grpSpPr>
        <p:sp>
          <p:nvSpPr>
            <p:cNvPr id="8" name="文本框 7"/>
            <p:cNvSpPr txBox="1"/>
            <p:nvPr/>
          </p:nvSpPr>
          <p:spPr>
            <a:xfrm>
              <a:off x="898" y="4300"/>
              <a:ext cx="1200" cy="628"/>
            </a:xfrm>
            <a:prstGeom prst="rect">
              <a:avLst/>
            </a:prstGeom>
            <a:noFill/>
          </p:spPr>
          <p:txBody>
            <a:bodyPr wrap="square" rtlCol="0">
              <a:spAutoFit/>
            </a:bodyPr>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node:</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文本框 10"/>
            <p:cNvSpPr txBox="1"/>
            <p:nvPr/>
          </p:nvSpPr>
          <p:spPr>
            <a:xfrm>
              <a:off x="2218" y="4348"/>
              <a:ext cx="3880" cy="580"/>
            </a:xfrm>
            <a:prstGeom prst="rect">
              <a:avLst/>
            </a:prstGeom>
            <a:noFill/>
          </p:spPr>
          <p:txBody>
            <a:bodyPr wrap="square" rtlCol="0">
              <a:spAutoFit/>
            </a:bodyPr>
            <a:p>
              <a:r>
                <a:rPr lang="en-US" altLang="zh-CN">
                  <a:ln/>
                  <a:solidFill>
                    <a:schemeClr val="accent1"/>
                  </a:solidFill>
                  <a:effectLst>
                    <a:outerShdw blurRad="38100" dist="25400" dir="5400000" algn="ctr" rotWithShape="0">
                      <a:srgbClr val="6E747A">
                        <a:alpha val="43000"/>
                      </a:srgbClr>
                    </a:outerShdw>
                  </a:effectLst>
                </a:rPr>
                <a:t>user,news</a:t>
              </a:r>
              <a:endParaRPr lang="en-US" altLang="zh-CN">
                <a:ln/>
                <a:solidFill>
                  <a:schemeClr val="accent1"/>
                </a:solidFill>
                <a:effectLst>
                  <a:outerShdw blurRad="38100" dist="25400" dir="5400000" algn="ctr" rotWithShape="0">
                    <a:srgbClr val="6E747A">
                      <a:alpha val="43000"/>
                    </a:srgbClr>
                  </a:outerShdw>
                </a:effectLst>
              </a:endParaRPr>
            </a:p>
          </p:txBody>
        </p:sp>
      </p:grpSp>
      <p:grpSp>
        <p:nvGrpSpPr>
          <p:cNvPr id="16" name="组合 15"/>
          <p:cNvGrpSpPr/>
          <p:nvPr/>
        </p:nvGrpSpPr>
        <p:grpSpPr>
          <a:xfrm>
            <a:off x="570230" y="3081020"/>
            <a:ext cx="3884930" cy="398780"/>
            <a:chOff x="898" y="5260"/>
            <a:chExt cx="6118" cy="628"/>
          </a:xfrm>
        </p:grpSpPr>
        <p:sp>
          <p:nvSpPr>
            <p:cNvPr id="9" name="文本框 8"/>
            <p:cNvSpPr txBox="1"/>
            <p:nvPr/>
          </p:nvSpPr>
          <p:spPr>
            <a:xfrm>
              <a:off x="898" y="5260"/>
              <a:ext cx="1200" cy="628"/>
            </a:xfrm>
            <a:prstGeom prst="rect">
              <a:avLst/>
            </a:prstGeom>
            <a:noFill/>
          </p:spPr>
          <p:txBody>
            <a:bodyPr wrap="square" rtlCol="0">
              <a:spAutoFit/>
            </a:bodyPr>
            <a:p>
              <a:r>
                <a:rPr lang="en-US" altLang="zh-CN" sz="20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edge:</a:t>
              </a:r>
              <a:endParaRPr lang="en-US" altLang="zh-CN" sz="20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文本框 11"/>
            <p:cNvSpPr txBox="1"/>
            <p:nvPr/>
          </p:nvSpPr>
          <p:spPr>
            <a:xfrm>
              <a:off x="2218" y="5284"/>
              <a:ext cx="4799" cy="58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interactions between them</a:t>
              </a:r>
              <a:endParaRPr lang="en-US" altLang="zh-CN">
                <a:solidFill>
                  <a:schemeClr val="accent1"/>
                </a:solidFill>
                <a:effectLst>
                  <a:outerShdw blurRad="38100" dist="25400" dir="5400000" algn="ctr" rotWithShape="0">
                    <a:srgbClr val="6E747A">
                      <a:alpha val="43000"/>
                    </a:srgbClr>
                  </a:outerShdw>
                </a:effectLst>
              </a:endParaRPr>
            </a:p>
          </p:txBody>
        </p:sp>
      </p:grpSp>
      <p:sp>
        <p:nvSpPr>
          <p:cNvPr id="15" name="文本框 14"/>
          <p:cNvSpPr txBox="1"/>
          <p:nvPr/>
        </p:nvSpPr>
        <p:spPr>
          <a:xfrm>
            <a:off x="210820" y="3909060"/>
            <a:ext cx="5875020" cy="398780"/>
          </a:xfrm>
          <a:prstGeom prst="rect">
            <a:avLst/>
          </a:prstGeom>
          <a:noFill/>
        </p:spPr>
        <p:txBody>
          <a:bodyPr wrap="square" rtlCol="0">
            <a:spAutoFit/>
          </a:bodyPr>
          <a:p>
            <a:r>
              <a:rPr lang="zh-CN" altLang="en-US"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neighbor news</a:t>
            </a:r>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some news are viewed by the same user.</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8" name="文本框 17"/>
          <p:cNvSpPr txBox="1"/>
          <p:nvPr/>
        </p:nvSpPr>
        <p:spPr>
          <a:xfrm>
            <a:off x="210820" y="4473575"/>
            <a:ext cx="5875020"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neighbor users.</a:t>
            </a:r>
            <a:r>
              <a:rPr lang="en-US" altLang="zh-CN" sz="20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some users are clicked the same news.</a:t>
            </a:r>
            <a:endParaRPr lang="en-US" altLang="zh-CN" sz="20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9" name="文本框 18"/>
          <p:cNvSpPr txBox="1"/>
          <p:nvPr/>
        </p:nvSpPr>
        <p:spPr>
          <a:xfrm>
            <a:off x="210820" y="5240020"/>
            <a:ext cx="6188710" cy="706755"/>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eg. </a:t>
            </a:r>
            <a:r>
              <a:rPr lang="en-US" altLang="zh-CN" sz="2000"/>
              <a:t> [n</a:t>
            </a:r>
            <a:r>
              <a:rPr lang="en-US" altLang="zh-CN" sz="2000" baseline="-25000"/>
              <a:t>1</a:t>
            </a:r>
            <a:r>
              <a:rPr lang="en-US" altLang="zh-CN" sz="2000"/>
              <a:t>,n</a:t>
            </a:r>
            <a:r>
              <a:rPr lang="en-US" altLang="zh-CN" sz="2000" baseline="-25000"/>
              <a:t>2</a:t>
            </a:r>
            <a:r>
              <a:rPr lang="en-US" altLang="zh-CN" sz="2000"/>
              <a:t>,n</a:t>
            </a:r>
            <a:r>
              <a:rPr lang="en-US" altLang="zh-CN" sz="2000" baseline="-25000"/>
              <a:t>5</a:t>
            </a:r>
            <a:r>
              <a:rPr lang="en-US" altLang="zh-CN" sz="2000"/>
              <a:t>]∈</a:t>
            </a:r>
            <a:r>
              <a:rPr lang="en-US" altLang="zh-CN" sz="2000">
                <a:latin typeface="Times New Roman" panose="02020603050405020304" pitchFamily="18" charset="0"/>
                <a:cs typeface="Times New Roman" panose="02020603050405020304" pitchFamily="18" charset="0"/>
              </a:rPr>
              <a:t>neighbor news</a:t>
            </a:r>
            <a:r>
              <a:rPr lang="en-US" altLang="zh-CN" sz="2000"/>
              <a:t>      </a:t>
            </a:r>
            <a:r>
              <a:rPr lang="en-US" altLang="zh-CN" sz="2000">
                <a:sym typeface="+mn-ea"/>
              </a:rPr>
              <a:t>[u</a:t>
            </a:r>
            <a:r>
              <a:rPr lang="en-US" altLang="zh-CN" sz="2000" baseline="-25000">
                <a:sym typeface="+mn-ea"/>
              </a:rPr>
              <a:t>1</a:t>
            </a:r>
            <a:r>
              <a:rPr lang="en-US" altLang="zh-CN" sz="2000">
                <a:sym typeface="+mn-ea"/>
              </a:rPr>
              <a:t>,u</a:t>
            </a:r>
            <a:r>
              <a:rPr lang="en-US" altLang="zh-CN" sz="2000" baseline="-25000">
                <a:sym typeface="+mn-ea"/>
              </a:rPr>
              <a:t>2</a:t>
            </a:r>
            <a:r>
              <a:rPr lang="en-US" altLang="zh-CN" sz="2000">
                <a:sym typeface="+mn-ea"/>
              </a:rPr>
              <a:t>]∈</a:t>
            </a:r>
            <a:r>
              <a:rPr lang="en-US" altLang="zh-CN" sz="2000">
                <a:latin typeface="Times New Roman" panose="02020603050405020304" pitchFamily="18" charset="0"/>
                <a:cs typeface="Times New Roman" panose="02020603050405020304" pitchFamily="18" charset="0"/>
                <a:sym typeface="+mn-ea"/>
              </a:rPr>
              <a:t>neighbor users</a:t>
            </a:r>
            <a:endParaRPr lang="en-US" altLang="zh-CN" sz="2000"/>
          </a:p>
          <a:p>
            <a:endParaRPr lang="en-US" altLang="zh-CN"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Innovation</a:t>
            </a:r>
            <a:endParaRPr lang="zh-CN" altLang="en-US" dirty="0"/>
          </a:p>
        </p:txBody>
      </p:sp>
      <p:sp>
        <p:nvSpPr>
          <p:cNvPr id="5" name="文本框 4"/>
          <p:cNvSpPr txBox="1"/>
          <p:nvPr/>
        </p:nvSpPr>
        <p:spPr>
          <a:xfrm>
            <a:off x="807085" y="1652270"/>
            <a:ext cx="9498330" cy="1630045"/>
          </a:xfrm>
          <a:prstGeom prst="rect">
            <a:avLst/>
          </a:prstGeom>
          <a:noFill/>
        </p:spPr>
        <p:txBody>
          <a:bodyPr wrap="square" rtlCol="0">
            <a:spAutoFit/>
          </a:bodyPr>
          <a:p>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r>
              <a:rPr lang="en-US" altLang="zh-CN" sz="2800" b="1">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News representation:</a:t>
            </a:r>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utilize the </a:t>
            </a:r>
            <a:r>
              <a:rPr lang="en-US" altLang="zh-CN" sz="2400">
                <a:ln w="22225">
                  <a:solidFill>
                    <a:schemeClr val="accent2"/>
                  </a:solidFill>
                  <a:prstDash val="solid"/>
                </a:ln>
                <a:solidFill>
                  <a:srgbClr val="FFC000"/>
                </a:solidFill>
                <a:effectLst/>
                <a:latin typeface="Times New Roman" panose="02020603050405020304" pitchFamily="18" charset="0"/>
                <a:cs typeface="Times New Roman" panose="02020603050405020304" pitchFamily="18" charset="0"/>
              </a:rPr>
              <a:t>transformer</a:t>
            </a:r>
            <a:r>
              <a:rPr lang="en-US" altLang="zh-CN" sz="2400">
                <a:ln/>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 build news semantic representations</a:t>
            </a:r>
            <a:endPar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add </a:t>
            </a:r>
            <a:r>
              <a:rPr lang="en-US" altLang="zh-CN" sz="2400">
                <a:ln w="22225">
                  <a:solidFill>
                    <a:schemeClr val="accent2"/>
                  </a:solidFill>
                  <a:prstDash val="solid"/>
                </a:ln>
                <a:solidFill>
                  <a:srgbClr val="FFC000"/>
                </a:solidFill>
                <a:effectLst/>
                <a:latin typeface="Times New Roman" panose="02020603050405020304" pitchFamily="18" charset="0"/>
                <a:cs typeface="Times New Roman" panose="02020603050405020304" pitchFamily="18" charset="0"/>
              </a:rPr>
              <a:t>topic embeddings</a:t>
            </a:r>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of news</a:t>
            </a:r>
            <a:endPar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aggregating </a:t>
            </a:r>
            <a:r>
              <a:rPr lang="en-US" altLang="zh-CN"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neighbor news</a:t>
            </a:r>
            <a:r>
              <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via a graph attention network </a:t>
            </a:r>
            <a:endParaRPr lang="en-US" altLang="zh-CN" sz="24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838200" y="3753485"/>
            <a:ext cx="9498330" cy="1260475"/>
          </a:xfrm>
          <a:prstGeom prst="rect">
            <a:avLst/>
          </a:prstGeom>
          <a:noFill/>
        </p:spPr>
        <p:txBody>
          <a:bodyPr wrap="square" rtlCol="0">
            <a:spAutoFit/>
          </a:bodyPr>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r>
              <a:rPr lang="en-US" altLang="zh-CN" sz="28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Users representation: </a:t>
            </a:r>
            <a:endParaRPr lang="en-US" altLang="zh-CN" sz="28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ID embeddings and historically clicked news</a:t>
            </a:r>
            <a:endPar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aggregate the ID embeddings of </a:t>
            </a:r>
            <a:r>
              <a:rPr lang="en-US" altLang="zh-CN"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neighbor users</a:t>
            </a:r>
            <a:endParaRPr lang="en-US" altLang="zh-CN" sz="24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52730" y="1626870"/>
            <a:ext cx="5945505" cy="4590415"/>
          </a:xfrm>
          <a:prstGeom prst="rect">
            <a:avLst/>
          </a:prstGeom>
        </p:spPr>
      </p:pic>
      <p:pic>
        <p:nvPicPr>
          <p:cNvPr id="4" name="图片 3"/>
          <p:cNvPicPr>
            <a:picLocks noChangeAspect="1"/>
          </p:cNvPicPr>
          <p:nvPr/>
        </p:nvPicPr>
        <p:blipFill>
          <a:blip r:embed="rId2"/>
          <a:srcRect t="8155" r="51"/>
          <a:stretch>
            <a:fillRect/>
          </a:stretch>
        </p:blipFill>
        <p:spPr>
          <a:xfrm>
            <a:off x="6185535" y="2240915"/>
            <a:ext cx="2479675" cy="3976370"/>
          </a:xfrm>
          <a:prstGeom prst="rect">
            <a:avLst/>
          </a:prstGeom>
        </p:spPr>
      </p:pic>
      <p:sp>
        <p:nvSpPr>
          <p:cNvPr id="17" name="文本框 16"/>
          <p:cNvSpPr txBox="1"/>
          <p:nvPr/>
        </p:nvSpPr>
        <p:spPr>
          <a:xfrm>
            <a:off x="6443980" y="1537970"/>
            <a:ext cx="6036945" cy="368300"/>
          </a:xfrm>
          <a:prstGeom prst="rect">
            <a:avLst/>
          </a:prstGeom>
          <a:noFill/>
        </p:spPr>
        <p:txBody>
          <a:bodyPr wrap="square" rtlCol="0">
            <a:spAutoFit/>
            <a:scene3d>
              <a:camera prst="orthographicFront"/>
              <a:lightRig rig="threePt" dir="t"/>
            </a:scene3d>
          </a:bodyPr>
          <a:p>
            <a:r>
              <a:rPr lang="en-US" altLang="zh-CN">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eg.</a:t>
            </a:r>
            <a:r>
              <a:rPr lang="zh-CN" altLang="en-US">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Sparks gives Penny Toler a fire from the organization</a:t>
            </a:r>
            <a:endParaRPr lang="zh-CN" altLang="en-US">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24" name="组合 23"/>
          <p:cNvGrpSpPr/>
          <p:nvPr/>
        </p:nvGrpSpPr>
        <p:grpSpPr>
          <a:xfrm>
            <a:off x="8653780" y="2026285"/>
            <a:ext cx="3359150" cy="4513580"/>
            <a:chOff x="13828" y="3191"/>
            <a:chExt cx="5290" cy="7108"/>
          </a:xfrm>
        </p:grpSpPr>
        <p:grpSp>
          <p:nvGrpSpPr>
            <p:cNvPr id="13" name="组合 12"/>
            <p:cNvGrpSpPr/>
            <p:nvPr/>
          </p:nvGrpSpPr>
          <p:grpSpPr>
            <a:xfrm rot="0">
              <a:off x="14764" y="3191"/>
              <a:ext cx="3507" cy="580"/>
              <a:chOff x="15470" y="2917"/>
              <a:chExt cx="3507" cy="580"/>
            </a:xfrm>
          </p:grpSpPr>
          <p:pic>
            <p:nvPicPr>
              <p:cNvPr id="5" name="图片 4"/>
              <p:cNvPicPr>
                <a:picLocks noChangeAspect="1"/>
              </p:cNvPicPr>
              <p:nvPr/>
            </p:nvPicPr>
            <p:blipFill>
              <a:blip r:embed="rId3"/>
              <a:stretch>
                <a:fillRect/>
              </a:stretch>
            </p:blipFill>
            <p:spPr>
              <a:xfrm>
                <a:off x="16555" y="3040"/>
                <a:ext cx="2422" cy="373"/>
              </a:xfrm>
              <a:prstGeom prst="rect">
                <a:avLst/>
              </a:prstGeom>
            </p:spPr>
          </p:pic>
          <p:sp>
            <p:nvSpPr>
              <p:cNvPr id="6" name="文本框 5"/>
              <p:cNvSpPr txBox="1"/>
              <p:nvPr/>
            </p:nvSpPr>
            <p:spPr>
              <a:xfrm>
                <a:off x="15470" y="2917"/>
                <a:ext cx="1165"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title</a:t>
                </a:r>
                <a:r>
                  <a:rPr lang="en-US" altLang="zh-CN"/>
                  <a:t>:</a:t>
                </a:r>
                <a:endParaRPr lang="en-US" altLang="zh-CN"/>
              </a:p>
            </p:txBody>
          </p:sp>
        </p:grpSp>
        <p:grpSp>
          <p:nvGrpSpPr>
            <p:cNvPr id="10" name="组合 9"/>
            <p:cNvGrpSpPr/>
            <p:nvPr/>
          </p:nvGrpSpPr>
          <p:grpSpPr>
            <a:xfrm rot="0">
              <a:off x="14309" y="4006"/>
              <a:ext cx="4626" cy="580"/>
              <a:chOff x="14456" y="3746"/>
              <a:chExt cx="4626" cy="580"/>
            </a:xfrm>
          </p:grpSpPr>
          <p:pic>
            <p:nvPicPr>
              <p:cNvPr id="8" name="图片 7"/>
              <p:cNvPicPr>
                <a:picLocks noChangeAspect="1"/>
              </p:cNvPicPr>
              <p:nvPr/>
            </p:nvPicPr>
            <p:blipFill>
              <a:blip r:embed="rId4"/>
              <a:stretch>
                <a:fillRect/>
              </a:stretch>
            </p:blipFill>
            <p:spPr>
              <a:xfrm>
                <a:off x="16928" y="3826"/>
                <a:ext cx="2155" cy="421"/>
              </a:xfrm>
              <a:prstGeom prst="rect">
                <a:avLst/>
              </a:prstGeom>
            </p:spPr>
          </p:pic>
          <p:sp>
            <p:nvSpPr>
              <p:cNvPr id="9" name="文本框 8"/>
              <p:cNvSpPr txBox="1"/>
              <p:nvPr/>
            </p:nvSpPr>
            <p:spPr>
              <a:xfrm>
                <a:off x="14456" y="3746"/>
                <a:ext cx="2891"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title embedding:</a:t>
                </a:r>
                <a:endParaRPr lang="en-US" altLang="zh-CN">
                  <a:latin typeface="Times New Roman" panose="02020603050405020304" pitchFamily="18" charset="0"/>
                  <a:cs typeface="Times New Roman" panose="02020603050405020304" pitchFamily="18" charset="0"/>
                </a:endParaRPr>
              </a:p>
            </p:txBody>
          </p:sp>
        </p:grpSp>
        <p:pic>
          <p:nvPicPr>
            <p:cNvPr id="11" name="图片 10"/>
            <p:cNvPicPr>
              <a:picLocks noChangeAspect="1"/>
            </p:cNvPicPr>
            <p:nvPr/>
          </p:nvPicPr>
          <p:blipFill>
            <a:blip r:embed="rId5"/>
            <a:stretch>
              <a:fillRect/>
            </a:stretch>
          </p:blipFill>
          <p:spPr>
            <a:xfrm>
              <a:off x="14667" y="4670"/>
              <a:ext cx="3730" cy="1160"/>
            </a:xfrm>
            <a:prstGeom prst="rect">
              <a:avLst/>
            </a:prstGeom>
          </p:spPr>
        </p:pic>
        <p:pic>
          <p:nvPicPr>
            <p:cNvPr id="12" name="图片 11"/>
            <p:cNvPicPr>
              <a:picLocks noChangeAspect="1"/>
            </p:cNvPicPr>
            <p:nvPr/>
          </p:nvPicPr>
          <p:blipFill>
            <a:blip r:embed="rId6"/>
            <a:stretch>
              <a:fillRect/>
            </a:stretch>
          </p:blipFill>
          <p:spPr>
            <a:xfrm>
              <a:off x="14667" y="6032"/>
              <a:ext cx="2963" cy="670"/>
            </a:xfrm>
            <a:prstGeom prst="rect">
              <a:avLst/>
            </a:prstGeom>
          </p:spPr>
        </p:pic>
        <p:grpSp>
          <p:nvGrpSpPr>
            <p:cNvPr id="16" name="组合 15"/>
            <p:cNvGrpSpPr/>
            <p:nvPr/>
          </p:nvGrpSpPr>
          <p:grpSpPr>
            <a:xfrm rot="0">
              <a:off x="14573" y="6902"/>
              <a:ext cx="2931" cy="580"/>
              <a:chOff x="14814" y="7123"/>
              <a:chExt cx="2931" cy="580"/>
            </a:xfrm>
          </p:grpSpPr>
          <p:pic>
            <p:nvPicPr>
              <p:cNvPr id="14" name="图片 13"/>
              <p:cNvPicPr>
                <a:picLocks noChangeAspect="1"/>
              </p:cNvPicPr>
              <p:nvPr/>
            </p:nvPicPr>
            <p:blipFill>
              <a:blip r:embed="rId7"/>
              <a:stretch>
                <a:fillRect/>
              </a:stretch>
            </p:blipFill>
            <p:spPr>
              <a:xfrm>
                <a:off x="15586" y="7183"/>
                <a:ext cx="2159" cy="459"/>
              </a:xfrm>
              <a:prstGeom prst="rect">
                <a:avLst/>
              </a:prstGeom>
            </p:spPr>
          </p:pic>
          <p:sp>
            <p:nvSpPr>
              <p:cNvPr id="15" name="文本框 14"/>
              <p:cNvSpPr txBox="1"/>
              <p:nvPr/>
            </p:nvSpPr>
            <p:spPr>
              <a:xfrm>
                <a:off x="14814" y="7123"/>
                <a:ext cx="1052" cy="58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h</a:t>
                </a:r>
                <a:r>
                  <a:rPr lang="en-US" altLang="zh-CN" b="1" baseline="-25000">
                    <a:latin typeface="Times New Roman" panose="02020603050405020304" pitchFamily="18" charset="0"/>
                    <a:cs typeface="Times New Roman" panose="02020603050405020304" pitchFamily="18" charset="0"/>
                  </a:rPr>
                  <a:t>i </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p:grpSp>
        <p:grpSp>
          <p:nvGrpSpPr>
            <p:cNvPr id="23" name="组合 22"/>
            <p:cNvGrpSpPr/>
            <p:nvPr/>
          </p:nvGrpSpPr>
          <p:grpSpPr>
            <a:xfrm>
              <a:off x="13828" y="7733"/>
              <a:ext cx="5290" cy="2566"/>
              <a:chOff x="13828" y="7733"/>
              <a:chExt cx="5290" cy="2566"/>
            </a:xfrm>
          </p:grpSpPr>
          <p:pic>
            <p:nvPicPr>
              <p:cNvPr id="18" name="图片 17"/>
              <p:cNvPicPr>
                <a:picLocks noChangeAspect="1"/>
              </p:cNvPicPr>
              <p:nvPr/>
            </p:nvPicPr>
            <p:blipFill>
              <a:blip r:embed="rId8"/>
              <a:stretch>
                <a:fillRect/>
              </a:stretch>
            </p:blipFill>
            <p:spPr>
              <a:xfrm>
                <a:off x="13828" y="7733"/>
                <a:ext cx="5290" cy="1030"/>
              </a:xfrm>
              <a:prstGeom prst="rect">
                <a:avLst/>
              </a:prstGeom>
            </p:spPr>
          </p:pic>
          <p:pic>
            <p:nvPicPr>
              <p:cNvPr id="21" name="图片 20"/>
              <p:cNvPicPr>
                <a:picLocks noChangeAspect="1"/>
              </p:cNvPicPr>
              <p:nvPr/>
            </p:nvPicPr>
            <p:blipFill>
              <a:blip r:embed="rId9"/>
              <a:stretch>
                <a:fillRect/>
              </a:stretch>
            </p:blipFill>
            <p:spPr>
              <a:xfrm>
                <a:off x="14782" y="9079"/>
                <a:ext cx="2418" cy="472"/>
              </a:xfrm>
              <a:prstGeom prst="rect">
                <a:avLst/>
              </a:prstGeom>
            </p:spPr>
          </p:pic>
          <p:pic>
            <p:nvPicPr>
              <p:cNvPr id="22" name="图片 21"/>
              <p:cNvPicPr>
                <a:picLocks noChangeAspect="1"/>
              </p:cNvPicPr>
              <p:nvPr/>
            </p:nvPicPr>
            <p:blipFill>
              <a:blip r:embed="rId10"/>
              <a:stretch>
                <a:fillRect/>
              </a:stretch>
            </p:blipFill>
            <p:spPr>
              <a:xfrm>
                <a:off x="14764" y="9815"/>
                <a:ext cx="2137" cy="484"/>
              </a:xfrm>
              <a:prstGeom prst="rect">
                <a:avLst/>
              </a:prstGeom>
            </p:spPr>
          </p:pic>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3" name="图片 12"/>
          <p:cNvPicPr>
            <a:picLocks noChangeAspect="1"/>
          </p:cNvPicPr>
          <p:nvPr/>
        </p:nvPicPr>
        <p:blipFill>
          <a:blip r:embed="rId1"/>
          <a:stretch>
            <a:fillRect/>
          </a:stretch>
        </p:blipFill>
        <p:spPr>
          <a:xfrm>
            <a:off x="252730" y="1626870"/>
            <a:ext cx="5945505" cy="4590415"/>
          </a:xfrm>
          <a:prstGeom prst="rect">
            <a:avLst/>
          </a:prstGeom>
        </p:spPr>
      </p:pic>
      <p:sp>
        <p:nvSpPr>
          <p:cNvPr id="14" name="文本框 13"/>
          <p:cNvSpPr txBox="1"/>
          <p:nvPr/>
        </p:nvSpPr>
        <p:spPr>
          <a:xfrm>
            <a:off x="6461125" y="1259205"/>
            <a:ext cx="4892675" cy="1322070"/>
          </a:xfrm>
          <a:prstGeom prst="rect">
            <a:avLst/>
          </a:prstGeom>
          <a:noFill/>
        </p:spPr>
        <p:txBody>
          <a:bodyPr wrap="square" rtlCol="0">
            <a:spAutoFit/>
          </a:bodyPr>
          <a:p>
            <a:r>
              <a:rPr lang="en-US" altLang="zh-CN" sz="2000" b="1">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One-hop:</a:t>
            </a:r>
            <a:endParaRPr lang="en-US" altLang="zh-CN" sz="2000" b="1">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Candidate news semantic representations</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Target user semantic representations</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Target user ID representations</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22" name="组合 21"/>
          <p:cNvGrpSpPr/>
          <p:nvPr/>
        </p:nvGrpSpPr>
        <p:grpSpPr>
          <a:xfrm>
            <a:off x="6435090" y="2707640"/>
            <a:ext cx="4676775" cy="857885"/>
            <a:chOff x="10134" y="5239"/>
            <a:chExt cx="7365" cy="1351"/>
          </a:xfrm>
        </p:grpSpPr>
        <p:pic>
          <p:nvPicPr>
            <p:cNvPr id="15" name="图片 14"/>
            <p:cNvPicPr>
              <a:picLocks noChangeAspect="1"/>
            </p:cNvPicPr>
            <p:nvPr/>
          </p:nvPicPr>
          <p:blipFill>
            <a:blip r:embed="rId2"/>
            <a:stretch>
              <a:fillRect/>
            </a:stretch>
          </p:blipFill>
          <p:spPr>
            <a:xfrm>
              <a:off x="15133" y="5359"/>
              <a:ext cx="2080" cy="387"/>
            </a:xfrm>
            <a:prstGeom prst="rect">
              <a:avLst/>
            </a:prstGeom>
          </p:spPr>
        </p:pic>
        <p:sp>
          <p:nvSpPr>
            <p:cNvPr id="16" name="文本框 15"/>
            <p:cNvSpPr txBox="1"/>
            <p:nvPr/>
          </p:nvSpPr>
          <p:spPr>
            <a:xfrm>
              <a:off x="10175" y="5239"/>
              <a:ext cx="4958" cy="628"/>
            </a:xfrm>
            <a:prstGeom prst="rect">
              <a:avLst/>
            </a:prstGeom>
            <a:noFill/>
          </p:spPr>
          <p:txBody>
            <a:bodyPr wrap="square" rtlCol="0">
              <a:spAutoFit/>
            </a:bodyPr>
            <a:p>
              <a:r>
                <a:rPr lang="zh-CN" altLang="en-US" sz="2000">
                  <a:latin typeface="Times New Roman" panose="02020603050405020304" pitchFamily="18" charset="0"/>
                  <a:cs typeface="Times New Roman" panose="02020603050405020304" pitchFamily="18" charset="0"/>
                </a:rPr>
                <a:t>a target user u clicked news</a:t>
              </a:r>
              <a:r>
                <a:rPr lang="en-US" altLang="zh-CN"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a:blip r:embed="rId3"/>
            <a:stretch>
              <a:fillRect/>
            </a:stretch>
          </p:blipFill>
          <p:spPr>
            <a:xfrm>
              <a:off x="15421" y="6115"/>
              <a:ext cx="2078" cy="369"/>
            </a:xfrm>
            <a:prstGeom prst="rect">
              <a:avLst/>
            </a:prstGeom>
          </p:spPr>
        </p:pic>
        <p:sp>
          <p:nvSpPr>
            <p:cNvPr id="18" name="文本框 17"/>
            <p:cNvSpPr txBox="1"/>
            <p:nvPr/>
          </p:nvSpPr>
          <p:spPr>
            <a:xfrm>
              <a:off x="10134" y="6010"/>
              <a:ext cx="5612"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clicked news through transformer:</a:t>
              </a:r>
              <a:endParaRPr lang="en-US" altLang="zh-CN">
                <a:latin typeface="Times New Roman" panose="02020603050405020304" pitchFamily="18" charset="0"/>
                <a:cs typeface="Times New Roman" panose="02020603050405020304" pitchFamily="18" charset="0"/>
              </a:endParaRPr>
            </a:p>
          </p:txBody>
        </p:sp>
      </p:grpSp>
      <p:sp>
        <p:nvSpPr>
          <p:cNvPr id="19" name="文本框 18"/>
          <p:cNvSpPr txBox="1"/>
          <p:nvPr/>
        </p:nvSpPr>
        <p:spPr>
          <a:xfrm>
            <a:off x="6461125" y="3757930"/>
            <a:ext cx="4568190" cy="36830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attention weight β</a:t>
            </a:r>
            <a:r>
              <a:rPr lang="zh-CN" altLang="en-US" baseline="30000">
                <a:latin typeface="Times New Roman" panose="02020603050405020304" pitchFamily="18" charset="0"/>
                <a:cs typeface="Times New Roman" panose="02020603050405020304" pitchFamily="18" charset="0"/>
              </a:rPr>
              <a:t>n</a:t>
            </a:r>
            <a:r>
              <a:rPr lang="zh-CN" altLang="en-US" baseline="-25000">
                <a:latin typeface="Times New Roman" panose="02020603050405020304" pitchFamily="18" charset="0"/>
                <a:cs typeface="Times New Roman" panose="02020603050405020304" pitchFamily="18" charset="0"/>
              </a:rPr>
              <a:t>i</a:t>
            </a:r>
            <a:r>
              <a:rPr lang="zh-CN" altLang="en-US">
                <a:latin typeface="Times New Roman" panose="02020603050405020304" pitchFamily="18" charset="0"/>
                <a:cs typeface="Times New Roman" panose="02020603050405020304" pitchFamily="18" charset="0"/>
              </a:rPr>
              <a:t> of the ith clicked news</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4"/>
          <a:stretch>
            <a:fillRect/>
          </a:stretch>
        </p:blipFill>
        <p:spPr>
          <a:xfrm>
            <a:off x="6690360" y="4332605"/>
            <a:ext cx="3505200" cy="666115"/>
          </a:xfrm>
          <a:prstGeom prst="rect">
            <a:avLst/>
          </a:prstGeom>
        </p:spPr>
      </p:pic>
      <p:pic>
        <p:nvPicPr>
          <p:cNvPr id="21" name="图片 20"/>
          <p:cNvPicPr>
            <a:picLocks noChangeAspect="1"/>
          </p:cNvPicPr>
          <p:nvPr/>
        </p:nvPicPr>
        <p:blipFill>
          <a:blip r:embed="rId5"/>
          <a:stretch>
            <a:fillRect/>
          </a:stretch>
        </p:blipFill>
        <p:spPr>
          <a:xfrm>
            <a:off x="6690360" y="5253990"/>
            <a:ext cx="1350645" cy="3854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252730" y="1626870"/>
            <a:ext cx="5945505" cy="4590415"/>
          </a:xfrm>
          <a:prstGeom prst="rect">
            <a:avLst/>
          </a:prstGeom>
        </p:spPr>
      </p:pic>
      <p:sp>
        <p:nvSpPr>
          <p:cNvPr id="10" name="标题 9"/>
          <p:cNvSpPr>
            <a:spLocks noGrp="1"/>
          </p:cNvSpPr>
          <p:nvPr>
            <p:ph type="title"/>
          </p:nvPr>
        </p:nvSpPr>
        <p:spPr/>
        <p:txBody>
          <a:bodyPr/>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14" name="文本框 13"/>
          <p:cNvSpPr txBox="1"/>
          <p:nvPr/>
        </p:nvSpPr>
        <p:spPr>
          <a:xfrm>
            <a:off x="6461125" y="1259205"/>
            <a:ext cx="4892675" cy="1322070"/>
          </a:xfrm>
          <a:prstGeom prst="rect">
            <a:avLst/>
          </a:prstGeom>
          <a:noFill/>
        </p:spPr>
        <p:txBody>
          <a:bodyPr wrap="square" rtlCol="0">
            <a:spAutoFit/>
          </a:bodyPr>
          <a:p>
            <a:r>
              <a:rPr lang="en-US" altLang="zh-CN" sz="2000" b="1">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Two-hop:</a:t>
            </a:r>
            <a:endParaRPr lang="en-US" altLang="zh-CN" sz="2000" b="1">
              <a:latin typeface="Times New Roman" panose="02020603050405020304" pitchFamily="18" charset="0"/>
              <a:cs typeface="Times New Roman" panose="02020603050405020304" pitchFamily="18" charset="0"/>
            </a:endParaRPr>
          </a:p>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Neighbor user ID representations</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Neighbor news ID representations</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Neighbor news semantic representations</a:t>
            </a:r>
            <a:endParaRPr lang="en-US" altLang="zh-CN" sz="2000">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20" name="组合 19"/>
          <p:cNvGrpSpPr/>
          <p:nvPr/>
        </p:nvGrpSpPr>
        <p:grpSpPr>
          <a:xfrm>
            <a:off x="6609080" y="2715895"/>
            <a:ext cx="4617085" cy="823595"/>
            <a:chOff x="10408" y="4485"/>
            <a:chExt cx="7271" cy="1297"/>
          </a:xfrm>
        </p:grpSpPr>
        <p:pic>
          <p:nvPicPr>
            <p:cNvPr id="11" name="图片 10"/>
            <p:cNvPicPr>
              <a:picLocks noChangeAspect="1"/>
            </p:cNvPicPr>
            <p:nvPr/>
          </p:nvPicPr>
          <p:blipFill>
            <a:blip r:embed="rId2"/>
            <a:stretch>
              <a:fillRect/>
            </a:stretch>
          </p:blipFill>
          <p:spPr>
            <a:xfrm>
              <a:off x="13026" y="4581"/>
              <a:ext cx="2440" cy="387"/>
            </a:xfrm>
            <a:prstGeom prst="rect">
              <a:avLst/>
            </a:prstGeom>
          </p:spPr>
        </p:pic>
        <p:sp>
          <p:nvSpPr>
            <p:cNvPr id="12" name="文本框 11"/>
            <p:cNvSpPr txBox="1"/>
            <p:nvPr/>
          </p:nvSpPr>
          <p:spPr>
            <a:xfrm>
              <a:off x="10408" y="4485"/>
              <a:ext cx="3147"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neighbor users</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3"/>
            <a:stretch>
              <a:fillRect/>
            </a:stretch>
          </p:blipFill>
          <p:spPr>
            <a:xfrm>
              <a:off x="15025" y="5294"/>
              <a:ext cx="2655" cy="396"/>
            </a:xfrm>
            <a:prstGeom prst="rect">
              <a:avLst/>
            </a:prstGeom>
          </p:spPr>
        </p:pic>
        <p:sp>
          <p:nvSpPr>
            <p:cNvPr id="17" name="文本框 16"/>
            <p:cNvSpPr txBox="1"/>
            <p:nvPr/>
          </p:nvSpPr>
          <p:spPr>
            <a:xfrm>
              <a:off x="10408" y="5202"/>
              <a:ext cx="5239"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sym typeface="+mn-ea"/>
                </a:rPr>
                <a:t>neighbor users </a:t>
              </a:r>
              <a:r>
                <a:rPr lang="en-US" altLang="zh-CN">
                  <a:latin typeface="Times New Roman" panose="02020603050405020304" pitchFamily="18" charset="0"/>
                  <a:cs typeface="Times New Roman" panose="02020603050405020304" pitchFamily="18" charset="0"/>
                  <a:sym typeface="+mn-ea"/>
                </a:rPr>
                <a:t>ID embedding:</a:t>
              </a:r>
              <a:endParaRPr lang="en-US" altLang="zh-CN">
                <a:latin typeface="Times New Roman" panose="02020603050405020304" pitchFamily="18" charset="0"/>
                <a:cs typeface="Times New Roman" panose="02020603050405020304" pitchFamily="18" charset="0"/>
                <a:sym typeface="+mn-ea"/>
              </a:endParaRPr>
            </a:p>
          </p:txBody>
        </p:sp>
      </p:grpSp>
      <p:sp>
        <p:nvSpPr>
          <p:cNvPr id="18" name="文本框 17"/>
          <p:cNvSpPr txBox="1"/>
          <p:nvPr/>
        </p:nvSpPr>
        <p:spPr>
          <a:xfrm>
            <a:off x="6609080" y="3709670"/>
            <a:ext cx="4773295" cy="36830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attention weight β</a:t>
            </a:r>
            <a:r>
              <a:rPr lang="zh-CN" altLang="en-US" baseline="30000">
                <a:latin typeface="Times New Roman" panose="02020603050405020304" pitchFamily="18" charset="0"/>
                <a:cs typeface="Times New Roman" panose="02020603050405020304" pitchFamily="18" charset="0"/>
              </a:rPr>
              <a:t>u</a:t>
            </a:r>
            <a:r>
              <a:rPr lang="zh-CN" altLang="en-US" baseline="-25000">
                <a:latin typeface="Times New Roman" panose="02020603050405020304" pitchFamily="18" charset="0"/>
                <a:cs typeface="Times New Roman" panose="02020603050405020304" pitchFamily="18" charset="0"/>
              </a:rPr>
              <a:t>i</a:t>
            </a:r>
            <a:r>
              <a:rPr lang="zh-CN" altLang="en-US">
                <a:latin typeface="Times New Roman" panose="02020603050405020304" pitchFamily="18" charset="0"/>
                <a:cs typeface="Times New Roman" panose="02020603050405020304" pitchFamily="18" charset="0"/>
              </a:rPr>
              <a:t> of the ith neighbor user</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4"/>
          <a:stretch>
            <a:fillRect/>
          </a:stretch>
        </p:blipFill>
        <p:spPr>
          <a:xfrm>
            <a:off x="6939280" y="4162425"/>
            <a:ext cx="3672840" cy="678180"/>
          </a:xfrm>
          <a:prstGeom prst="rect">
            <a:avLst/>
          </a:prstGeom>
        </p:spPr>
      </p:pic>
      <p:pic>
        <p:nvPicPr>
          <p:cNvPr id="21" name="图片 20"/>
          <p:cNvPicPr>
            <a:picLocks noChangeAspect="1"/>
          </p:cNvPicPr>
          <p:nvPr/>
        </p:nvPicPr>
        <p:blipFill>
          <a:blip r:embed="rId5"/>
          <a:stretch>
            <a:fillRect/>
          </a:stretch>
        </p:blipFill>
        <p:spPr>
          <a:xfrm>
            <a:off x="6939280" y="5070475"/>
            <a:ext cx="1792605" cy="410210"/>
          </a:xfrm>
          <a:prstGeom prst="rect">
            <a:avLst/>
          </a:prstGeom>
        </p:spPr>
      </p:pic>
      <p:pic>
        <p:nvPicPr>
          <p:cNvPr id="22" name="图片 21"/>
          <p:cNvPicPr>
            <a:picLocks noChangeAspect="1"/>
          </p:cNvPicPr>
          <p:nvPr/>
        </p:nvPicPr>
        <p:blipFill>
          <a:blip r:embed="rId6"/>
          <a:stretch>
            <a:fillRect/>
          </a:stretch>
        </p:blipFill>
        <p:spPr>
          <a:xfrm>
            <a:off x="6939280" y="5718810"/>
            <a:ext cx="1895475" cy="371475"/>
          </a:xfrm>
          <a:prstGeom prst="rect">
            <a:avLst/>
          </a:prstGeom>
        </p:spPr>
      </p:pic>
      <p:pic>
        <p:nvPicPr>
          <p:cNvPr id="24" name="图片 23"/>
          <p:cNvPicPr>
            <a:picLocks noChangeAspect="1"/>
          </p:cNvPicPr>
          <p:nvPr/>
        </p:nvPicPr>
        <p:blipFill>
          <a:blip r:embed="rId7"/>
          <a:stretch>
            <a:fillRect/>
          </a:stretch>
        </p:blipFill>
        <p:spPr>
          <a:xfrm>
            <a:off x="9204960" y="5718810"/>
            <a:ext cx="1717040" cy="361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96900" y="1490980"/>
            <a:ext cx="5461000" cy="1720850"/>
          </a:xfrm>
          <a:prstGeom prst="rect">
            <a:avLst/>
          </a:prstGeom>
        </p:spPr>
      </p:pic>
      <p:grpSp>
        <p:nvGrpSpPr>
          <p:cNvPr id="9" name="组合 8"/>
          <p:cNvGrpSpPr/>
          <p:nvPr/>
        </p:nvGrpSpPr>
        <p:grpSpPr>
          <a:xfrm>
            <a:off x="264795" y="3623945"/>
            <a:ext cx="6000115" cy="1887855"/>
            <a:chOff x="10017" y="4103"/>
            <a:chExt cx="9449" cy="2973"/>
          </a:xfrm>
        </p:grpSpPr>
        <p:sp>
          <p:nvSpPr>
            <p:cNvPr id="4" name="文本框 3"/>
            <p:cNvSpPr txBox="1"/>
            <p:nvPr/>
          </p:nvSpPr>
          <p:spPr>
            <a:xfrm>
              <a:off x="10017" y="6448"/>
              <a:ext cx="9449" cy="628"/>
            </a:xfrm>
            <a:prstGeom prst="rect">
              <a:avLst/>
            </a:prstGeom>
            <a:noFill/>
          </p:spPr>
          <p:txBody>
            <a:bodyPr wrap="square" rtlCol="0">
              <a:spAutoFit/>
            </a:bodyPr>
            <a:p>
              <a:r>
                <a:rPr lang="en-US" altLang="zh-CN" sz="2000">
                  <a:ln/>
                  <a:solidFill>
                    <a:schemeClr val="tx1"/>
                  </a:solidFill>
                  <a:effectLst/>
                  <a:latin typeface="Times New Roman" panose="02020603050405020304" pitchFamily="18" charset="0"/>
                  <a:cs typeface="Times New Roman" panose="02020603050405020304" pitchFamily="18" charset="0"/>
                </a:rPr>
                <a:t>dataset:</a:t>
              </a:r>
              <a:r>
                <a:rPr lang="en-US" altLang="zh-CN" sz="2000" b="1">
                  <a:ln/>
                  <a:solidFill>
                    <a:schemeClr val="tx1"/>
                  </a:solidFill>
                  <a:effectLst/>
                  <a:latin typeface="Times New Roman" panose="02020603050405020304" pitchFamily="18" charset="0"/>
                  <a:cs typeface="Times New Roman" panose="02020603050405020304" pitchFamily="18" charset="0"/>
                </a:rPr>
                <a:t> </a:t>
              </a:r>
              <a:r>
                <a:rPr lang="en-US" altLang="zh-CN" sz="2000" b="1">
                  <a:latin typeface="Times New Roman" panose="02020603050405020304" pitchFamily="18" charset="0"/>
                  <a:cs typeface="Times New Roman" panose="02020603050405020304" pitchFamily="18" charset="0"/>
                </a:rPr>
                <a:t>MSN News  </a:t>
              </a:r>
              <a:r>
                <a:rPr lang="en-US" altLang="zh-CN">
                  <a:latin typeface="Times New Roman" panose="02020603050405020304" pitchFamily="18" charset="0"/>
                  <a:cs typeface="Times New Roman" panose="02020603050405020304" pitchFamily="18" charset="0"/>
                </a:rPr>
                <a:t>[https://www.msn.com/en-us/news.]</a:t>
              </a:r>
              <a:endParaRPr lang="en-US" altLang="zh-CN">
                <a:latin typeface="Times New Roman" panose="02020603050405020304" pitchFamily="18" charset="0"/>
                <a:cs typeface="Times New Roman" panose="02020603050405020304" pitchFamily="18" charset="0"/>
              </a:endParaRPr>
            </a:p>
          </p:txBody>
        </p:sp>
        <p:sp>
          <p:nvSpPr>
            <p:cNvPr id="5" name="文本框 4"/>
            <p:cNvSpPr txBox="1"/>
            <p:nvPr/>
          </p:nvSpPr>
          <p:spPr>
            <a:xfrm>
              <a:off x="10324" y="4103"/>
              <a:ext cx="6866" cy="628"/>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data:</a:t>
              </a:r>
              <a:r>
                <a:rPr lang="en-US" altLang="zh-CN"/>
                <a:t> </a:t>
              </a:r>
              <a:r>
                <a:rPr lang="en-US" altLang="zh-CN" b="1">
                  <a:latin typeface="Times New Roman" panose="02020603050405020304" pitchFamily="18" charset="0"/>
                  <a:cs typeface="Times New Roman" panose="02020603050405020304" pitchFamily="18" charset="0"/>
                </a:rPr>
                <a:t>Dec. 13rd, 2018 to Jan. 12nd,2019</a:t>
              </a:r>
              <a:endParaRPr lang="en-US" altLang="zh-CN" b="1">
                <a:latin typeface="Times New Roman" panose="02020603050405020304" pitchFamily="18" charset="0"/>
                <a:cs typeface="Times New Roman" panose="02020603050405020304" pitchFamily="18" charset="0"/>
              </a:endParaRPr>
            </a:p>
          </p:txBody>
        </p:sp>
        <p:sp>
          <p:nvSpPr>
            <p:cNvPr id="6" name="文本框 5"/>
            <p:cNvSpPr txBox="1"/>
            <p:nvPr/>
          </p:nvSpPr>
          <p:spPr>
            <a:xfrm>
              <a:off x="10324" y="4917"/>
              <a:ext cx="6934" cy="628"/>
            </a:xfrm>
            <a:prstGeom prst="rect">
              <a:avLst/>
            </a:prstGeom>
            <a:noFill/>
          </p:spPr>
          <p:txBody>
            <a:bodyPr wrap="square" rtlCol="0">
              <a:spAutoFit/>
            </a:bodyPr>
            <a:p>
              <a:r>
                <a:rPr lang="zh-CN" altLang="en-US" sz="2000">
                  <a:latin typeface="Times New Roman" panose="02020603050405020304" pitchFamily="18" charset="0"/>
                  <a:cs typeface="Times New Roman" panose="02020603050405020304" pitchFamily="18" charset="0"/>
                </a:rPr>
                <a:t>maximum length of news title</a:t>
              </a:r>
              <a:r>
                <a:rPr lang="en-US" altLang="zh-CN" sz="2000">
                  <a:latin typeface="Times New Roman" panose="02020603050405020304" pitchFamily="18" charset="0"/>
                  <a:cs typeface="Times New Roman" panose="02020603050405020304" pitchFamily="18" charset="0"/>
                </a:rPr>
                <a:t>: 30</a:t>
              </a:r>
              <a:endParaRPr lang="en-US" altLang="zh-CN" sz="2000">
                <a:latin typeface="Times New Roman" panose="02020603050405020304" pitchFamily="18" charset="0"/>
                <a:cs typeface="Times New Roman" panose="02020603050405020304" pitchFamily="18" charset="0"/>
              </a:endParaRPr>
            </a:p>
          </p:txBody>
        </p:sp>
        <p:sp>
          <p:nvSpPr>
            <p:cNvPr id="7" name="文本框 6"/>
            <p:cNvSpPr txBox="1"/>
            <p:nvPr/>
          </p:nvSpPr>
          <p:spPr>
            <a:xfrm>
              <a:off x="10324" y="5757"/>
              <a:ext cx="7291" cy="628"/>
            </a:xfrm>
            <a:prstGeom prst="rect">
              <a:avLst/>
            </a:prstGeom>
            <a:noFill/>
          </p:spPr>
          <p:txBody>
            <a:bodyPr wrap="square" rtlCol="0">
              <a:spAutoFit/>
            </a:bodyPr>
            <a:p>
              <a:r>
                <a:rPr lang="zh-CN" altLang="en-US" sz="2000">
                  <a:latin typeface="Times New Roman" panose="02020603050405020304" pitchFamily="18" charset="0"/>
                  <a:cs typeface="Times New Roman" panose="02020603050405020304" pitchFamily="18" charset="0"/>
                </a:rPr>
                <a:t>max number of user clicked news</a:t>
              </a:r>
              <a:r>
                <a:rPr lang="en-US" altLang="zh-CN" sz="2000">
                  <a:latin typeface="Times New Roman" panose="02020603050405020304" pitchFamily="18" charset="0"/>
                  <a:cs typeface="Times New Roman" panose="02020603050405020304" pitchFamily="18" charset="0"/>
                </a:rPr>
                <a:t>: 50</a:t>
              </a:r>
              <a:endParaRPr lang="en-US" altLang="zh-CN" sz="2000">
                <a:latin typeface="Times New Roman" panose="02020603050405020304" pitchFamily="18" charset="0"/>
                <a:cs typeface="Times New Roman" panose="02020603050405020304" pitchFamily="18" charset="0"/>
              </a:endParaRPr>
            </a:p>
          </p:txBody>
        </p:sp>
      </p:grpSp>
      <p:pic>
        <p:nvPicPr>
          <p:cNvPr id="8" name="图片 7"/>
          <p:cNvPicPr>
            <a:picLocks noChangeAspect="1"/>
          </p:cNvPicPr>
          <p:nvPr/>
        </p:nvPicPr>
        <p:blipFill>
          <a:blip r:embed="rId2"/>
          <a:stretch>
            <a:fillRect/>
          </a:stretch>
        </p:blipFill>
        <p:spPr>
          <a:xfrm>
            <a:off x="6057900" y="2114550"/>
            <a:ext cx="5884545" cy="3051810"/>
          </a:xfrm>
          <a:prstGeom prst="rect">
            <a:avLst/>
          </a:prstGeom>
        </p:spPr>
      </p:pic>
      <p:sp>
        <p:nvSpPr>
          <p:cNvPr id="10" name="矩形 9"/>
          <p:cNvSpPr/>
          <p:nvPr/>
        </p:nvSpPr>
        <p:spPr>
          <a:xfrm>
            <a:off x="6176645" y="4749165"/>
            <a:ext cx="5765800" cy="363855"/>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EFSHAPE" val="743449068"/>
  <p:tag name="KSO_WM_UNIT_PLACING_PICTURE_USER_VIEWPORT" val="{&quot;height&quot;:6660,&quot;width&quot;:6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2849</Words>
  <Application>WPS 演示</Application>
  <PresentationFormat>自定义</PresentationFormat>
  <Paragraphs>137</Paragraphs>
  <Slides>12</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等线</vt:lpstr>
      <vt:lpstr>微软雅黑</vt:lpstr>
      <vt:lpstr>Arial Unicode MS</vt:lpstr>
      <vt:lpstr>Calibri</vt:lpstr>
      <vt:lpstr>华文仿宋</vt:lpstr>
      <vt:lpstr>Office 主题​​</vt:lpstr>
      <vt:lpstr>PowerPoint 演示文稿</vt:lpstr>
      <vt:lpstr>PowerPoint 演示文稿</vt:lpstr>
      <vt:lpstr>Innovation</vt:lpstr>
      <vt:lpstr>Innovation</vt:lpstr>
      <vt:lpstr>Innovation</vt:lpstr>
      <vt:lpstr>Approach</vt:lpstr>
      <vt:lpstr>Approach</vt:lpstr>
      <vt:lpstr>Approach</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南方一狗仔！</cp:lastModifiedBy>
  <cp:revision>1222</cp:revision>
  <dcterms:created xsi:type="dcterms:W3CDTF">2017-04-22T07:59:00Z</dcterms:created>
  <dcterms:modified xsi:type="dcterms:W3CDTF">2020-04-27T08:12:45Z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