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22" r:id="rId6"/>
    <p:sldId id="303" r:id="rId7"/>
    <p:sldId id="346" r:id="rId8"/>
    <p:sldId id="294" r:id="rId9"/>
    <p:sldId id="353" r:id="rId10"/>
    <p:sldId id="351" r:id="rId11"/>
    <p:sldId id="305" r:id="rId12"/>
    <p:sldId id="307" r:id="rId13"/>
    <p:sldId id="348" r:id="rId14"/>
    <p:sldId id="349" r:id="rId15"/>
    <p:sldId id="350" r:id="rId16"/>
    <p:sldId id="264" r:id="rId17"/>
    <p:sldId id="26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9299" autoAdjust="0"/>
  </p:normalViewPr>
  <p:slideViewPr>
    <p:cSldViewPr snapToGrid="0">
      <p:cViewPr>
        <p:scale>
          <a:sx n="80" d="100"/>
          <a:sy n="80" d="100"/>
        </p:scale>
        <p:origin x="-510" y="336"/>
      </p:cViewPr>
      <p:guideLst>
        <p:guide orient="horz" pos="21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3" Type="http://schemas.openxmlformats.org/officeDocument/2006/relationships/notesSlide" Target="../notesSlides/notesSlide4.xml"/><Relationship Id="rId12" Type="http://schemas.openxmlformats.org/officeDocument/2006/relationships/slideLayout" Target="../slideLayouts/slideLayout2.xml"/><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5839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700530" y="1830070"/>
            <a:ext cx="9904730" cy="286131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Global Context Enhanced Graph Neural Networks for Session-based Recommendation</a:t>
            </a:r>
            <a:br>
              <a:rPr lang="en-US" altLang="zh-CN" sz="3600" dirty="0"/>
            </a:b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r>
              <a:rPr lang="en-US" altLang="zh-CN" sz="36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br>
              <a:rPr lang="en-US" altLang="zh-CN" sz="3600" dirty="0"/>
            </a:b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993441" y="3165280"/>
            <a:ext cx="10614993" cy="460375"/>
          </a:xfrm>
          <a:prstGeom prst="rect">
            <a:avLst/>
          </a:prstGeom>
        </p:spPr>
        <p:txBody>
          <a:bodyPr wrap="square">
            <a:spAutoFit/>
          </a:bodyPr>
          <a:lstStyle/>
          <a:p>
            <a:pPr algn="ct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(SIGIR-2020)</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415313" y="5066553"/>
            <a:ext cx="3307080" cy="460375"/>
          </a:xfrm>
          <a:prstGeom prst="rect">
            <a:avLst/>
          </a:prstGeom>
          <a:noFill/>
        </p:spPr>
        <p:txBody>
          <a:bodyPr wrap="none" rtlCol="0">
            <a:spAutoFit/>
          </a:bodyPr>
          <a:lstStyle/>
          <a:p>
            <a:r>
              <a:rPr lang="en-US" altLang="zh-CN" sz="2400" b="1"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Reported by Ting Wang</a:t>
            </a:r>
            <a:endParaRPr lang="en-US" altLang="zh-CN" sz="2400" b="1"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706620" y="6133465"/>
            <a:ext cx="2620010" cy="368300"/>
          </a:xfrm>
          <a:prstGeom prst="rect">
            <a:avLst/>
          </a:prstGeom>
          <a:noFill/>
        </p:spPr>
        <p:txBody>
          <a:bodyPr wrap="none" rtlCol="0">
            <a:spAutoFit/>
          </a:bodyPr>
          <a:p>
            <a:r>
              <a:rPr lang="en-US" altLang="zh-CN" sz="1600" b="1" dirty="0">
                <a:solidFill>
                  <a:schemeClr val="bg1">
                    <a:lumMod val="65000"/>
                  </a:schemeClr>
                </a:solidFill>
                <a:latin typeface="黑体" panose="02010609060101010101" charset="-122"/>
                <a:ea typeface="黑体" panose="02010609060101010101" charset="-122"/>
              </a:rPr>
              <a:t>2020.09.24  •  ChongQing</a:t>
            </a:r>
            <a:r>
              <a:rPr lang="en-US" altLang="zh-CN" dirty="0"/>
              <a:t> </a:t>
            </a:r>
            <a:endParaRPr lang="en-US" alt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sp>
        <p:nvSpPr>
          <p:cNvPr id="3" name="文本框 2"/>
          <p:cNvSpPr txBox="1"/>
          <p:nvPr/>
        </p:nvSpPr>
        <p:spPr>
          <a:xfrm>
            <a:off x="208280" y="1490980"/>
            <a:ext cx="6189345" cy="521970"/>
          </a:xfrm>
          <a:prstGeom prst="rect">
            <a:avLst/>
          </a:prstGeom>
          <a:noFill/>
        </p:spPr>
        <p:txBody>
          <a:bodyPr wrap="square" rtlCol="0">
            <a:spAutoFit/>
          </a:bodyPr>
          <a:p>
            <a:r>
              <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Impact of Global Feature Encoder</a:t>
            </a:r>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1255395" y="4956810"/>
            <a:ext cx="10431145" cy="1482725"/>
            <a:chOff x="1691" y="8229"/>
            <a:chExt cx="16427" cy="2335"/>
          </a:xfrm>
        </p:grpSpPr>
        <p:sp>
          <p:nvSpPr>
            <p:cNvPr id="4" name="文本框 3"/>
            <p:cNvSpPr txBox="1"/>
            <p:nvPr/>
          </p:nvSpPr>
          <p:spPr>
            <a:xfrm>
              <a:off x="1691" y="8229"/>
              <a:ext cx="15892"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GCE-GNN w/o global: GCE-GNN without global-level feature encoder and only with local feature</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p:txBody>
        </p:sp>
        <p:sp>
          <p:nvSpPr>
            <p:cNvPr id="5" name="文本框 4"/>
            <p:cNvSpPr txBox="1"/>
            <p:nvPr/>
          </p:nvSpPr>
          <p:spPr>
            <a:xfrm>
              <a:off x="1691" y="8809"/>
              <a:ext cx="16427" cy="580"/>
            </a:xfrm>
            <a:prstGeom prst="rect">
              <a:avLst/>
            </a:prstGeom>
            <a:noFill/>
          </p:spPr>
          <p:txBody>
            <a:bodyPr wrap="square" rtlCol="0">
              <a:spAutoFit/>
            </a:bodyPr>
            <a:p>
              <a:r>
                <a:rPr lang="zh-CN" altLang="en-US">
                  <a:latin typeface="Times New Roman" panose="02020603050405020304" pitchFamily="18" charset="0"/>
                  <a:ea typeface="微软雅黑" panose="020B0503020204020204" charset="-122"/>
                  <a:cs typeface="Times New Roman" panose="02020603050405020304" pitchFamily="18" charset="0"/>
                </a:rPr>
                <a:t>GCE-GNN w/o session: GCE-GNN without session-level feature encoder and only with global feature</a:t>
              </a:r>
              <a:r>
                <a:rPr lang="en-US" altLang="zh-CN">
                  <a:latin typeface="Times New Roman" panose="02020603050405020304" pitchFamily="18" charset="0"/>
                  <a:ea typeface="微软雅黑" panose="020B0503020204020204" charset="-122"/>
                  <a:cs typeface="Times New Roman" panose="02020603050405020304" pitchFamily="18" charset="0"/>
                </a:rPr>
                <a:t>.</a:t>
              </a:r>
              <a:endParaRPr lang="en-US" altLang="zh-CN">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1691" y="9389"/>
              <a:ext cx="16302"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GCE-GNN-1-hop: GCE-GNN with global-level feature encoder, which sets the number of hop to 1.</a:t>
              </a:r>
              <a:endParaRPr lang="zh-CN" altLang="en-US">
                <a:latin typeface="Times New Roman" panose="02020603050405020304" pitchFamily="18" charset="0"/>
                <a:cs typeface="Times New Roman" panose="02020603050405020304" pitchFamily="18" charset="0"/>
              </a:endParaRPr>
            </a:p>
          </p:txBody>
        </p:sp>
        <p:sp>
          <p:nvSpPr>
            <p:cNvPr id="7" name="文本框 6"/>
            <p:cNvSpPr txBox="1"/>
            <p:nvPr/>
          </p:nvSpPr>
          <p:spPr>
            <a:xfrm>
              <a:off x="1691" y="9984"/>
              <a:ext cx="16254"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GCE-GNN-2-hop: GCE-GNN with global-level feature encoder, which sets the number of hop to 2.</a:t>
              </a:r>
              <a:endParaRPr lang="zh-CN" altLang="en-US">
                <a:latin typeface="Times New Roman" panose="02020603050405020304" pitchFamily="18" charset="0"/>
                <a:cs typeface="Times New Roman" panose="02020603050405020304" pitchFamily="18" charset="0"/>
              </a:endParaRPr>
            </a:p>
          </p:txBody>
        </p:sp>
      </p:grpSp>
      <p:pic>
        <p:nvPicPr>
          <p:cNvPr id="11" name="图片 10"/>
          <p:cNvPicPr>
            <a:picLocks noChangeAspect="1"/>
          </p:cNvPicPr>
          <p:nvPr>
            <p:custDataLst>
              <p:tags r:id="rId1"/>
            </p:custDataLst>
          </p:nvPr>
        </p:nvPicPr>
        <p:blipFill>
          <a:blip r:embed="rId2"/>
          <a:stretch>
            <a:fillRect/>
          </a:stretch>
        </p:blipFill>
        <p:spPr>
          <a:xfrm>
            <a:off x="3186430" y="2240280"/>
            <a:ext cx="5818505" cy="25241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sp>
        <p:nvSpPr>
          <p:cNvPr id="3" name="文本框 2"/>
          <p:cNvSpPr txBox="1"/>
          <p:nvPr/>
        </p:nvSpPr>
        <p:spPr>
          <a:xfrm>
            <a:off x="208280" y="1490980"/>
            <a:ext cx="6189345" cy="521970"/>
          </a:xfrm>
          <a:prstGeom prst="rect">
            <a:avLst/>
          </a:prstGeom>
          <a:noFill/>
        </p:spPr>
        <p:txBody>
          <a:bodyPr wrap="square" rtlCol="0">
            <a:spAutoFit/>
          </a:bodyPr>
          <a:p>
            <a:r>
              <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Impact of Position Vector</a:t>
            </a:r>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1255395" y="5225415"/>
            <a:ext cx="10431145" cy="736600"/>
            <a:chOff x="1691" y="8229"/>
            <a:chExt cx="16427" cy="1160"/>
          </a:xfrm>
        </p:grpSpPr>
        <p:sp>
          <p:nvSpPr>
            <p:cNvPr id="4" name="文本框 3"/>
            <p:cNvSpPr txBox="1"/>
            <p:nvPr/>
          </p:nvSpPr>
          <p:spPr>
            <a:xfrm>
              <a:off x="1691" y="8229"/>
              <a:ext cx="15892" cy="580"/>
            </a:xfrm>
            <a:prstGeom prst="rect">
              <a:avLst/>
            </a:prstGeom>
            <a:noFill/>
          </p:spPr>
          <p:txBody>
            <a:bodyPr wrap="square" rtlCol="0">
              <a:spAutoFit/>
            </a:bodyPr>
            <a:p>
              <a:r>
                <a:rPr>
                  <a:latin typeface="Times New Roman" panose="02020603050405020304" pitchFamily="18" charset="0"/>
                  <a:cs typeface="Times New Roman" panose="02020603050405020304" pitchFamily="18" charset="0"/>
                </a:rPr>
                <a:t>GCE-GNN-NP: GCE-GNN with forward position vector replacing the reverse order position vector.</a:t>
              </a:r>
              <a:endParaRPr>
                <a:latin typeface="Times New Roman" panose="02020603050405020304" pitchFamily="18" charset="0"/>
                <a:cs typeface="Times New Roman" panose="02020603050405020304" pitchFamily="18" charset="0"/>
              </a:endParaRPr>
            </a:p>
          </p:txBody>
        </p:sp>
        <p:sp>
          <p:nvSpPr>
            <p:cNvPr id="5" name="文本框 4"/>
            <p:cNvSpPr txBox="1"/>
            <p:nvPr/>
          </p:nvSpPr>
          <p:spPr>
            <a:xfrm>
              <a:off x="1691" y="8809"/>
              <a:ext cx="16427" cy="580"/>
            </a:xfrm>
            <a:prstGeom prst="rect">
              <a:avLst/>
            </a:prstGeom>
            <a:noFill/>
          </p:spPr>
          <p:txBody>
            <a:bodyPr wrap="square" rtlCol="0">
              <a:spAutoFit/>
            </a:bodyPr>
            <a:p>
              <a:r>
                <a:rPr>
                  <a:latin typeface="Times New Roman" panose="02020603050405020304" pitchFamily="18" charset="0"/>
                  <a:ea typeface="微软雅黑" panose="020B0503020204020204" charset="-122"/>
                  <a:cs typeface="Times New Roman" panose="02020603050405020304" pitchFamily="18" charset="0"/>
                </a:rPr>
                <a:t>GCE-GNN-SA: GCE-GNN with self attention function replacing the position-aware attention.</a:t>
              </a:r>
              <a:endParaRPr>
                <a:latin typeface="Times New Roman" panose="02020603050405020304" pitchFamily="18" charset="0"/>
                <a:ea typeface="微软雅黑" panose="020B0503020204020204" charset="-122"/>
                <a:cs typeface="Times New Roman" panose="02020603050405020304" pitchFamily="18" charset="0"/>
              </a:endParaRPr>
            </a:p>
          </p:txBody>
        </p:sp>
      </p:grpSp>
      <p:pic>
        <p:nvPicPr>
          <p:cNvPr id="8" name="图片 7"/>
          <p:cNvPicPr>
            <a:picLocks noChangeAspect="1"/>
          </p:cNvPicPr>
          <p:nvPr/>
        </p:nvPicPr>
        <p:blipFill>
          <a:blip r:embed="rId1"/>
          <a:stretch>
            <a:fillRect/>
          </a:stretch>
        </p:blipFill>
        <p:spPr>
          <a:xfrm>
            <a:off x="2849245" y="2430145"/>
            <a:ext cx="6336665" cy="22244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sp>
        <p:nvSpPr>
          <p:cNvPr id="3" name="文本框 2"/>
          <p:cNvSpPr txBox="1"/>
          <p:nvPr/>
        </p:nvSpPr>
        <p:spPr>
          <a:xfrm>
            <a:off x="208280" y="1490980"/>
            <a:ext cx="6189345" cy="521970"/>
          </a:xfrm>
          <a:prstGeom prst="rect">
            <a:avLst/>
          </a:prstGeom>
          <a:noFill/>
        </p:spPr>
        <p:txBody>
          <a:bodyPr wrap="square" rtlCol="0">
            <a:spAutoFit/>
          </a:bodyPr>
          <a:p>
            <a:r>
              <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Impact of Aggregation Operations</a:t>
            </a:r>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3014980" y="2312035"/>
            <a:ext cx="6417945" cy="2460625"/>
          </a:xfrm>
          <a:prstGeom prst="rect">
            <a:avLst/>
          </a:prstGeom>
        </p:spPr>
      </p:pic>
      <p:grpSp>
        <p:nvGrpSpPr>
          <p:cNvPr id="19" name="组合 18"/>
          <p:cNvGrpSpPr/>
          <p:nvPr/>
        </p:nvGrpSpPr>
        <p:grpSpPr>
          <a:xfrm>
            <a:off x="861695" y="5274945"/>
            <a:ext cx="10601960" cy="688340"/>
            <a:chOff x="1220" y="8479"/>
            <a:chExt cx="16696" cy="1084"/>
          </a:xfrm>
        </p:grpSpPr>
        <p:sp>
          <p:nvSpPr>
            <p:cNvPr id="9" name="文本框 8"/>
            <p:cNvSpPr txBox="1"/>
            <p:nvPr/>
          </p:nvSpPr>
          <p:spPr>
            <a:xfrm>
              <a:off x="1220" y="8699"/>
              <a:ext cx="1364" cy="628"/>
            </a:xfrm>
            <a:prstGeom prst="rect">
              <a:avLst/>
            </a:prstGeom>
            <a:noFill/>
          </p:spPr>
          <p:txBody>
            <a:bodyPr wrap="square" rtlCol="0">
              <a:spAutoFit/>
            </a:bodyPr>
            <a:p>
              <a:r>
                <a:rPr lang="en-US" altLang="zh-CN" sz="2000">
                  <a:latin typeface="Times New Roman" panose="02020603050405020304" pitchFamily="18" charset="0"/>
                  <a:cs typeface="Times New Roman" panose="02020603050405020304" pitchFamily="18" charset="0"/>
                </a:rPr>
                <a:t>Gate:</a:t>
              </a:r>
              <a:endParaRPr lang="en-US" altLang="zh-CN" sz="2000">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2"/>
            <a:stretch>
              <a:fillRect/>
            </a:stretch>
          </p:blipFill>
          <p:spPr>
            <a:xfrm>
              <a:off x="2584" y="8479"/>
              <a:ext cx="3418" cy="1085"/>
            </a:xfrm>
            <a:prstGeom prst="rect">
              <a:avLst/>
            </a:prstGeom>
          </p:spPr>
        </p:pic>
        <p:grpSp>
          <p:nvGrpSpPr>
            <p:cNvPr id="18" name="组合 17"/>
            <p:cNvGrpSpPr/>
            <p:nvPr/>
          </p:nvGrpSpPr>
          <p:grpSpPr>
            <a:xfrm>
              <a:off x="7016" y="8583"/>
              <a:ext cx="10901" cy="634"/>
              <a:chOff x="7016" y="8693"/>
              <a:chExt cx="10901" cy="634"/>
            </a:xfrm>
          </p:grpSpPr>
          <p:pic>
            <p:nvPicPr>
              <p:cNvPr id="10" name="图片 9"/>
              <p:cNvPicPr>
                <a:picLocks noChangeAspect="1"/>
              </p:cNvPicPr>
              <p:nvPr/>
            </p:nvPicPr>
            <p:blipFill>
              <a:blip r:embed="rId3"/>
              <a:stretch>
                <a:fillRect/>
              </a:stretch>
            </p:blipFill>
            <p:spPr>
              <a:xfrm>
                <a:off x="9412" y="8716"/>
                <a:ext cx="3323" cy="611"/>
              </a:xfrm>
              <a:prstGeom prst="rect">
                <a:avLst/>
              </a:prstGeom>
            </p:spPr>
          </p:pic>
          <p:sp>
            <p:nvSpPr>
              <p:cNvPr id="11" name="文本框 10"/>
              <p:cNvSpPr txBox="1"/>
              <p:nvPr/>
            </p:nvSpPr>
            <p:spPr>
              <a:xfrm>
                <a:off x="7016" y="8699"/>
                <a:ext cx="2741" cy="628"/>
              </a:xfrm>
              <a:prstGeom prst="rect">
                <a:avLst/>
              </a:prstGeom>
              <a:noFill/>
            </p:spPr>
            <p:txBody>
              <a:bodyPr wrap="square" rtlCol="0">
                <a:spAutoFit/>
              </a:bodyPr>
              <a:p>
                <a:r>
                  <a:rPr lang="en-US" altLang="zh-CN" sz="2000">
                    <a:latin typeface="Times New Roman" panose="02020603050405020304" pitchFamily="18" charset="0"/>
                    <a:cs typeface="Times New Roman" panose="02020603050405020304" pitchFamily="18" charset="0"/>
                  </a:rPr>
                  <a:t>Max pooling:</a:t>
                </a:r>
                <a:endParaRPr lang="en-US" altLang="zh-CN" sz="2000">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4"/>
              <a:stretch>
                <a:fillRect/>
              </a:stretch>
            </p:blipFill>
            <p:spPr>
              <a:xfrm>
                <a:off x="15170" y="8722"/>
                <a:ext cx="2747" cy="569"/>
              </a:xfrm>
              <a:prstGeom prst="rect">
                <a:avLst/>
              </a:prstGeom>
            </p:spPr>
          </p:pic>
          <p:sp>
            <p:nvSpPr>
              <p:cNvPr id="14" name="文本框 13"/>
              <p:cNvSpPr txBox="1"/>
              <p:nvPr/>
            </p:nvSpPr>
            <p:spPr>
              <a:xfrm>
                <a:off x="13335" y="8693"/>
                <a:ext cx="1835" cy="628"/>
              </a:xfrm>
              <a:prstGeom prst="rect">
                <a:avLst/>
              </a:prstGeom>
              <a:noFill/>
            </p:spPr>
            <p:txBody>
              <a:bodyPr wrap="square" rtlCol="0">
                <a:spAutoFit/>
              </a:bodyPr>
              <a:p>
                <a:r>
                  <a:rPr lang="en-US" altLang="zh-CN" sz="2000">
                    <a:latin typeface="Times New Roman" panose="02020603050405020304" pitchFamily="18" charset="0"/>
                    <a:cs typeface="Times New Roman" panose="02020603050405020304" pitchFamily="18" charset="0"/>
                  </a:rPr>
                  <a:t>Concate:</a:t>
                </a:r>
                <a:endParaRPr lang="en-US" altLang="zh-CN" sz="2000">
                  <a:latin typeface="Times New Roman" panose="02020603050405020304" pitchFamily="18" charset="0"/>
                  <a:cs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sp>
        <p:nvSpPr>
          <p:cNvPr id="3" name="文本框 2"/>
          <p:cNvSpPr txBox="1"/>
          <p:nvPr/>
        </p:nvSpPr>
        <p:spPr>
          <a:xfrm>
            <a:off x="208280" y="1490980"/>
            <a:ext cx="6189345" cy="521970"/>
          </a:xfrm>
          <a:prstGeom prst="rect">
            <a:avLst/>
          </a:prstGeom>
          <a:noFill/>
        </p:spPr>
        <p:txBody>
          <a:bodyPr wrap="square" rtlCol="0">
            <a:spAutoFit/>
          </a:bodyPr>
          <a:p>
            <a:r>
              <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Impact of Dropout Setting</a:t>
            </a:r>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2589530" y="2522220"/>
            <a:ext cx="7012305" cy="354139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19760"/>
            <a:ext cx="10515600" cy="987552"/>
          </a:xfrm>
        </p:spPr>
        <p:txBody>
          <a:bodyPr/>
          <a:lstStyle/>
          <a:p>
            <a:r>
              <a:rPr lang="en-US" altLang="zh-CN" sz="3200" dirty="0">
                <a:latin typeface="Times New Roman" panose="02020603050405020304" pitchFamily="18" charset="0"/>
              </a:rPr>
              <a:t>Conclusion</a:t>
            </a:r>
            <a:br>
              <a:rPr lang="en-US" altLang="zh-CN" sz="3200" dirty="0">
                <a:latin typeface="Times New Roman" panose="02020603050405020304" pitchFamily="18" charset="0"/>
              </a:rPr>
            </a:br>
            <a:endParaRPr lang="zh-CN" altLang="en-US" sz="3200" dirty="0">
              <a:latin typeface="Times New Roman" panose="02020603050405020304" pitchFamily="18" charset="0"/>
            </a:endParaRPr>
          </a:p>
        </p:txBody>
      </p:sp>
      <p:sp>
        <p:nvSpPr>
          <p:cNvPr id="4" name="TextBox 3"/>
          <p:cNvSpPr txBox="1"/>
          <p:nvPr/>
        </p:nvSpPr>
        <p:spPr>
          <a:xfrm>
            <a:off x="1733797" y="2090057"/>
            <a:ext cx="45719" cy="369332"/>
          </a:xfrm>
          <a:prstGeom prst="rect">
            <a:avLst/>
          </a:prstGeom>
          <a:noFill/>
        </p:spPr>
        <p:txBody>
          <a:bodyPr wrap="square" rtlCol="0">
            <a:spAutoFit/>
          </a:bodyPr>
          <a:lstStyle/>
          <a:p>
            <a:endParaRPr lang="zh-CN" altLang="en-US" dirty="0"/>
          </a:p>
        </p:txBody>
      </p:sp>
      <p:sp>
        <p:nvSpPr>
          <p:cNvPr id="6" name="文本框 5"/>
          <p:cNvSpPr txBox="1"/>
          <p:nvPr/>
        </p:nvSpPr>
        <p:spPr>
          <a:xfrm>
            <a:off x="417195" y="2303145"/>
            <a:ext cx="11659235" cy="2306955"/>
          </a:xfrm>
          <a:prstGeom prst="rect">
            <a:avLst/>
          </a:prstGeom>
          <a:noFill/>
        </p:spPr>
        <p:txBody>
          <a:bodyPr wrap="square" rtlCol="0">
            <a:spAutoFit/>
          </a:bodyPr>
          <a:p>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I</a:t>
            </a:r>
            <a:r>
              <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 first converts the session sequences into session graphs and construct a global graph. The local context information and global context information are subsequently combined to en</a:t>
            </a:r>
            <a:r>
              <a:rPr lang="en-US"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hance the feature presentations of items. Finally, it incorporates the reversed position vector and session information to empower the proposed model to better learn the contribution of each item. Comprehensive experiments demonstrate that the proposed method significantly</a:t>
            </a:r>
            <a:endPar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outperforms nine baselines over three benchmark datasets consistently</a:t>
            </a:r>
            <a:r>
              <a:rPr lang="en-US"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rPr>
              <a:t>Thanks!</a:t>
            </a:r>
            <a:endParaRPr lang="en-US" altLang="zh-CN" sz="8000" b="0" dirty="0" smtClean="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 y="97327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sp>
        <p:nvSpPr>
          <p:cNvPr id="25" name="文本框 24"/>
          <p:cNvSpPr txBox="1"/>
          <p:nvPr/>
        </p:nvSpPr>
        <p:spPr>
          <a:xfrm>
            <a:off x="5460515" y="2628742"/>
            <a:ext cx="2383790" cy="706755"/>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文本框 22"/>
          <p:cNvSpPr txBox="1"/>
          <p:nvPr/>
        </p:nvSpPr>
        <p:spPr>
          <a:xfrm>
            <a:off x="5460383" y="4607300"/>
            <a:ext cx="3118485" cy="706755"/>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Conclusion</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1" name="文本框 22"/>
          <p:cNvSpPr txBox="1"/>
          <p:nvPr/>
        </p:nvSpPr>
        <p:spPr>
          <a:xfrm>
            <a:off x="5426035" y="3601935"/>
            <a:ext cx="3455670" cy="706755"/>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Experiments</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文本框 21"/>
          <p:cNvSpPr txBox="1"/>
          <p:nvPr/>
        </p:nvSpPr>
        <p:spPr>
          <a:xfrm>
            <a:off x="5426028" y="1600409"/>
            <a:ext cx="3657600" cy="70675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4000" dirty="0" smtClean="0"/>
              <a:t> </a:t>
            </a: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2" name="图片 21"/>
          <p:cNvPicPr>
            <a:picLocks noChangeAspect="1"/>
          </p:cNvPicPr>
          <p:nvPr/>
        </p:nvPicPr>
        <p:blipFill>
          <a:blip r:embed="rId7"/>
          <a:stretch>
            <a:fillRect/>
          </a:stretch>
        </p:blipFill>
        <p:spPr>
          <a:xfrm>
            <a:off x="662305" y="1870075"/>
            <a:ext cx="3827145"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dirty="0"/>
          </a:p>
        </p:txBody>
      </p:sp>
      <p:sp>
        <p:nvSpPr>
          <p:cNvPr id="3" name="文本框 2"/>
          <p:cNvSpPr txBox="1"/>
          <p:nvPr/>
        </p:nvSpPr>
        <p:spPr>
          <a:xfrm>
            <a:off x="204470" y="1753870"/>
            <a:ext cx="9067800" cy="521970"/>
          </a:xfrm>
          <a:prstGeom prst="rect">
            <a:avLst/>
          </a:prstGeom>
          <a:noFill/>
        </p:spPr>
        <p:txBody>
          <a:bodyPr wrap="square" rtlCol="0">
            <a:spAutoFit/>
          </a:bodyPr>
          <a:p>
            <a:r>
              <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Innovation</a:t>
            </a:r>
            <a:r>
              <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1181100" y="2949575"/>
            <a:ext cx="6291580" cy="521970"/>
          </a:xfrm>
          <a:prstGeom prst="rect">
            <a:avLst/>
          </a:prstGeom>
          <a:noFill/>
        </p:spPr>
        <p:txBody>
          <a:bodyPr wrap="square" rtlCol="0">
            <a:spAutoFit/>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Global graph</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1181100" y="4245610"/>
            <a:ext cx="6291580" cy="521970"/>
          </a:xfrm>
          <a:prstGeom prst="rect">
            <a:avLst/>
          </a:prstGeom>
          <a:noFill/>
        </p:spPr>
        <p:txBody>
          <a:bodyPr wrap="square" rtlCol="0">
            <a:spAutoFit/>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Session graph</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1181100" y="5516245"/>
            <a:ext cx="6291580" cy="521970"/>
          </a:xfrm>
          <a:prstGeom prst="rect">
            <a:avLst/>
          </a:prstGeom>
          <a:noFill/>
        </p:spPr>
        <p:txBody>
          <a:bodyPr wrap="square" rtlCol="0">
            <a:spAutoFit/>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Reversed position information</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en-US" altLang="zh-CN"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214630" y="1763395"/>
            <a:ext cx="6316345" cy="521970"/>
          </a:xfrm>
          <a:prstGeom prst="rect">
            <a:avLst/>
          </a:prstGeom>
          <a:noFill/>
        </p:spPr>
        <p:txBody>
          <a:bodyPr wrap="square" rtlCol="0">
            <a:spAutoFit/>
            <a:scene3d>
              <a:camera prst="orthographicFront"/>
              <a:lightRig rig="threePt" dir="t"/>
            </a:scene3d>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Global graph</a:t>
            </a:r>
            <a:r>
              <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1"/>
          <a:stretch>
            <a:fillRect/>
          </a:stretch>
        </p:blipFill>
        <p:spPr>
          <a:xfrm>
            <a:off x="3679825" y="1824990"/>
            <a:ext cx="6522720" cy="4430395"/>
          </a:xfrm>
          <a:prstGeom prst="rect">
            <a:avLst/>
          </a:prstGeom>
        </p:spPr>
      </p:pic>
      <p:cxnSp>
        <p:nvCxnSpPr>
          <p:cNvPr id="14" name="直接连接符 13"/>
          <p:cNvCxnSpPr/>
          <p:nvPr/>
        </p:nvCxnSpPr>
        <p:spPr>
          <a:xfrm>
            <a:off x="7823835" y="2306955"/>
            <a:ext cx="153670" cy="163830"/>
          </a:xfrm>
          <a:prstGeom prst="line">
            <a:avLst/>
          </a:prstGeom>
        </p:spPr>
        <p:style>
          <a:lnRef idx="1">
            <a:schemeClr val="accent2"/>
          </a:lnRef>
          <a:fillRef idx="0">
            <a:schemeClr val="accent2"/>
          </a:fillRef>
          <a:effectRef idx="0">
            <a:schemeClr val="accent2"/>
          </a:effectRef>
          <a:fontRef idx="minor">
            <a:schemeClr val="tx1"/>
          </a:fontRef>
        </p:style>
      </p:cxnSp>
      <p:sp>
        <p:nvSpPr>
          <p:cNvPr id="15" name="文本框 14"/>
          <p:cNvSpPr txBox="1"/>
          <p:nvPr/>
        </p:nvSpPr>
        <p:spPr>
          <a:xfrm>
            <a:off x="8283575" y="2259330"/>
            <a:ext cx="452755" cy="275590"/>
          </a:xfrm>
          <a:prstGeom prst="rect">
            <a:avLst/>
          </a:prstGeom>
          <a:noFill/>
        </p:spPr>
        <p:txBody>
          <a:bodyPr wrap="square" rtlCol="0">
            <a:spAutoFit/>
          </a:bodyPr>
          <a:p>
            <a:r>
              <a:rPr lang="en-US" altLang="zh-CN" sz="1200">
                <a:latin typeface="Times New Roman" panose="02020603050405020304" pitchFamily="18" charset="0"/>
                <a:cs typeface="Times New Roman" panose="02020603050405020304" pitchFamily="18" charset="0"/>
              </a:rPr>
              <a:t>v4</a:t>
            </a:r>
            <a:endParaRPr lang="en-US" altLang="zh-CN" sz="1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en-US" altLang="zh-CN"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274320" y="2231390"/>
            <a:ext cx="3131820" cy="521970"/>
          </a:xfrm>
          <a:prstGeom prst="rect">
            <a:avLst/>
          </a:prstGeom>
          <a:noFill/>
        </p:spPr>
        <p:txBody>
          <a:bodyPr wrap="square" rtlCol="0">
            <a:spAutoFit/>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Session graph:</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274320" y="4717415"/>
            <a:ext cx="3688715" cy="521970"/>
          </a:xfrm>
          <a:prstGeom prst="rect">
            <a:avLst/>
          </a:prstGeom>
          <a:noFill/>
        </p:spPr>
        <p:txBody>
          <a:bodyPr wrap="square" rtlCol="0">
            <a:spAutoFit/>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Reversed position:</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p:txBody>
      </p:sp>
      <p:pic>
        <p:nvPicPr>
          <p:cNvPr id="6" name="图片 5"/>
          <p:cNvPicPr>
            <a:picLocks noChangeAspect="1"/>
          </p:cNvPicPr>
          <p:nvPr/>
        </p:nvPicPr>
        <p:blipFill>
          <a:blip r:embed="rId1"/>
          <a:stretch>
            <a:fillRect/>
          </a:stretch>
        </p:blipFill>
        <p:spPr>
          <a:xfrm>
            <a:off x="3794125" y="1773555"/>
            <a:ext cx="4895215" cy="1437640"/>
          </a:xfrm>
          <a:prstGeom prst="rect">
            <a:avLst/>
          </a:prstGeom>
        </p:spPr>
      </p:pic>
      <p:pic>
        <p:nvPicPr>
          <p:cNvPr id="7" name="图片 6"/>
          <p:cNvPicPr>
            <a:picLocks noChangeAspect="1"/>
          </p:cNvPicPr>
          <p:nvPr/>
        </p:nvPicPr>
        <p:blipFill>
          <a:blip r:embed="rId2"/>
          <a:stretch>
            <a:fillRect/>
          </a:stretch>
        </p:blipFill>
        <p:spPr>
          <a:xfrm>
            <a:off x="4071620" y="4775200"/>
            <a:ext cx="3813175" cy="407035"/>
          </a:xfrm>
          <a:prstGeom prst="rect">
            <a:avLst/>
          </a:prstGeom>
        </p:spPr>
      </p:pic>
      <p:grpSp>
        <p:nvGrpSpPr>
          <p:cNvPr id="14" name="组合 13"/>
          <p:cNvGrpSpPr/>
          <p:nvPr/>
        </p:nvGrpSpPr>
        <p:grpSpPr>
          <a:xfrm>
            <a:off x="4557395" y="5520055"/>
            <a:ext cx="2527300" cy="1040130"/>
            <a:chOff x="13306" y="7314"/>
            <a:chExt cx="3980" cy="1638"/>
          </a:xfrm>
        </p:grpSpPr>
        <p:grpSp>
          <p:nvGrpSpPr>
            <p:cNvPr id="12" name="组合 11"/>
            <p:cNvGrpSpPr/>
            <p:nvPr/>
          </p:nvGrpSpPr>
          <p:grpSpPr>
            <a:xfrm>
              <a:off x="14496" y="7314"/>
              <a:ext cx="2790" cy="1638"/>
              <a:chOff x="13996" y="7398"/>
              <a:chExt cx="2790" cy="1638"/>
            </a:xfrm>
          </p:grpSpPr>
          <p:sp>
            <p:nvSpPr>
              <p:cNvPr id="8" name="文本框 7"/>
              <p:cNvSpPr txBox="1"/>
              <p:nvPr/>
            </p:nvSpPr>
            <p:spPr>
              <a:xfrm>
                <a:off x="13996" y="7429"/>
                <a:ext cx="1788" cy="580"/>
              </a:xfrm>
              <a:prstGeom prst="rect">
                <a:avLst/>
              </a:prstGeom>
              <a:noFill/>
            </p:spPr>
            <p:txBody>
              <a:bodyPr wrap="none" rtlCol="0">
                <a:spAutoFit/>
              </a:bodyPr>
              <a:p>
                <a:r>
                  <a:rPr lang="en-US" altLang="zh-CN">
                    <a:latin typeface="Times New Roman" panose="02020603050405020304" pitchFamily="18" charset="0"/>
                    <a:cs typeface="Times New Roman" panose="02020603050405020304" pitchFamily="18" charset="0"/>
                  </a:rPr>
                  <a:t>forward</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sp>
            <p:nvSpPr>
              <p:cNvPr id="9" name="文本框 8"/>
              <p:cNvSpPr txBox="1"/>
              <p:nvPr/>
            </p:nvSpPr>
            <p:spPr>
              <a:xfrm>
                <a:off x="14096" y="8443"/>
                <a:ext cx="1688" cy="580"/>
              </a:xfrm>
              <a:prstGeom prst="rect">
                <a:avLst/>
              </a:prstGeom>
              <a:noFill/>
            </p:spPr>
            <p:txBody>
              <a:bodyPr wrap="none" rtlCol="0">
                <a:spAutoFit/>
              </a:bodyPr>
              <a:p>
                <a:r>
                  <a:rPr lang="en-US" altLang="zh-CN">
                    <a:latin typeface="Times New Roman" panose="02020603050405020304" pitchFamily="18" charset="0"/>
                    <a:cs typeface="Times New Roman" panose="02020603050405020304" pitchFamily="18" charset="0"/>
                  </a:rPr>
                  <a:t>reverse</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sp>
            <p:nvSpPr>
              <p:cNvPr id="10" name="文本框 9"/>
              <p:cNvSpPr txBox="1"/>
              <p:nvPr/>
            </p:nvSpPr>
            <p:spPr>
              <a:xfrm>
                <a:off x="15689" y="7398"/>
                <a:ext cx="847" cy="580"/>
              </a:xfrm>
              <a:prstGeom prst="rect">
                <a:avLst/>
              </a:prstGeom>
              <a:noFill/>
            </p:spPr>
            <p:txBody>
              <a:bodyPr wrap="square" rtlCol="0">
                <a:spAutoFit/>
              </a:bodyPr>
              <a:p>
                <a:r>
                  <a:rPr lang="en-US" altLang="zh-CN"/>
                  <a:t>2</a:t>
                </a:r>
                <a:endParaRPr lang="en-US" altLang="zh-CN"/>
              </a:p>
            </p:txBody>
          </p:sp>
          <p:sp>
            <p:nvSpPr>
              <p:cNvPr id="11" name="文本框 10"/>
              <p:cNvSpPr txBox="1"/>
              <p:nvPr/>
            </p:nvSpPr>
            <p:spPr>
              <a:xfrm>
                <a:off x="15736" y="8456"/>
                <a:ext cx="1051" cy="580"/>
              </a:xfrm>
              <a:prstGeom prst="rect">
                <a:avLst/>
              </a:prstGeom>
              <a:noFill/>
            </p:spPr>
            <p:txBody>
              <a:bodyPr wrap="square" rtlCol="0">
                <a:spAutoFit/>
              </a:bodyPr>
              <a:p>
                <a:r>
                  <a:rPr lang="en-US" altLang="zh-CN"/>
                  <a:t>4</a:t>
                </a:r>
                <a:endParaRPr lang="en-US" altLang="zh-CN"/>
              </a:p>
            </p:txBody>
          </p:sp>
        </p:grpSp>
        <p:sp>
          <p:nvSpPr>
            <p:cNvPr id="13" name="文本框 12"/>
            <p:cNvSpPr txBox="1"/>
            <p:nvPr/>
          </p:nvSpPr>
          <p:spPr>
            <a:xfrm>
              <a:off x="13306" y="7897"/>
              <a:ext cx="1190" cy="58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V3</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9" name="图片 18"/>
          <p:cNvPicPr>
            <a:picLocks noChangeAspect="1"/>
          </p:cNvPicPr>
          <p:nvPr/>
        </p:nvPicPr>
        <p:blipFill>
          <a:blip r:embed="rId1"/>
          <a:stretch>
            <a:fillRect/>
          </a:stretch>
        </p:blipFill>
        <p:spPr>
          <a:xfrm>
            <a:off x="103505" y="2493010"/>
            <a:ext cx="7573645" cy="3173730"/>
          </a:xfrm>
          <a:prstGeom prst="rect">
            <a:avLst/>
          </a:prstGeom>
        </p:spPr>
      </p:pic>
      <p:sp>
        <p:nvSpPr>
          <p:cNvPr id="20" name="文本框 19"/>
          <p:cNvSpPr txBox="1"/>
          <p:nvPr/>
        </p:nvSpPr>
        <p:spPr>
          <a:xfrm>
            <a:off x="198755" y="1534795"/>
            <a:ext cx="2793365" cy="521970"/>
          </a:xfrm>
          <a:prstGeom prst="rect">
            <a:avLst/>
          </a:prstGeom>
          <a:noFill/>
        </p:spPr>
        <p:txBody>
          <a:bodyPr wrap="square" rtlCol="0">
            <a:spAutoFit/>
            <a:scene3d>
              <a:camera prst="orthographicFront"/>
              <a:lightRig rig="threePt" dir="t"/>
            </a:scene3d>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Global-level</a:t>
            </a:r>
            <a:r>
              <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11370310" y="2056765"/>
            <a:ext cx="866140" cy="3893185"/>
            <a:chOff x="17021" y="3239"/>
            <a:chExt cx="1364" cy="6131"/>
          </a:xfrm>
        </p:grpSpPr>
        <p:sp>
          <p:nvSpPr>
            <p:cNvPr id="11" name="文本框 10"/>
            <p:cNvSpPr txBox="1"/>
            <p:nvPr/>
          </p:nvSpPr>
          <p:spPr>
            <a:xfrm>
              <a:off x="17021" y="3239"/>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nvSpPr>
          <p:spPr>
            <a:xfrm>
              <a:off x="17116" y="4621"/>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p:cNvSpPr txBox="1"/>
            <p:nvPr/>
          </p:nvSpPr>
          <p:spPr>
            <a:xfrm>
              <a:off x="17021" y="7722"/>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3</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nvSpPr>
          <p:spPr>
            <a:xfrm>
              <a:off x="17021" y="8839"/>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4</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grpSp>
      <p:grpSp>
        <p:nvGrpSpPr>
          <p:cNvPr id="23" name="组合 22"/>
          <p:cNvGrpSpPr/>
          <p:nvPr/>
        </p:nvGrpSpPr>
        <p:grpSpPr>
          <a:xfrm>
            <a:off x="7499350" y="1422400"/>
            <a:ext cx="4025900" cy="1959610"/>
            <a:chOff x="11810" y="2240"/>
            <a:chExt cx="6340" cy="3086"/>
          </a:xfrm>
        </p:grpSpPr>
        <p:grpSp>
          <p:nvGrpSpPr>
            <p:cNvPr id="9" name="组合 8"/>
            <p:cNvGrpSpPr/>
            <p:nvPr/>
          </p:nvGrpSpPr>
          <p:grpSpPr>
            <a:xfrm>
              <a:off x="11810" y="2240"/>
              <a:ext cx="6341" cy="3086"/>
              <a:chOff x="10628" y="2240"/>
              <a:chExt cx="6341" cy="3086"/>
            </a:xfrm>
          </p:grpSpPr>
          <p:sp>
            <p:nvSpPr>
              <p:cNvPr id="3" name="文本框 2"/>
              <p:cNvSpPr txBox="1"/>
              <p:nvPr/>
            </p:nvSpPr>
            <p:spPr>
              <a:xfrm>
                <a:off x="10628" y="2240"/>
                <a:ext cx="4985"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Information Propagation：</a:t>
                </a:r>
                <a:endParaRPr lang="zh-CN" altLang="en-US">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13519" y="3239"/>
                <a:ext cx="2910" cy="800"/>
              </a:xfrm>
              <a:prstGeom prst="rect">
                <a:avLst/>
              </a:prstGeom>
            </p:spPr>
          </p:pic>
          <p:pic>
            <p:nvPicPr>
              <p:cNvPr id="5" name="图片 4"/>
              <p:cNvPicPr>
                <a:picLocks noChangeAspect="1"/>
              </p:cNvPicPr>
              <p:nvPr/>
            </p:nvPicPr>
            <p:blipFill>
              <a:blip r:embed="rId3"/>
              <a:stretch>
                <a:fillRect/>
              </a:stretch>
            </p:blipFill>
            <p:spPr>
              <a:xfrm>
                <a:off x="13099" y="4446"/>
                <a:ext cx="3870" cy="880"/>
              </a:xfrm>
              <a:prstGeom prst="rect">
                <a:avLst/>
              </a:prstGeom>
            </p:spPr>
          </p:pic>
        </p:grpSp>
        <p:sp>
          <p:nvSpPr>
            <p:cNvPr id="17" name="文本框 16"/>
            <p:cNvSpPr txBox="1"/>
            <p:nvPr/>
          </p:nvSpPr>
          <p:spPr>
            <a:xfrm>
              <a:off x="11813" y="3272"/>
              <a:ext cx="2808" cy="483"/>
            </a:xfrm>
            <a:prstGeom prst="rect">
              <a:avLst/>
            </a:prstGeom>
            <a:noFill/>
          </p:spPr>
          <p:txBody>
            <a:bodyPr wrap="square" rtlCol="0">
              <a:spAutoFit/>
            </a:bodyPr>
            <a:p>
              <a:r>
                <a:rPr lang="zh-CN" altLang="en-US" sz="1400">
                  <a:latin typeface="宋体" panose="02010600030101010101" pitchFamily="2" charset="-122"/>
                  <a:ea typeface="宋体" panose="02010600030101010101" pitchFamily="2" charset="-122"/>
                  <a:cs typeface="宋体" panose="02010600030101010101" pitchFamily="2" charset="-122"/>
                </a:rPr>
                <a:t>邻居</a:t>
              </a:r>
              <a:r>
                <a:rPr lang="en-US" altLang="zh-CN" sz="1400">
                  <a:latin typeface="宋体" panose="02010600030101010101" pitchFamily="2" charset="-122"/>
                  <a:ea typeface="宋体" panose="02010600030101010101" pitchFamily="2" charset="-122"/>
                  <a:cs typeface="宋体" panose="02010600030101010101" pitchFamily="2" charset="-122"/>
                </a:rPr>
                <a:t>item</a:t>
              </a:r>
              <a:r>
                <a:rPr lang="zh-CN" altLang="en-US" sz="1400">
                  <a:latin typeface="宋体" panose="02010600030101010101" pitchFamily="2" charset="-122"/>
                  <a:ea typeface="宋体" panose="02010600030101010101" pitchFamily="2" charset="-122"/>
                  <a:cs typeface="宋体" panose="02010600030101010101" pitchFamily="2" charset="-122"/>
                </a:rPr>
                <a:t>的最终表示</a:t>
              </a:r>
              <a:endParaRPr lang="zh-CN" altLang="en-US" sz="1400">
                <a:latin typeface="宋体" panose="02010600030101010101" pitchFamily="2" charset="-122"/>
                <a:ea typeface="宋体" panose="02010600030101010101" pitchFamily="2" charset="-122"/>
                <a:cs typeface="宋体" panose="02010600030101010101" pitchFamily="2" charset="-122"/>
              </a:endParaRPr>
            </a:p>
          </p:txBody>
        </p:sp>
        <p:sp>
          <p:nvSpPr>
            <p:cNvPr id="18" name="文本框 17"/>
            <p:cNvSpPr txBox="1"/>
            <p:nvPr/>
          </p:nvSpPr>
          <p:spPr>
            <a:xfrm>
              <a:off x="11908" y="4576"/>
              <a:ext cx="2135" cy="483"/>
            </a:xfrm>
            <a:prstGeom prst="rect">
              <a:avLst/>
            </a:prstGeom>
            <a:noFill/>
          </p:spPr>
          <p:txBody>
            <a:bodyPr wrap="square" rtlCol="0">
              <a:spAutoFit/>
            </a:bodyPr>
            <a:p>
              <a:r>
                <a:rPr lang="zh-CN" altLang="en-US" sz="1400">
                  <a:latin typeface="宋体" panose="02010600030101010101" pitchFamily="2" charset="-122"/>
                  <a:ea typeface="宋体" panose="02010600030101010101" pitchFamily="2" charset="-122"/>
                  <a:cs typeface="宋体" panose="02010600030101010101" pitchFamily="2" charset="-122"/>
                </a:rPr>
                <a:t>计算</a:t>
              </a:r>
              <a:r>
                <a:rPr lang="en-US" altLang="zh-CN" sz="1400">
                  <a:latin typeface="宋体" panose="02010600030101010101" pitchFamily="2" charset="-122"/>
                  <a:ea typeface="宋体" panose="02010600030101010101" pitchFamily="2" charset="-122"/>
                  <a:cs typeface="宋体" panose="02010600030101010101" pitchFamily="2" charset="-122"/>
                </a:rPr>
                <a:t>att score</a:t>
              </a:r>
              <a:endParaRPr lang="en-US" altLang="zh-CN" sz="1400">
                <a:latin typeface="宋体" panose="02010600030101010101" pitchFamily="2" charset="-122"/>
                <a:ea typeface="宋体" panose="02010600030101010101" pitchFamily="2" charset="-122"/>
                <a:cs typeface="宋体" panose="02010600030101010101" pitchFamily="2" charset="-122"/>
              </a:endParaRPr>
            </a:p>
          </p:txBody>
        </p:sp>
      </p:grpSp>
      <p:grpSp>
        <p:nvGrpSpPr>
          <p:cNvPr id="22" name="组合 21"/>
          <p:cNvGrpSpPr/>
          <p:nvPr/>
        </p:nvGrpSpPr>
        <p:grpSpPr>
          <a:xfrm>
            <a:off x="7680325" y="4307840"/>
            <a:ext cx="3609340" cy="1638300"/>
            <a:chOff x="12095" y="6784"/>
            <a:chExt cx="5684" cy="2580"/>
          </a:xfrm>
        </p:grpSpPr>
        <p:grpSp>
          <p:nvGrpSpPr>
            <p:cNvPr id="10" name="组合 9"/>
            <p:cNvGrpSpPr/>
            <p:nvPr/>
          </p:nvGrpSpPr>
          <p:grpSpPr>
            <a:xfrm>
              <a:off x="12095" y="6784"/>
              <a:ext cx="5684" cy="2580"/>
              <a:chOff x="10980" y="5923"/>
              <a:chExt cx="5684" cy="2580"/>
            </a:xfrm>
          </p:grpSpPr>
          <p:sp>
            <p:nvSpPr>
              <p:cNvPr id="6" name="文本框 5"/>
              <p:cNvSpPr txBox="1"/>
              <p:nvPr/>
            </p:nvSpPr>
            <p:spPr>
              <a:xfrm>
                <a:off x="10980" y="5923"/>
                <a:ext cx="4185"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Information Aggregation：</a:t>
                </a: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4"/>
              <a:stretch>
                <a:fillRect/>
              </a:stretch>
            </p:blipFill>
            <p:spPr>
              <a:xfrm>
                <a:off x="13624" y="6951"/>
                <a:ext cx="2911" cy="456"/>
              </a:xfrm>
              <a:prstGeom prst="rect">
                <a:avLst/>
              </a:prstGeom>
            </p:spPr>
          </p:pic>
          <p:pic>
            <p:nvPicPr>
              <p:cNvPr id="8" name="图片 7"/>
              <p:cNvPicPr>
                <a:picLocks noChangeAspect="1"/>
              </p:cNvPicPr>
              <p:nvPr/>
            </p:nvPicPr>
            <p:blipFill>
              <a:blip r:embed="rId5"/>
              <a:stretch>
                <a:fillRect/>
              </a:stretch>
            </p:blipFill>
            <p:spPr>
              <a:xfrm>
                <a:off x="13534" y="7933"/>
                <a:ext cx="3130" cy="570"/>
              </a:xfrm>
              <a:prstGeom prst="rect">
                <a:avLst/>
              </a:prstGeom>
            </p:spPr>
          </p:pic>
        </p:grpSp>
        <p:sp>
          <p:nvSpPr>
            <p:cNvPr id="16" name="文本框 15"/>
            <p:cNvSpPr txBox="1"/>
            <p:nvPr/>
          </p:nvSpPr>
          <p:spPr>
            <a:xfrm>
              <a:off x="12129" y="7737"/>
              <a:ext cx="2400" cy="580"/>
            </a:xfrm>
            <a:prstGeom prst="rect">
              <a:avLst/>
            </a:prstGeom>
            <a:noFill/>
          </p:spPr>
          <p:txBody>
            <a:bodyPr wrap="square" rtlCol="0">
              <a:spAutoFit/>
            </a:bodyPr>
            <a:p>
              <a:r>
                <a:rPr lang="en-US" altLang="zh-CN">
                  <a:latin typeface="Times New Roman" panose="02020603050405020304" pitchFamily="18" charset="0"/>
                  <a:ea typeface="宋体" panose="02010600030101010101" pitchFamily="2" charset="-122"/>
                  <a:cs typeface="Times New Roman" panose="02020603050405020304" pitchFamily="18" charset="0"/>
                </a:rPr>
                <a:t>item</a:t>
              </a:r>
              <a:r>
                <a:rPr lang="zh-CN" altLang="en-US" sz="1400">
                  <a:latin typeface="宋体" panose="02010600030101010101" pitchFamily="2" charset="-122"/>
                  <a:ea typeface="宋体" panose="02010600030101010101" pitchFamily="2" charset="-122"/>
                  <a:cs typeface="宋体" panose="02010600030101010101" pitchFamily="2" charset="-122"/>
                </a:rPr>
                <a:t>的最终表示</a:t>
              </a:r>
              <a:endParaRPr lang="zh-CN" altLang="en-US" sz="1400">
                <a:latin typeface="宋体" panose="02010600030101010101" pitchFamily="2" charset="-122"/>
                <a:ea typeface="宋体" panose="02010600030101010101" pitchFamily="2" charset="-122"/>
                <a:cs typeface="宋体" panose="02010600030101010101" pitchFamily="2" charset="-122"/>
              </a:endParaRPr>
            </a:p>
          </p:txBody>
        </p:sp>
        <p:sp>
          <p:nvSpPr>
            <p:cNvPr id="21" name="文本框 20"/>
            <p:cNvSpPr txBox="1"/>
            <p:nvPr/>
          </p:nvSpPr>
          <p:spPr>
            <a:xfrm>
              <a:off x="12179" y="8852"/>
              <a:ext cx="2400" cy="483"/>
            </a:xfrm>
            <a:prstGeom prst="rect">
              <a:avLst/>
            </a:prstGeom>
            <a:noFill/>
          </p:spPr>
          <p:txBody>
            <a:bodyPr wrap="square" rtlCol="0">
              <a:spAutoFit/>
            </a:bodyPr>
            <a:p>
              <a:r>
                <a:rPr lang="zh-CN" altLang="en-US" sz="1400">
                  <a:latin typeface="宋体" panose="02010600030101010101" pitchFamily="2" charset="-122"/>
                  <a:ea typeface="宋体" panose="02010600030101010101" pitchFamily="2" charset="-122"/>
                  <a:cs typeface="宋体" panose="02010600030101010101" pitchFamily="2" charset="-122"/>
                </a:rPr>
                <a:t>第</a:t>
              </a:r>
              <a:r>
                <a:rPr lang="en-US" altLang="zh-CN" sz="1400">
                  <a:latin typeface="Times New Roman" panose="02020603050405020304" pitchFamily="18" charset="0"/>
                  <a:ea typeface="宋体" panose="02010600030101010101" pitchFamily="2" charset="-122"/>
                  <a:cs typeface="Times New Roman" panose="02020603050405020304" pitchFamily="18" charset="0"/>
                </a:rPr>
                <a:t>k</a:t>
              </a:r>
              <a:r>
                <a:rPr lang="zh-CN" altLang="en-US" sz="1400">
                  <a:latin typeface="宋体" panose="02010600030101010101" pitchFamily="2" charset="-122"/>
                  <a:ea typeface="宋体" panose="02010600030101010101" pitchFamily="2" charset="-122"/>
                  <a:cs typeface="宋体" panose="02010600030101010101" pitchFamily="2" charset="-122"/>
                </a:rPr>
                <a:t>层的最终表示</a:t>
              </a:r>
              <a:endParaRPr lang="zh-CN" altLang="en-US" sz="1400">
                <a:latin typeface="宋体" panose="02010600030101010101" pitchFamily="2" charset="-122"/>
                <a:ea typeface="宋体" panose="02010600030101010101" pitchFamily="2" charset="-122"/>
                <a:cs typeface="宋体" panose="02010600030101010101" pitchFamily="2"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9" name="图片 18"/>
          <p:cNvPicPr>
            <a:picLocks noChangeAspect="1"/>
          </p:cNvPicPr>
          <p:nvPr/>
        </p:nvPicPr>
        <p:blipFill>
          <a:blip r:embed="rId1"/>
          <a:stretch>
            <a:fillRect/>
          </a:stretch>
        </p:blipFill>
        <p:spPr>
          <a:xfrm>
            <a:off x="93980" y="2493010"/>
            <a:ext cx="7573645" cy="3173730"/>
          </a:xfrm>
          <a:prstGeom prst="rect">
            <a:avLst/>
          </a:prstGeom>
        </p:spPr>
      </p:pic>
      <p:sp>
        <p:nvSpPr>
          <p:cNvPr id="20" name="文本框 19"/>
          <p:cNvSpPr txBox="1"/>
          <p:nvPr/>
        </p:nvSpPr>
        <p:spPr>
          <a:xfrm>
            <a:off x="198755" y="1534795"/>
            <a:ext cx="2793365" cy="521970"/>
          </a:xfrm>
          <a:prstGeom prst="rect">
            <a:avLst/>
          </a:prstGeom>
          <a:noFill/>
        </p:spPr>
        <p:txBody>
          <a:bodyPr wrap="square" rtlCol="0">
            <a:spAutoFit/>
            <a:scene3d>
              <a:camera prst="orthographicFront"/>
              <a:lightRig rig="threePt" dir="t"/>
            </a:scene3d>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Session-level</a:t>
            </a:r>
            <a:r>
              <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zh-CN" altLang="en-US"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7904480" y="1174115"/>
            <a:ext cx="3568700" cy="1843405"/>
            <a:chOff x="12345" y="1974"/>
            <a:chExt cx="5620" cy="2903"/>
          </a:xfrm>
        </p:grpSpPr>
        <p:pic>
          <p:nvPicPr>
            <p:cNvPr id="3" name="图片 2"/>
            <p:cNvPicPr>
              <a:picLocks noChangeAspect="1"/>
            </p:cNvPicPr>
            <p:nvPr/>
          </p:nvPicPr>
          <p:blipFill>
            <a:blip r:embed="rId2"/>
            <a:stretch>
              <a:fillRect/>
            </a:stretch>
          </p:blipFill>
          <p:spPr>
            <a:xfrm>
              <a:off x="12345" y="1974"/>
              <a:ext cx="4054" cy="558"/>
            </a:xfrm>
            <a:prstGeom prst="rect">
              <a:avLst/>
            </a:prstGeom>
          </p:spPr>
        </p:pic>
        <p:pic>
          <p:nvPicPr>
            <p:cNvPr id="4" name="图片 3"/>
            <p:cNvPicPr>
              <a:picLocks noChangeAspect="1"/>
            </p:cNvPicPr>
            <p:nvPr/>
          </p:nvPicPr>
          <p:blipFill>
            <a:blip r:embed="rId3"/>
            <a:stretch>
              <a:fillRect/>
            </a:stretch>
          </p:blipFill>
          <p:spPr>
            <a:xfrm>
              <a:off x="12345" y="2782"/>
              <a:ext cx="5620" cy="970"/>
            </a:xfrm>
            <a:prstGeom prst="rect">
              <a:avLst/>
            </a:prstGeom>
          </p:spPr>
        </p:pic>
        <p:pic>
          <p:nvPicPr>
            <p:cNvPr id="5" name="图片 4"/>
            <p:cNvPicPr>
              <a:picLocks noChangeAspect="1"/>
            </p:cNvPicPr>
            <p:nvPr/>
          </p:nvPicPr>
          <p:blipFill>
            <a:blip r:embed="rId4"/>
            <a:stretch>
              <a:fillRect/>
            </a:stretch>
          </p:blipFill>
          <p:spPr>
            <a:xfrm>
              <a:off x="12449" y="4087"/>
              <a:ext cx="2160" cy="790"/>
            </a:xfrm>
            <a:prstGeom prst="rect">
              <a:avLst/>
            </a:prstGeom>
          </p:spPr>
        </p:pic>
      </p:grpSp>
      <p:grpSp>
        <p:nvGrpSpPr>
          <p:cNvPr id="14" name="组合 13"/>
          <p:cNvGrpSpPr/>
          <p:nvPr/>
        </p:nvGrpSpPr>
        <p:grpSpPr>
          <a:xfrm>
            <a:off x="7712075" y="3096895"/>
            <a:ext cx="2828290" cy="3476625"/>
            <a:chOff x="12135" y="5110"/>
            <a:chExt cx="4454" cy="5475"/>
          </a:xfrm>
        </p:grpSpPr>
        <p:sp>
          <p:nvSpPr>
            <p:cNvPr id="6" name="文本框 5"/>
            <p:cNvSpPr txBox="1"/>
            <p:nvPr/>
          </p:nvSpPr>
          <p:spPr>
            <a:xfrm>
              <a:off x="12135" y="5110"/>
              <a:ext cx="4264" cy="580"/>
            </a:xfrm>
            <a:prstGeom prst="rect">
              <a:avLst/>
            </a:prstGeom>
            <a:noFill/>
          </p:spPr>
          <p:txBody>
            <a:bodyPr wrap="square" rtlCol="0">
              <a:spAutoFit/>
            </a:bodyPr>
            <a:p>
              <a:r>
                <a:rPr lang="zh-CN" altLang="en-US" sz="1600">
                  <a:latin typeface="Times New Roman" panose="02020603050405020304" pitchFamily="18" charset="0"/>
                  <a:cs typeface="Times New Roman" panose="02020603050405020304" pitchFamily="18" charset="0"/>
                </a:rPr>
                <a:t>Session Representation</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5"/>
            <a:stretch>
              <a:fillRect/>
            </a:stretch>
          </p:blipFill>
          <p:spPr>
            <a:xfrm>
              <a:off x="12639" y="5799"/>
              <a:ext cx="2650" cy="530"/>
            </a:xfrm>
            <a:prstGeom prst="rect">
              <a:avLst/>
            </a:prstGeom>
          </p:spPr>
        </p:pic>
        <p:pic>
          <p:nvPicPr>
            <p:cNvPr id="8" name="图片 7"/>
            <p:cNvPicPr>
              <a:picLocks noChangeAspect="1"/>
            </p:cNvPicPr>
            <p:nvPr/>
          </p:nvPicPr>
          <p:blipFill>
            <a:blip r:embed="rId6"/>
            <a:stretch>
              <a:fillRect/>
            </a:stretch>
          </p:blipFill>
          <p:spPr>
            <a:xfrm>
              <a:off x="12639" y="6612"/>
              <a:ext cx="1830" cy="500"/>
            </a:xfrm>
            <a:prstGeom prst="rect">
              <a:avLst/>
            </a:prstGeom>
          </p:spPr>
        </p:pic>
        <p:pic>
          <p:nvPicPr>
            <p:cNvPr id="9" name="图片 8"/>
            <p:cNvPicPr>
              <a:picLocks noChangeAspect="1"/>
            </p:cNvPicPr>
            <p:nvPr/>
          </p:nvPicPr>
          <p:blipFill>
            <a:blip r:embed="rId7"/>
            <a:stretch>
              <a:fillRect/>
            </a:stretch>
          </p:blipFill>
          <p:spPr>
            <a:xfrm>
              <a:off x="12639" y="7410"/>
              <a:ext cx="3950" cy="480"/>
            </a:xfrm>
            <a:prstGeom prst="rect">
              <a:avLst/>
            </a:prstGeom>
          </p:spPr>
        </p:pic>
        <p:pic>
          <p:nvPicPr>
            <p:cNvPr id="10" name="图片 9"/>
            <p:cNvPicPr>
              <a:picLocks noChangeAspect="1"/>
            </p:cNvPicPr>
            <p:nvPr/>
          </p:nvPicPr>
          <p:blipFill>
            <a:blip r:embed="rId8"/>
            <a:stretch>
              <a:fillRect/>
            </a:stretch>
          </p:blipFill>
          <p:spPr>
            <a:xfrm>
              <a:off x="12639" y="8117"/>
              <a:ext cx="1640" cy="860"/>
            </a:xfrm>
            <a:prstGeom prst="rect">
              <a:avLst/>
            </a:prstGeom>
          </p:spPr>
        </p:pic>
        <p:pic>
          <p:nvPicPr>
            <p:cNvPr id="11" name="图片 10"/>
            <p:cNvPicPr>
              <a:picLocks noChangeAspect="1"/>
            </p:cNvPicPr>
            <p:nvPr/>
          </p:nvPicPr>
          <p:blipFill>
            <a:blip r:embed="rId9"/>
            <a:stretch>
              <a:fillRect/>
            </a:stretch>
          </p:blipFill>
          <p:spPr>
            <a:xfrm>
              <a:off x="12639" y="9155"/>
              <a:ext cx="3290" cy="420"/>
            </a:xfrm>
            <a:prstGeom prst="rect">
              <a:avLst/>
            </a:prstGeom>
          </p:spPr>
        </p:pic>
        <p:pic>
          <p:nvPicPr>
            <p:cNvPr id="12" name="图片 11"/>
            <p:cNvPicPr>
              <a:picLocks noChangeAspect="1"/>
            </p:cNvPicPr>
            <p:nvPr/>
          </p:nvPicPr>
          <p:blipFill>
            <a:blip r:embed="rId10"/>
            <a:stretch>
              <a:fillRect/>
            </a:stretch>
          </p:blipFill>
          <p:spPr>
            <a:xfrm>
              <a:off x="12639" y="9755"/>
              <a:ext cx="1570" cy="830"/>
            </a:xfrm>
            <a:prstGeom prst="rect">
              <a:avLst/>
            </a:prstGeom>
          </p:spPr>
        </p:pic>
      </p:grpSp>
      <p:sp>
        <p:nvSpPr>
          <p:cNvPr id="15" name="文本框 14"/>
          <p:cNvSpPr txBox="1"/>
          <p:nvPr/>
        </p:nvSpPr>
        <p:spPr>
          <a:xfrm>
            <a:off x="11353800" y="1111250"/>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5</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nvSpPr>
        <p:spPr>
          <a:xfrm>
            <a:off x="11353800" y="1826260"/>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6</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7" name="文本框 16"/>
          <p:cNvSpPr txBox="1"/>
          <p:nvPr/>
        </p:nvSpPr>
        <p:spPr>
          <a:xfrm>
            <a:off x="11353800" y="2598420"/>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7</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8" name="文本框 17"/>
          <p:cNvSpPr txBox="1"/>
          <p:nvPr/>
        </p:nvSpPr>
        <p:spPr>
          <a:xfrm>
            <a:off x="11353800" y="3534410"/>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8</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1" name="文本框 20"/>
          <p:cNvSpPr txBox="1"/>
          <p:nvPr/>
        </p:nvSpPr>
        <p:spPr>
          <a:xfrm>
            <a:off x="11353800" y="4030980"/>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9</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2" name="文本框 21"/>
          <p:cNvSpPr txBox="1"/>
          <p:nvPr/>
        </p:nvSpPr>
        <p:spPr>
          <a:xfrm>
            <a:off x="11353800" y="4525010"/>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10</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3" name="文本框 22"/>
          <p:cNvSpPr txBox="1"/>
          <p:nvPr/>
        </p:nvSpPr>
        <p:spPr>
          <a:xfrm>
            <a:off x="11353800" y="5005705"/>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11</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4" name="文本框 23"/>
          <p:cNvSpPr txBox="1"/>
          <p:nvPr/>
        </p:nvSpPr>
        <p:spPr>
          <a:xfrm>
            <a:off x="11353800" y="5594985"/>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12</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5" name="文本框 24"/>
          <p:cNvSpPr txBox="1"/>
          <p:nvPr/>
        </p:nvSpPr>
        <p:spPr>
          <a:xfrm>
            <a:off x="11353800" y="6141085"/>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13</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27" name="图片 26"/>
          <p:cNvPicPr>
            <a:picLocks noChangeAspect="1"/>
          </p:cNvPicPr>
          <p:nvPr/>
        </p:nvPicPr>
        <p:blipFill>
          <a:blip r:embed="rId11"/>
          <a:stretch>
            <a:fillRect/>
          </a:stretch>
        </p:blipFill>
        <p:spPr>
          <a:xfrm>
            <a:off x="4166870" y="3456305"/>
            <a:ext cx="442595" cy="332105"/>
          </a:xfrm>
          <a:prstGeom prst="rect">
            <a:avLst/>
          </a:prstGeom>
        </p:spPr>
      </p:pic>
      <p:sp>
        <p:nvSpPr>
          <p:cNvPr id="29" name="矩形 28"/>
          <p:cNvSpPr/>
          <p:nvPr/>
        </p:nvSpPr>
        <p:spPr>
          <a:xfrm>
            <a:off x="3983990" y="3465830"/>
            <a:ext cx="1712595" cy="164973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32" name="下箭头 31"/>
          <p:cNvSpPr/>
          <p:nvPr/>
        </p:nvSpPr>
        <p:spPr>
          <a:xfrm>
            <a:off x="4243070" y="4976495"/>
            <a:ext cx="119380" cy="690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3912235" y="5594985"/>
            <a:ext cx="1186180" cy="337185"/>
          </a:xfrm>
          <a:prstGeom prst="rect">
            <a:avLst/>
          </a:prstGeom>
          <a:noFill/>
        </p:spPr>
        <p:txBody>
          <a:bodyPr wrap="square" rtlCol="0">
            <a:spAutoFit/>
          </a:bodyPr>
          <a:p>
            <a:r>
              <a:rPr lang="en-US" altLang="zh-CN" sz="16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Long-term</a:t>
            </a:r>
            <a:endParaRPr lang="en-US" altLang="zh-CN" sz="16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4" name="上箭头 33"/>
          <p:cNvSpPr/>
          <p:nvPr/>
        </p:nvSpPr>
        <p:spPr>
          <a:xfrm>
            <a:off x="4750435" y="3035300"/>
            <a:ext cx="129540" cy="388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4362450" y="2680335"/>
            <a:ext cx="1274445" cy="337185"/>
          </a:xfrm>
          <a:prstGeom prst="rect">
            <a:avLst/>
          </a:prstGeom>
          <a:noFill/>
        </p:spPr>
        <p:txBody>
          <a:bodyPr wrap="square" rtlCol="0">
            <a:spAutoFit/>
          </a:bodyPr>
          <a:p>
            <a:r>
              <a:rPr lang="en-US" altLang="zh-CN" sz="16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Short-term</a:t>
            </a:r>
            <a:endParaRPr lang="en-US" altLang="zh-CN" sz="16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362325" y="1798955"/>
            <a:ext cx="5091430" cy="2686050"/>
          </a:xfrm>
          <a:prstGeom prst="rect">
            <a:avLst/>
          </a:prstGeom>
        </p:spPr>
      </p:pic>
      <p:sp>
        <p:nvSpPr>
          <p:cNvPr id="12" name="文本框 11"/>
          <p:cNvSpPr txBox="1"/>
          <p:nvPr/>
        </p:nvSpPr>
        <p:spPr>
          <a:xfrm>
            <a:off x="2276475" y="4986655"/>
            <a:ext cx="7263765" cy="1322070"/>
          </a:xfrm>
          <a:prstGeom prst="rect">
            <a:avLst/>
          </a:prstGeom>
          <a:noFill/>
        </p:spPr>
        <p:txBody>
          <a:bodyPr wrap="square" rtlCol="0">
            <a:spAutoFit/>
          </a:bodyPr>
          <a:p>
            <a:r>
              <a:rPr lang="en-US" altLang="zh-CN" sz="2000">
                <a:latin typeface="Times New Roman" panose="02020603050405020304" pitchFamily="18" charset="0"/>
                <a:cs typeface="Times New Roman" panose="02020603050405020304" pitchFamily="18" charset="0"/>
              </a:rPr>
              <a:t>Dataset:</a:t>
            </a:r>
            <a:endParaRPr lang="en-US" altLang="zh-CN" sz="2000">
              <a:latin typeface="Times New Roman" panose="02020603050405020304" pitchFamily="18" charset="0"/>
              <a:cs typeface="Times New Roman" panose="02020603050405020304" pitchFamily="18" charset="0"/>
            </a:endParaRPr>
          </a:p>
          <a:p>
            <a:r>
              <a:rPr lang="en-US" altLang="zh-CN" sz="2000">
                <a:latin typeface="Times New Roman" panose="02020603050405020304" pitchFamily="18" charset="0"/>
                <a:cs typeface="Times New Roman" panose="02020603050405020304" pitchFamily="18" charset="0"/>
              </a:rPr>
              <a:t>Dignetica:  https://competitions.codalab.org/competitions/11161</a:t>
            </a:r>
            <a:endParaRPr lang="en-US" altLang="zh-CN" sz="2000">
              <a:latin typeface="Times New Roman" panose="02020603050405020304" pitchFamily="18" charset="0"/>
              <a:cs typeface="Times New Roman" panose="02020603050405020304" pitchFamily="18" charset="0"/>
            </a:endParaRPr>
          </a:p>
          <a:p>
            <a:r>
              <a:rPr lang="en-US" altLang="zh-CN" sz="2000">
                <a:latin typeface="Times New Roman" panose="02020603050405020304" pitchFamily="18" charset="0"/>
                <a:cs typeface="Times New Roman" panose="02020603050405020304" pitchFamily="18" charset="0"/>
              </a:rPr>
              <a:t>Tmall: https://tianchi.aliyun.com/dataset/dataDetail?dataId=42</a:t>
            </a:r>
            <a:endParaRPr lang="en-US" altLang="zh-CN" sz="2000">
              <a:latin typeface="Times New Roman" panose="02020603050405020304" pitchFamily="18" charset="0"/>
              <a:cs typeface="Times New Roman" panose="02020603050405020304" pitchFamily="18" charset="0"/>
            </a:endParaRPr>
          </a:p>
          <a:p>
            <a:r>
              <a:rPr lang="en-US" altLang="zh-CN" sz="2000">
                <a:latin typeface="Times New Roman" panose="02020603050405020304" pitchFamily="18" charset="0"/>
                <a:cs typeface="Times New Roman" panose="02020603050405020304" pitchFamily="18" charset="0"/>
              </a:rPr>
              <a:t>Nowplaying: http://dbis-nowplaying.uibk.ac.at/#nowplaying</a:t>
            </a:r>
            <a:endParaRPr lang="en-US" altLang="zh-CN"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731010" y="1550670"/>
            <a:ext cx="9404985" cy="4471670"/>
          </a:xfrm>
          <a:prstGeom prst="rect">
            <a:avLst/>
          </a:prstGeom>
        </p:spPr>
      </p:pic>
      <p:sp>
        <p:nvSpPr>
          <p:cNvPr id="5" name="矩形 4"/>
          <p:cNvSpPr/>
          <p:nvPr/>
        </p:nvSpPr>
        <p:spPr>
          <a:xfrm>
            <a:off x="1815465" y="5077460"/>
            <a:ext cx="9236075" cy="30861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3210,&quot;width&quot;:7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2329</Words>
  <Application>WPS 演示</Application>
  <PresentationFormat>自定义</PresentationFormat>
  <Paragraphs>174</Paragraphs>
  <Slides>15</Slides>
  <Notes>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Bahnschrift Condensed</vt:lpstr>
      <vt:lpstr>Gill Sans Ultra Bold</vt:lpstr>
      <vt:lpstr>Times New Roman</vt:lpstr>
      <vt:lpstr>华康俪金黑W8(P)</vt:lpstr>
      <vt:lpstr>黑体</vt:lpstr>
      <vt:lpstr>仿宋</vt:lpstr>
      <vt:lpstr>楷体</vt:lpstr>
      <vt:lpstr>微软雅黑</vt:lpstr>
      <vt:lpstr>等线</vt:lpstr>
      <vt:lpstr>Arial Unicode MS</vt:lpstr>
      <vt:lpstr>Office 主题​​</vt:lpstr>
      <vt:lpstr>PowerPoint 演示文稿</vt:lpstr>
      <vt:lpstr>PowerPoint 演示文稿</vt:lpstr>
      <vt:lpstr>Introduction</vt:lpstr>
      <vt:lpstr>Introduction</vt:lpstr>
      <vt:lpstr>Introduction</vt:lpstr>
      <vt:lpstr>Approach</vt:lpstr>
      <vt:lpstr>Approach</vt:lpstr>
      <vt:lpstr>Experiments </vt:lpstr>
      <vt:lpstr>Experiments </vt:lpstr>
      <vt:lpstr>Experiments </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你可少吃点叭</cp:lastModifiedBy>
  <cp:revision>1625</cp:revision>
  <dcterms:created xsi:type="dcterms:W3CDTF">2017-04-22T07:59:00Z</dcterms:created>
  <dcterms:modified xsi:type="dcterms:W3CDTF">2020-09-24T12:38:42Z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