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63" r:id="rId3"/>
    <p:sldId id="285" r:id="rId4"/>
    <p:sldId id="286" r:id="rId5"/>
    <p:sldId id="293" r:id="rId6"/>
    <p:sldId id="290" r:id="rId7"/>
    <p:sldId id="315" r:id="rId8"/>
    <p:sldId id="294" r:id="rId9"/>
    <p:sldId id="295" r:id="rId10"/>
    <p:sldId id="275" r:id="rId11"/>
    <p:sldId id="298" r:id="rId12"/>
    <p:sldId id="316" r:id="rId13"/>
    <p:sldId id="317" r:id="rId14"/>
    <p:sldId id="296" r:id="rId15"/>
    <p:sldId id="299" r:id="rId16"/>
    <p:sldId id="303" r:id="rId17"/>
    <p:sldId id="302" r:id="rId18"/>
    <p:sldId id="297" r:id="rId19"/>
    <p:sldId id="318" r:id="rId20"/>
    <p:sldId id="309" r:id="rId21"/>
    <p:sldId id="308" r:id="rId22"/>
    <p:sldId id="310" r:id="rId23"/>
    <p:sldId id="311" r:id="rId24"/>
    <p:sldId id="312" r:id="rId25"/>
    <p:sldId id="313" r:id="rId26"/>
    <p:sldId id="319" r:id="rId27"/>
    <p:sldId id="320" r:id="rId28"/>
    <p:sldId id="314" r:id="rId29"/>
    <p:sldId id="304" r:id="rId30"/>
    <p:sldId id="265"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彭 展望" initials="彭" lastIdx="1" clrIdx="0">
    <p:extLst>
      <p:ext uri="{19B8F6BF-5375-455C-9EA6-DF929625EA0E}">
        <p15:presenceInfo xmlns:p15="http://schemas.microsoft.com/office/powerpoint/2012/main" userId="818f85149c00c954" providerId="Windows Live"/>
      </p:ext>
    </p:extLst>
  </p:cmAuthor>
  <p:cmAuthor id="2" name="Jivana" initials="J" lastIdx="2" clrIdx="1">
    <p:extLst>
      <p:ext uri="{19B8F6BF-5375-455C-9EA6-DF929625EA0E}">
        <p15:presenceInfo xmlns:p15="http://schemas.microsoft.com/office/powerpoint/2012/main" userId="210a3344bb27c0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96387" autoAdjust="0"/>
  </p:normalViewPr>
  <p:slideViewPr>
    <p:cSldViewPr snapToGrid="0">
      <p:cViewPr varScale="1">
        <p:scale>
          <a:sx n="115" d="100"/>
          <a:sy n="115" d="100"/>
        </p:scale>
        <p:origin x="6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2020/6/25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extLst>
      <p:ext uri="{BB962C8B-B14F-4D97-AF65-F5344CB8AC3E}">
        <p14:creationId xmlns:p14="http://schemas.microsoft.com/office/powerpoint/2010/main" val="144156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extLst>
      <p:ext uri="{BB962C8B-B14F-4D97-AF65-F5344CB8AC3E}">
        <p14:creationId xmlns:p14="http://schemas.microsoft.com/office/powerpoint/2010/main" val="22634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1200467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13</a:t>
            </a:fld>
            <a:endParaRPr lang="zh-CN" altLang="en-US"/>
          </a:p>
        </p:txBody>
      </p:sp>
    </p:spTree>
    <p:extLst>
      <p:ext uri="{BB962C8B-B14F-4D97-AF65-F5344CB8AC3E}">
        <p14:creationId xmlns:p14="http://schemas.microsoft.com/office/powerpoint/2010/main" val="1895539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14</a:t>
            </a:fld>
            <a:endParaRPr lang="zh-CN" altLang="en-US"/>
          </a:p>
        </p:txBody>
      </p:sp>
    </p:spTree>
    <p:extLst>
      <p:ext uri="{BB962C8B-B14F-4D97-AF65-F5344CB8AC3E}">
        <p14:creationId xmlns:p14="http://schemas.microsoft.com/office/powerpoint/2010/main" val="2219828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15</a:t>
            </a:fld>
            <a:endParaRPr lang="zh-CN" altLang="en-US"/>
          </a:p>
        </p:txBody>
      </p:sp>
    </p:spTree>
    <p:extLst>
      <p:ext uri="{BB962C8B-B14F-4D97-AF65-F5344CB8AC3E}">
        <p14:creationId xmlns:p14="http://schemas.microsoft.com/office/powerpoint/2010/main" val="46221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前者试图找到更好的值函数来表达策略，后者基于这个更好的值函数来找到更好的策略；</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16</a:t>
            </a:fld>
            <a:endParaRPr lang="zh-CN" altLang="en-US"/>
          </a:p>
        </p:txBody>
      </p:sp>
    </p:spTree>
    <p:extLst>
      <p:ext uri="{BB962C8B-B14F-4D97-AF65-F5344CB8AC3E}">
        <p14:creationId xmlns:p14="http://schemas.microsoft.com/office/powerpoint/2010/main" val="221700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17</a:t>
            </a:fld>
            <a:endParaRPr lang="zh-CN" altLang="en-US"/>
          </a:p>
        </p:txBody>
      </p:sp>
    </p:spTree>
    <p:extLst>
      <p:ext uri="{BB962C8B-B14F-4D97-AF65-F5344CB8AC3E}">
        <p14:creationId xmlns:p14="http://schemas.microsoft.com/office/powerpoint/2010/main" val="79841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18</a:t>
            </a:fld>
            <a:endParaRPr lang="zh-CN" altLang="en-US"/>
          </a:p>
        </p:txBody>
      </p:sp>
    </p:spTree>
    <p:extLst>
      <p:ext uri="{BB962C8B-B14F-4D97-AF65-F5344CB8AC3E}">
        <p14:creationId xmlns:p14="http://schemas.microsoft.com/office/powerpoint/2010/main" val="2153939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19</a:t>
            </a:fld>
            <a:endParaRPr lang="zh-CN" altLang="en-US"/>
          </a:p>
        </p:txBody>
      </p:sp>
    </p:spTree>
    <p:extLst>
      <p:ext uri="{BB962C8B-B14F-4D97-AF65-F5344CB8AC3E}">
        <p14:creationId xmlns:p14="http://schemas.microsoft.com/office/powerpoint/2010/main" val="4042130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20</a:t>
            </a:fld>
            <a:endParaRPr lang="zh-CN" altLang="en-US"/>
          </a:p>
        </p:txBody>
      </p:sp>
    </p:spTree>
    <p:extLst>
      <p:ext uri="{BB962C8B-B14F-4D97-AF65-F5344CB8AC3E}">
        <p14:creationId xmlns:p14="http://schemas.microsoft.com/office/powerpoint/2010/main" val="590330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21</a:t>
            </a:fld>
            <a:endParaRPr lang="zh-CN" altLang="en-US"/>
          </a:p>
        </p:txBody>
      </p:sp>
    </p:spTree>
    <p:extLst>
      <p:ext uri="{BB962C8B-B14F-4D97-AF65-F5344CB8AC3E}">
        <p14:creationId xmlns:p14="http://schemas.microsoft.com/office/powerpoint/2010/main" val="159851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1756546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22</a:t>
            </a:fld>
            <a:endParaRPr lang="zh-CN" altLang="en-US"/>
          </a:p>
        </p:txBody>
      </p:sp>
    </p:spTree>
    <p:extLst>
      <p:ext uri="{BB962C8B-B14F-4D97-AF65-F5344CB8AC3E}">
        <p14:creationId xmlns:p14="http://schemas.microsoft.com/office/powerpoint/2010/main" val="3719347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23</a:t>
            </a:fld>
            <a:endParaRPr lang="zh-CN" altLang="en-US"/>
          </a:p>
        </p:txBody>
      </p:sp>
    </p:spTree>
    <p:extLst>
      <p:ext uri="{BB962C8B-B14F-4D97-AF65-F5344CB8AC3E}">
        <p14:creationId xmlns:p14="http://schemas.microsoft.com/office/powerpoint/2010/main" val="2460811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24</a:t>
            </a:fld>
            <a:endParaRPr lang="zh-CN" altLang="en-US"/>
          </a:p>
        </p:txBody>
      </p:sp>
    </p:spTree>
    <p:extLst>
      <p:ext uri="{BB962C8B-B14F-4D97-AF65-F5344CB8AC3E}">
        <p14:creationId xmlns:p14="http://schemas.microsoft.com/office/powerpoint/2010/main" val="2072657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25</a:t>
            </a:fld>
            <a:endParaRPr lang="zh-CN" altLang="en-US"/>
          </a:p>
        </p:txBody>
      </p:sp>
    </p:spTree>
    <p:extLst>
      <p:ext uri="{BB962C8B-B14F-4D97-AF65-F5344CB8AC3E}">
        <p14:creationId xmlns:p14="http://schemas.microsoft.com/office/powerpoint/2010/main" val="925163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26</a:t>
            </a:fld>
            <a:endParaRPr lang="zh-CN" altLang="en-US"/>
          </a:p>
        </p:txBody>
      </p:sp>
    </p:spTree>
    <p:extLst>
      <p:ext uri="{BB962C8B-B14F-4D97-AF65-F5344CB8AC3E}">
        <p14:creationId xmlns:p14="http://schemas.microsoft.com/office/powerpoint/2010/main" val="3419980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27</a:t>
            </a:fld>
            <a:endParaRPr lang="zh-CN" altLang="en-US"/>
          </a:p>
        </p:txBody>
      </p:sp>
    </p:spTree>
    <p:extLst>
      <p:ext uri="{BB962C8B-B14F-4D97-AF65-F5344CB8AC3E}">
        <p14:creationId xmlns:p14="http://schemas.microsoft.com/office/powerpoint/2010/main" val="1810430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28</a:t>
            </a:fld>
            <a:endParaRPr lang="zh-CN" altLang="en-US"/>
          </a:p>
        </p:txBody>
      </p:sp>
    </p:spTree>
    <p:extLst>
      <p:ext uri="{BB962C8B-B14F-4D97-AF65-F5344CB8AC3E}">
        <p14:creationId xmlns:p14="http://schemas.microsoft.com/office/powerpoint/2010/main" val="3833568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29</a:t>
            </a:fld>
            <a:endParaRPr lang="zh-CN" altLang="en-US"/>
          </a:p>
        </p:txBody>
      </p:sp>
    </p:spTree>
    <p:extLst>
      <p:ext uri="{BB962C8B-B14F-4D97-AF65-F5344CB8AC3E}">
        <p14:creationId xmlns:p14="http://schemas.microsoft.com/office/powerpoint/2010/main" val="300909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30</a:t>
            </a:fld>
            <a:endParaRPr lang="zh-CN" altLang="en-US"/>
          </a:p>
        </p:txBody>
      </p:sp>
    </p:spTree>
    <p:extLst>
      <p:ext uri="{BB962C8B-B14F-4D97-AF65-F5344CB8AC3E}">
        <p14:creationId xmlns:p14="http://schemas.microsoft.com/office/powerpoint/2010/main" val="246375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356086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为了数学上使得</a:t>
            </a:r>
            <a:r>
              <a:rPr lang="en-US" altLang="zh-CN" sz="1200" b="0" i="0" kern="1200" dirty="0" smtClean="0">
                <a:solidFill>
                  <a:schemeClr val="tx1"/>
                </a:solidFill>
                <a:effectLst/>
                <a:latin typeface="+mn-lt"/>
                <a:ea typeface="+mn-ea"/>
                <a:cs typeface="+mn-cs"/>
              </a:rPr>
              <a:t>reward</a:t>
            </a:r>
            <a:r>
              <a:rPr lang="zh-CN" altLang="en-US" sz="1200" b="0" i="0" kern="1200" dirty="0" smtClean="0">
                <a:solidFill>
                  <a:schemeClr val="tx1"/>
                </a:solidFill>
                <a:effectLst/>
                <a:latin typeface="+mn-lt"/>
                <a:ea typeface="+mn-ea"/>
                <a:cs typeface="+mn-cs"/>
              </a:rPr>
              <a:t>之和收敛，此处选择了一个折扣因子 </a:t>
            </a:r>
            <a:r>
              <a:rPr lang="en-US" altLang="zh-CN" sz="1200" b="0" i="0" u="none" strike="noStrike" kern="1200" dirty="0" smtClean="0">
                <a:solidFill>
                  <a:schemeClr val="tx1"/>
                </a:solidFill>
                <a:effectLst/>
                <a:latin typeface="+mn-lt"/>
                <a:ea typeface="+mn-ea"/>
                <a:cs typeface="+mn-cs"/>
              </a:rPr>
              <a:t>0=&lt;γ&lt;=1</a:t>
            </a:r>
          </a:p>
          <a:p>
            <a:r>
              <a:rPr lang="zh-CN" altLang="en-US" sz="1200" b="0" i="0" kern="1200" dirty="0" smtClean="0">
                <a:solidFill>
                  <a:schemeClr val="tx1"/>
                </a:solidFill>
                <a:effectLst/>
                <a:latin typeface="+mn-lt"/>
                <a:ea typeface="+mn-ea"/>
                <a:cs typeface="+mn-cs"/>
              </a:rPr>
              <a:t>模型（转移概率）不够完备，选择</a:t>
            </a:r>
            <a:r>
              <a:rPr lang="en-US" altLang="zh-CN" sz="1200" b="0" i="0" u="none" strike="noStrike" kern="1200" dirty="0" smtClean="0">
                <a:solidFill>
                  <a:schemeClr val="tx1"/>
                </a:solidFill>
                <a:effectLst/>
                <a:latin typeface="+mn-lt"/>
                <a:ea typeface="+mn-ea"/>
                <a:cs typeface="+mn-cs"/>
              </a:rPr>
              <a:t>γ</a:t>
            </a:r>
            <a:r>
              <a:rPr lang="zh-CN" altLang="en-US" sz="1200" b="0" i="0" kern="1200" dirty="0" smtClean="0">
                <a:solidFill>
                  <a:schemeClr val="tx1"/>
                </a:solidFill>
                <a:effectLst/>
                <a:latin typeface="+mn-lt"/>
                <a:ea typeface="+mn-ea"/>
                <a:cs typeface="+mn-cs"/>
              </a:rPr>
              <a:t> 可以减小未来</a:t>
            </a:r>
            <a:r>
              <a:rPr lang="en-US" altLang="zh-CN" sz="1200" b="0" i="0" kern="1200" dirty="0" smtClean="0">
                <a:solidFill>
                  <a:schemeClr val="tx1"/>
                </a:solidFill>
                <a:effectLst/>
                <a:latin typeface="+mn-lt"/>
                <a:ea typeface="+mn-ea"/>
                <a:cs typeface="+mn-cs"/>
              </a:rPr>
              <a:t>reward</a:t>
            </a:r>
            <a:r>
              <a:rPr lang="zh-CN" altLang="en-US" sz="1200" b="0" i="0" kern="1200" dirty="0" smtClean="0">
                <a:solidFill>
                  <a:schemeClr val="tx1"/>
                </a:solidFill>
                <a:effectLst/>
                <a:latin typeface="+mn-lt"/>
                <a:ea typeface="+mn-ea"/>
                <a:cs typeface="+mn-cs"/>
              </a:rPr>
              <a:t>对</a:t>
            </a:r>
            <a:r>
              <a:rPr lang="en-US" altLang="zh-CN" sz="1200" b="0" i="0" kern="1200" dirty="0" smtClean="0">
                <a:solidFill>
                  <a:schemeClr val="tx1"/>
                </a:solidFill>
                <a:effectLst/>
                <a:latin typeface="+mn-lt"/>
                <a:ea typeface="+mn-ea"/>
                <a:cs typeface="+mn-cs"/>
              </a:rPr>
              <a:t>return</a:t>
            </a:r>
            <a:r>
              <a:rPr lang="zh-CN" altLang="en-US" sz="1200" b="0" i="0" kern="1200" dirty="0" smtClean="0">
                <a:solidFill>
                  <a:schemeClr val="tx1"/>
                </a:solidFill>
                <a:effectLst/>
                <a:latin typeface="+mn-lt"/>
                <a:ea typeface="+mn-ea"/>
                <a:cs typeface="+mn-cs"/>
              </a:rPr>
              <a:t>的影响</a:t>
            </a:r>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152910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243145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41286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153548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2288004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11</a:t>
            </a:fld>
            <a:endParaRPr lang="zh-CN" altLang="en-US"/>
          </a:p>
        </p:txBody>
      </p:sp>
    </p:spTree>
    <p:extLst>
      <p:ext uri="{BB962C8B-B14F-4D97-AF65-F5344CB8AC3E}">
        <p14:creationId xmlns:p14="http://schemas.microsoft.com/office/powerpoint/2010/main" val="24249258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2614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3626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97224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6769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47775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65088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2020/6/25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8594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2020/6/25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02223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37299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88957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118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2020/6/25</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374359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20.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8.png"/><Relationship Id="rId4" Type="http://schemas.openxmlformats.org/officeDocument/2006/relationships/image" Target="../media/image39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481.png"/><Relationship Id="rId3" Type="http://schemas.openxmlformats.org/officeDocument/2006/relationships/image" Target="../media/image460.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40.png"/><Relationship Id="rId4" Type="http://schemas.openxmlformats.org/officeDocument/2006/relationships/image" Target="../media/image470.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56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0.png"/><Relationship Id="rId5" Type="http://schemas.openxmlformats.org/officeDocument/2006/relationships/image" Target="../media/image540.png"/><Relationship Id="rId4" Type="http://schemas.openxmlformats.org/officeDocument/2006/relationships/image" Target="../media/image5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0.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7.png"/><Relationship Id="rId10" Type="http://schemas.openxmlformats.org/officeDocument/2006/relationships/image" Target="../media/image21.png"/><Relationship Id="rId9" Type="http://schemas.openxmlformats.org/officeDocument/2006/relationships/image" Target="../media/image16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1.png"/><Relationship Id="rId5" Type="http://schemas.openxmlformats.org/officeDocument/2006/relationships/image" Target="../media/image230.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381744" y="308328"/>
              <a:ext cx="281025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p:blipFill>
          <p:spPr>
            <a:xfrm>
              <a:off x="883306" y="118430"/>
              <a:ext cx="4240098" cy="836230"/>
            </a:xfrm>
            <a:prstGeom prst="rect">
              <a:avLst/>
            </a:prstGeom>
          </p:spPr>
        </p:pic>
        <p:sp>
          <p:nvSpPr>
            <p:cNvPr id="9" name="矩形 8"/>
            <p:cNvSpPr/>
            <p:nvPr/>
          </p:nvSpPr>
          <p:spPr>
            <a:xfrm>
              <a:off x="1004107" y="80242"/>
              <a:ext cx="328293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766290" y="5699326"/>
            <a:ext cx="6835701" cy="523220"/>
          </a:xfrm>
          <a:prstGeom prst="rect">
            <a:avLst/>
          </a:prstGeom>
        </p:spPr>
        <p:txBody>
          <a:bodyPr wrap="square">
            <a:spAutoFit/>
          </a:bodyPr>
          <a:lstStyle/>
          <a:p>
            <a:pPr algn="ctr"/>
            <a:r>
              <a:rPr lang="en-US" altLang="zh-CN" sz="2800" b="1" dirty="0" err="1" smtClean="0">
                <a:solidFill>
                  <a:schemeClr val="accent2">
                    <a:lumMod val="50000"/>
                  </a:schemeClr>
                </a:solidFill>
                <a:latin typeface="黑体" panose="02010609060101010101" pitchFamily="49" charset="-122"/>
                <a:ea typeface="黑体" panose="02010609060101010101" pitchFamily="49" charset="-122"/>
              </a:rPr>
              <a:t>Hongyang</a:t>
            </a:r>
            <a:r>
              <a:rPr lang="en-US" altLang="zh-CN" sz="2800" b="1" dirty="0" smtClean="0">
                <a:solidFill>
                  <a:schemeClr val="accent2">
                    <a:lumMod val="50000"/>
                  </a:schemeClr>
                </a:solidFill>
                <a:latin typeface="黑体" panose="02010609060101010101" pitchFamily="49" charset="-122"/>
                <a:ea typeface="黑体" panose="02010609060101010101" pitchFamily="49" charset="-122"/>
              </a:rPr>
              <a:t> Song</a:t>
            </a:r>
            <a:endParaRPr lang="en-US" altLang="zh-CN" sz="2800" b="1" dirty="0">
              <a:solidFill>
                <a:schemeClr val="accent2">
                  <a:lumMod val="50000"/>
                </a:schemeClr>
              </a:solidFill>
              <a:latin typeface="黑体" panose="02010609060101010101" pitchFamily="49" charset="-122"/>
              <a:ea typeface="黑体" panose="02010609060101010101" pitchFamily="49" charset="-122"/>
            </a:endParaRPr>
          </a:p>
        </p:txBody>
      </p:sp>
      <p:sp>
        <p:nvSpPr>
          <p:cNvPr id="21" name="矩形 20"/>
          <p:cNvSpPr/>
          <p:nvPr/>
        </p:nvSpPr>
        <p:spPr>
          <a:xfrm>
            <a:off x="4736034" y="1785880"/>
            <a:ext cx="7338755" cy="1323439"/>
          </a:xfrm>
          <a:prstGeom prst="rect">
            <a:avLst/>
          </a:prstGeom>
        </p:spPr>
        <p:txBody>
          <a:bodyPr wrap="square">
            <a:spAutoFit/>
          </a:bodyPr>
          <a:lstStyle/>
          <a:p>
            <a:r>
              <a:rPr lang="en-US" altLang="zh-CN" sz="4000" dirty="0"/>
              <a:t/>
            </a:r>
            <a:br>
              <a:rPr lang="en-US" altLang="zh-CN" sz="4000" dirty="0"/>
            </a:br>
            <a:endParaRPr lang="zh-CN" altLang="en-US" sz="40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4" name="图片 23"/>
          <p:cNvPicPr>
            <a:picLocks noChangeAspect="1"/>
          </p:cNvPicPr>
          <p:nvPr/>
        </p:nvPicPr>
        <p:blipFill>
          <a:blip r:embed="rId8"/>
          <a:stretch>
            <a:fillRect/>
          </a:stretch>
        </p:blipFill>
        <p:spPr>
          <a:xfrm>
            <a:off x="10635343" y="5804900"/>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3"/>
          <a:stretch>
            <a:fillRect/>
          </a:stretch>
        </p:blipFill>
        <p:spPr>
          <a:xfrm>
            <a:off x="621847" y="1785880"/>
            <a:ext cx="3944527" cy="3296252"/>
          </a:xfrm>
          <a:prstGeom prst="rect">
            <a:avLst/>
          </a:prstGeom>
        </p:spPr>
      </p:pic>
      <p:sp>
        <p:nvSpPr>
          <p:cNvPr id="2" name="文本框 1">
            <a:extLst>
              <a:ext uri="{FF2B5EF4-FFF2-40B4-BE49-F238E27FC236}">
                <a16:creationId xmlns:a16="http://schemas.microsoft.com/office/drawing/2014/main" id="{317D4DC6-CABE-4625-926E-B86168B8AE42}"/>
              </a:ext>
            </a:extLst>
          </p:cNvPr>
          <p:cNvSpPr txBox="1"/>
          <p:nvPr/>
        </p:nvSpPr>
        <p:spPr>
          <a:xfrm>
            <a:off x="5438349" y="2617775"/>
            <a:ext cx="5196994" cy="646331"/>
          </a:xfrm>
          <a:prstGeom prst="rect">
            <a:avLst/>
          </a:prstGeom>
          <a:noFill/>
        </p:spPr>
        <p:txBody>
          <a:bodyPr wrap="square" rtlCol="0">
            <a:spAutoFit/>
          </a:bodyPr>
          <a:lstStyle/>
          <a:p>
            <a:r>
              <a:rPr lang="en-US" altLang="zh-CN" sz="3600" b="1" dirty="0" smtClean="0"/>
              <a:t>Reinforcement </a:t>
            </a:r>
            <a:r>
              <a:rPr lang="en-US" altLang="zh-CN" sz="3600" b="1" dirty="0" smtClean="0"/>
              <a:t>Learning</a:t>
            </a:r>
          </a:p>
        </p:txBody>
      </p:sp>
    </p:spTree>
    <p:extLst>
      <p:ext uri="{BB962C8B-B14F-4D97-AF65-F5344CB8AC3E}">
        <p14:creationId xmlns:p14="http://schemas.microsoft.com/office/powerpoint/2010/main" val="1529839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9437" y="2752021"/>
            <a:ext cx="4303895" cy="3052763"/>
          </a:xfrm>
          <a:prstGeom prst="rect">
            <a:avLst/>
          </a:prstGeom>
        </p:spPr>
      </p:pic>
      <p:sp>
        <p:nvSpPr>
          <p:cNvPr id="10" name="文本框 9"/>
          <p:cNvSpPr txBox="1"/>
          <p:nvPr/>
        </p:nvSpPr>
        <p:spPr>
          <a:xfrm>
            <a:off x="1077018" y="1574457"/>
            <a:ext cx="5500128" cy="369332"/>
          </a:xfrm>
          <a:prstGeom prst="rect">
            <a:avLst/>
          </a:prstGeom>
          <a:noFill/>
        </p:spPr>
        <p:txBody>
          <a:bodyPr wrap="square" rtlCol="0">
            <a:spAutoFit/>
          </a:bodyPr>
          <a:lstStyle/>
          <a:p>
            <a:r>
              <a:rPr lang="en-US" altLang="zh-CN" b="1" dirty="0" smtClean="0"/>
              <a:t>Bellman Exception Equation(</a:t>
            </a:r>
            <a:r>
              <a:rPr lang="zh-CN" altLang="en-US" b="1" dirty="0" smtClean="0"/>
              <a:t>贝尔曼期望方程</a:t>
            </a:r>
            <a:r>
              <a:rPr lang="en-US" altLang="zh-CN" b="1" dirty="0" smtClean="0"/>
              <a:t>):</a:t>
            </a:r>
            <a:endParaRPr lang="zh-CN" altLang="en-US" b="1" dirty="0"/>
          </a:p>
        </p:txBody>
      </p:sp>
      <p:pic>
        <p:nvPicPr>
          <p:cNvPr id="9" name="图片 8"/>
          <p:cNvPicPr>
            <a:picLocks noChangeAspect="1"/>
          </p:cNvPicPr>
          <p:nvPr/>
        </p:nvPicPr>
        <p:blipFill>
          <a:blip r:embed="rId4"/>
          <a:stretch>
            <a:fillRect/>
          </a:stretch>
        </p:blipFill>
        <p:spPr>
          <a:xfrm>
            <a:off x="3905989" y="2728149"/>
            <a:ext cx="4210050" cy="3100505"/>
          </a:xfrm>
          <a:prstGeom prst="rect">
            <a:avLst/>
          </a:prstGeom>
        </p:spPr>
      </p:pic>
      <p:sp>
        <p:nvSpPr>
          <p:cNvPr id="16"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sp>
        <p:nvSpPr>
          <p:cNvPr id="2" name="文本框 1"/>
          <p:cNvSpPr txBox="1"/>
          <p:nvPr/>
        </p:nvSpPr>
        <p:spPr>
          <a:xfrm>
            <a:off x="582746" y="2289924"/>
            <a:ext cx="1690255" cy="369332"/>
          </a:xfrm>
          <a:prstGeom prst="rect">
            <a:avLst/>
          </a:prstGeom>
          <a:noFill/>
        </p:spPr>
        <p:txBody>
          <a:bodyPr wrap="square" rtlCol="0">
            <a:spAutoFit/>
          </a:bodyPr>
          <a:lstStyle/>
          <a:p>
            <a:r>
              <a:rPr lang="en-US" altLang="zh-CN" dirty="0" smtClean="0"/>
              <a:t>state to action:</a:t>
            </a:r>
            <a:endParaRPr lang="zh-CN" altLang="en-US" dirty="0"/>
          </a:p>
        </p:txBody>
      </p:sp>
      <p:sp>
        <p:nvSpPr>
          <p:cNvPr id="7" name="文本框 6"/>
          <p:cNvSpPr txBox="1"/>
          <p:nvPr/>
        </p:nvSpPr>
        <p:spPr>
          <a:xfrm>
            <a:off x="3833701" y="2264121"/>
            <a:ext cx="1690255" cy="369332"/>
          </a:xfrm>
          <a:prstGeom prst="rect">
            <a:avLst/>
          </a:prstGeom>
          <a:noFill/>
        </p:spPr>
        <p:txBody>
          <a:bodyPr wrap="square" rtlCol="0">
            <a:spAutoFit/>
          </a:bodyPr>
          <a:lstStyle/>
          <a:p>
            <a:r>
              <a:rPr lang="en-US" altLang="zh-CN" dirty="0" smtClean="0"/>
              <a:t>action to state:</a:t>
            </a:r>
            <a:endParaRPr lang="zh-CN" altLang="en-US" dirty="0"/>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6393" y="662606"/>
            <a:ext cx="4685607" cy="3415187"/>
          </a:xfrm>
          <a:prstGeom prst="rect">
            <a:avLst/>
          </a:prstGeom>
        </p:spPr>
      </p:pic>
    </p:spTree>
    <p:extLst>
      <p:ext uri="{BB962C8B-B14F-4D97-AF65-F5344CB8AC3E}">
        <p14:creationId xmlns:p14="http://schemas.microsoft.com/office/powerpoint/2010/main" val="710273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77018" y="1574457"/>
            <a:ext cx="5707240" cy="369332"/>
          </a:xfrm>
          <a:prstGeom prst="rect">
            <a:avLst/>
          </a:prstGeom>
          <a:noFill/>
        </p:spPr>
        <p:txBody>
          <a:bodyPr wrap="square" rtlCol="0">
            <a:spAutoFit/>
          </a:bodyPr>
          <a:lstStyle/>
          <a:p>
            <a:r>
              <a:rPr lang="en-US" altLang="zh-CN" b="1" dirty="0" smtClean="0"/>
              <a:t>Bellman Exception Equation(</a:t>
            </a:r>
            <a:r>
              <a:rPr lang="zh-CN" altLang="en-US" b="1" dirty="0" smtClean="0"/>
              <a:t>贝尔曼期望方程</a:t>
            </a:r>
            <a:r>
              <a:rPr lang="en-US" altLang="zh-CN" b="1" dirty="0" smtClean="0"/>
              <a:t>):</a:t>
            </a:r>
            <a:endParaRPr lang="zh-CN" altLang="en-US" b="1" dirty="0"/>
          </a:p>
        </p:txBody>
      </p:sp>
      <p:sp>
        <p:nvSpPr>
          <p:cNvPr id="16"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pic>
        <p:nvPicPr>
          <p:cNvPr id="2" name="图片 1"/>
          <p:cNvPicPr>
            <a:picLocks noChangeAspect="1"/>
          </p:cNvPicPr>
          <p:nvPr/>
        </p:nvPicPr>
        <p:blipFill>
          <a:blip r:embed="rId3"/>
          <a:stretch>
            <a:fillRect/>
          </a:stretch>
        </p:blipFill>
        <p:spPr>
          <a:xfrm>
            <a:off x="0" y="2822258"/>
            <a:ext cx="4412839" cy="3088092"/>
          </a:xfrm>
          <a:prstGeom prst="rect">
            <a:avLst/>
          </a:prstGeom>
        </p:spPr>
      </p:pic>
      <p:pic>
        <p:nvPicPr>
          <p:cNvPr id="4" name="图片 3"/>
          <p:cNvPicPr>
            <a:picLocks noChangeAspect="1"/>
          </p:cNvPicPr>
          <p:nvPr/>
        </p:nvPicPr>
        <p:blipFill>
          <a:blip r:embed="rId4"/>
          <a:stretch>
            <a:fillRect/>
          </a:stretch>
        </p:blipFill>
        <p:spPr>
          <a:xfrm>
            <a:off x="4256773" y="2845001"/>
            <a:ext cx="5054970" cy="3065349"/>
          </a:xfrm>
          <a:prstGeom prst="rect">
            <a:avLst/>
          </a:prstGeom>
        </p:spPr>
      </p:pic>
      <p:sp>
        <p:nvSpPr>
          <p:cNvPr id="8" name="文本框 7"/>
          <p:cNvSpPr txBox="1"/>
          <p:nvPr/>
        </p:nvSpPr>
        <p:spPr>
          <a:xfrm>
            <a:off x="399904" y="2237112"/>
            <a:ext cx="1690255" cy="369332"/>
          </a:xfrm>
          <a:prstGeom prst="rect">
            <a:avLst/>
          </a:prstGeom>
          <a:noFill/>
        </p:spPr>
        <p:txBody>
          <a:bodyPr wrap="square" rtlCol="0">
            <a:spAutoFit/>
          </a:bodyPr>
          <a:lstStyle/>
          <a:p>
            <a:r>
              <a:rPr lang="en-US" altLang="zh-CN" dirty="0" smtClean="0"/>
              <a:t>state to state:</a:t>
            </a:r>
            <a:endParaRPr lang="zh-CN" altLang="en-US" dirty="0"/>
          </a:p>
        </p:txBody>
      </p:sp>
      <p:sp>
        <p:nvSpPr>
          <p:cNvPr id="11" name="文本框 10"/>
          <p:cNvSpPr txBox="1"/>
          <p:nvPr/>
        </p:nvSpPr>
        <p:spPr>
          <a:xfrm>
            <a:off x="4583968" y="2209729"/>
            <a:ext cx="1892599" cy="369332"/>
          </a:xfrm>
          <a:prstGeom prst="rect">
            <a:avLst/>
          </a:prstGeom>
          <a:noFill/>
        </p:spPr>
        <p:txBody>
          <a:bodyPr wrap="square" rtlCol="0">
            <a:spAutoFit/>
          </a:bodyPr>
          <a:lstStyle/>
          <a:p>
            <a:r>
              <a:rPr lang="en-US" altLang="zh-CN" dirty="0" smtClean="0"/>
              <a:t>action to action:</a:t>
            </a:r>
            <a:endParaRPr lang="zh-CN" altLang="en-US" dirty="0"/>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5033" y="668810"/>
            <a:ext cx="4136967" cy="3015301"/>
          </a:xfrm>
          <a:prstGeom prst="rect">
            <a:avLst/>
          </a:prstGeom>
        </p:spPr>
      </p:pic>
    </p:spTree>
    <p:extLst>
      <p:ext uri="{BB962C8B-B14F-4D97-AF65-F5344CB8AC3E}">
        <p14:creationId xmlns:p14="http://schemas.microsoft.com/office/powerpoint/2010/main" val="1276837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77018" y="1574457"/>
            <a:ext cx="5707240" cy="369332"/>
          </a:xfrm>
          <a:prstGeom prst="rect">
            <a:avLst/>
          </a:prstGeom>
          <a:noFill/>
        </p:spPr>
        <p:txBody>
          <a:bodyPr wrap="square" rtlCol="0">
            <a:spAutoFit/>
          </a:bodyPr>
          <a:lstStyle/>
          <a:p>
            <a:r>
              <a:rPr lang="en-US" altLang="zh-CN" b="1" dirty="0" smtClean="0"/>
              <a:t>Bellman Exception Equation(</a:t>
            </a:r>
            <a:r>
              <a:rPr lang="zh-CN" altLang="en-US" b="1" dirty="0" smtClean="0"/>
              <a:t>贝尔曼期望方程</a:t>
            </a:r>
            <a:r>
              <a:rPr lang="en-US" altLang="zh-CN" b="1" dirty="0" smtClean="0"/>
              <a:t>):</a:t>
            </a:r>
            <a:endParaRPr lang="zh-CN" altLang="en-US" b="1" dirty="0"/>
          </a:p>
        </p:txBody>
      </p:sp>
      <p:sp>
        <p:nvSpPr>
          <p:cNvPr id="16"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sp>
        <p:nvSpPr>
          <p:cNvPr id="6" name="矩形 5"/>
          <p:cNvSpPr/>
          <p:nvPr/>
        </p:nvSpPr>
        <p:spPr>
          <a:xfrm>
            <a:off x="6188645" y="1574457"/>
            <a:ext cx="4444935" cy="369332"/>
          </a:xfrm>
          <a:prstGeom prst="rect">
            <a:avLst/>
          </a:prstGeom>
        </p:spPr>
        <p:txBody>
          <a:bodyPr wrap="none">
            <a:spAutoFit/>
          </a:bodyPr>
          <a:lstStyle/>
          <a:p>
            <a:r>
              <a:rPr lang="zh-CN" altLang="zh-CN" sz="1400" b="1" dirty="0">
                <a:solidFill>
                  <a:srgbClr val="4D4D4D"/>
                </a:solidFill>
                <a:latin typeface="微软雅黑" panose="020B0503020204020204" pitchFamily="34" charset="-122"/>
                <a:ea typeface="微软雅黑" panose="020B0503020204020204" pitchFamily="34" charset="-122"/>
              </a:rPr>
              <a:t>给定一个策略 </a:t>
            </a:r>
            <a:r>
              <a:rPr lang="zh-CN" altLang="zh-CN" dirty="0">
                <a:solidFill>
                  <a:srgbClr val="4D4D4D"/>
                </a:solidFill>
                <a:latin typeface="微软雅黑" panose="020B0503020204020204" pitchFamily="34" charset="-122"/>
                <a:ea typeface="MathJax_Math-italic"/>
              </a:rPr>
              <a:t>π</a:t>
            </a:r>
            <a:r>
              <a:rPr lang="zh-CN" altLang="zh-CN" sz="1400" b="1" dirty="0">
                <a:solidFill>
                  <a:srgbClr val="4D4D4D"/>
                </a:solidFill>
                <a:latin typeface="微软雅黑" panose="020B0503020204020204" pitchFamily="34" charset="-122"/>
                <a:ea typeface="微软雅黑" panose="020B0503020204020204" pitchFamily="34" charset="-122"/>
              </a:rPr>
              <a:t>，求解 state-value function </a:t>
            </a:r>
            <a:r>
              <a:rPr lang="zh-CN" altLang="zh-CN" dirty="0">
                <a:solidFill>
                  <a:srgbClr val="4D4D4D"/>
                </a:solidFill>
                <a:latin typeface="微软雅黑" panose="020B0503020204020204" pitchFamily="34" charset="-122"/>
                <a:ea typeface="MathJax_Math-italic"/>
              </a:rPr>
              <a:t>v</a:t>
            </a:r>
            <a:r>
              <a:rPr lang="zh-CN" altLang="zh-CN" sz="1050" dirty="0">
                <a:solidFill>
                  <a:srgbClr val="4D4D4D"/>
                </a:solidFill>
                <a:latin typeface="微软雅黑" panose="020B0503020204020204" pitchFamily="34" charset="-122"/>
                <a:ea typeface="MathJax_Math-italic"/>
              </a:rPr>
              <a:t>π</a:t>
            </a:r>
            <a:r>
              <a:rPr lang="zh-CN" altLang="zh-CN" dirty="0">
                <a:solidFill>
                  <a:srgbClr val="4D4D4D"/>
                </a:solidFill>
                <a:latin typeface="微软雅黑" panose="020B0503020204020204" pitchFamily="34" charset="-122"/>
                <a:ea typeface="MathJax_Main"/>
              </a:rPr>
              <a:t>(</a:t>
            </a:r>
            <a:r>
              <a:rPr lang="zh-CN" altLang="zh-CN" dirty="0">
                <a:solidFill>
                  <a:srgbClr val="4D4D4D"/>
                </a:solidFill>
                <a:latin typeface="微软雅黑" panose="020B0503020204020204" pitchFamily="34" charset="-122"/>
                <a:ea typeface="MathJax_Math-italic"/>
              </a:rPr>
              <a:t>s</a:t>
            </a:r>
            <a:r>
              <a:rPr lang="zh-CN" altLang="zh-CN" dirty="0">
                <a:solidFill>
                  <a:srgbClr val="4D4D4D"/>
                </a:solidFill>
                <a:latin typeface="微软雅黑" panose="020B0503020204020204" pitchFamily="34" charset="-122"/>
                <a:ea typeface="MathJax_Main"/>
              </a:rPr>
              <a:t>)</a:t>
            </a:r>
            <a:r>
              <a:rPr lang="zh-CN" altLang="zh-CN" sz="900" dirty="0"/>
              <a:t> </a:t>
            </a:r>
            <a:endParaRPr lang="zh-CN" altLang="en-US" sz="1400" dirty="0"/>
          </a:p>
        </p:txBody>
      </p:sp>
      <mc:AlternateContent xmlns:mc="http://schemas.openxmlformats.org/markup-compatibility/2006">
        <mc:Choice xmlns:a14="http://schemas.microsoft.com/office/drawing/2010/main" Requires="a14">
          <p:sp>
            <p:nvSpPr>
              <p:cNvPr id="7" name="文本框 6"/>
              <p:cNvSpPr txBox="1"/>
              <p:nvPr/>
            </p:nvSpPr>
            <p:spPr>
              <a:xfrm>
                <a:off x="5940829" y="2208121"/>
                <a:ext cx="6251171" cy="424731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CN" b="0" i="1" smtClean="0">
                          <a:latin typeface="Cambria Math" panose="02040503050406030204" pitchFamily="18" charset="0"/>
                        </a:rPr>
                        <m:t>𝑇</m:t>
                      </m:r>
                      <m:r>
                        <a:rPr lang="en-US" altLang="zh-CN" b="0" i="1" smtClean="0">
                          <a:latin typeface="Cambria Math" panose="02040503050406030204" pitchFamily="18" charset="0"/>
                        </a:rPr>
                        <m:t>=0</m:t>
                      </m:r>
                    </m:oMath>
                  </m:oMathPara>
                </a14:m>
                <a:endParaRPr lang="en-US" altLang="zh-CN" b="0" dirty="0" smtClean="0"/>
              </a:p>
              <a:p>
                <a:pPr/>
                <a:endParaRPr lang="en-US" altLang="zh-CN" b="0" dirty="0" smtClean="0"/>
              </a:p>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5</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5</m:t>
                          </m:r>
                        </m:sub>
                      </m:sSub>
                    </m:oMath>
                  </m:oMathPara>
                </a14:m>
                <a:endParaRPr lang="en-US" altLang="zh-CN" dirty="0" smtClean="0"/>
              </a:p>
              <a:p>
                <a:endParaRPr lang="en-US" altLang="zh-CN" dirty="0"/>
              </a:p>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4</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4</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𝑒𝑥𝑎𝑚</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5</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5</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𝑝𝑢𝑏</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6</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6</m:t>
                          </m:r>
                        </m:sub>
                      </m:sSub>
                    </m:oMath>
                  </m:oMathPara>
                </a14:m>
                <a:endParaRPr lang="en-US" altLang="zh-CN" dirty="0" smtClean="0"/>
              </a:p>
              <a:p>
                <a:endParaRPr lang="en-US" altLang="zh-CN" dirty="0"/>
              </a:p>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V</m:t>
                          </m:r>
                        </m:e>
                        <m:sub>
                          <m:r>
                            <a:rPr lang="en-US" altLang="zh-CN" b="0" i="1" smtClean="0">
                              <a:latin typeface="Cambria Math" panose="02040503050406030204" pitchFamily="18" charset="0"/>
                            </a:rPr>
                            <m:t>3</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r>
                        <a:rPr lang="en-US" altLang="zh-CN" i="1">
                          <a:latin typeface="Cambria Math" panose="02040503050406030204" pitchFamily="18" charset="0"/>
                        </a:rPr>
                        <m:t>𝜋</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𝑠𝑡𝑢𝑑𝑦</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4</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4</m:t>
                          </m:r>
                        </m:sub>
                      </m:sSub>
                    </m:oMath>
                  </m:oMathPara>
                </a14:m>
                <a:endParaRPr lang="en-US" altLang="zh-CN" dirty="0" smtClean="0"/>
              </a:p>
              <a:p>
                <a:endParaRPr lang="en-US" altLang="zh-CN" dirty="0" smtClean="0"/>
              </a:p>
              <a:p>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en-US" altLang="zh-CN" i="1">
                          <a:latin typeface="Cambria Math" panose="02040503050406030204" pitchFamily="18" charset="0"/>
                        </a:rPr>
                        <m:t>𝜋</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𝑓𝑎𝑐𝑒𝑏𝑜𝑜𝑘</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i="1">
                          <a:latin typeface="Cambria Math" panose="02040503050406030204" pitchFamily="18" charset="0"/>
                        </a:rPr>
                        <m:t>𝜋</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𝑠𝑡𝑢𝑑𝑦</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3</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3</m:t>
                          </m:r>
                        </m:sub>
                      </m:sSub>
                    </m:oMath>
                  </m:oMathPara>
                </a14:m>
                <a:endParaRPr lang="en-US" altLang="zh-CN" b="0" dirty="0" smtClean="0"/>
              </a:p>
              <a:p>
                <a:endParaRPr lang="en-US" altLang="zh-CN" b="0" dirty="0" smtClean="0"/>
              </a:p>
              <a:p>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6</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6</m:t>
                          </m:r>
                        </m:sub>
                      </m:sSub>
                      <m:r>
                        <a:rPr lang="en-US" altLang="zh-CN" b="0" i="1" smtClean="0">
                          <a:latin typeface="Cambria Math" panose="02040503050406030204" pitchFamily="18" charset="0"/>
                        </a:rPr>
                        <m:t>+ </m:t>
                      </m:r>
                      <m:r>
                        <a:rPr lang="en-US" altLang="zh-CN" i="1">
                          <a:latin typeface="Cambria Math" panose="02040503050406030204" pitchFamily="18" charset="0"/>
                        </a:rPr>
                        <m:t>𝜋</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𝑠𝑡𝑢𝑑𝑦</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2</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en-US" altLang="zh-CN" i="1">
                          <a:latin typeface="Cambria Math" panose="02040503050406030204" pitchFamily="18" charset="0"/>
                        </a:rPr>
                        <m:t>𝜋</m:t>
                      </m:r>
                      <m:d>
                        <m:dPr>
                          <m:ctrlPr>
                            <a:rPr lang="en-US" altLang="zh-CN" i="1">
                              <a:latin typeface="Cambria Math" panose="02040503050406030204" pitchFamily="18" charset="0"/>
                            </a:rPr>
                          </m:ctrlPr>
                        </m:dPr>
                        <m:e>
                          <m:r>
                            <a:rPr lang="en-US" altLang="zh-CN" i="1">
                              <a:latin typeface="Cambria Math" panose="02040503050406030204" pitchFamily="18" charset="0"/>
                            </a:rPr>
                            <m:t>𝑠𝑡𝑢𝑑𝑦</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3</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3</m:t>
                          </m:r>
                        </m:sub>
                      </m:sSub>
                    </m:oMath>
                  </m:oMathPara>
                </a14:m>
                <a:endParaRPr lang="en-US" altLang="zh-CN" i="1"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𝜋</m:t>
                      </m:r>
                      <m:d>
                        <m:dPr>
                          <m:ctrlPr>
                            <a:rPr lang="en-US" altLang="zh-CN" i="1">
                              <a:latin typeface="Cambria Math" panose="02040503050406030204" pitchFamily="18" charset="0"/>
                            </a:rPr>
                          </m:ctrlPr>
                        </m:dPr>
                        <m:e>
                          <m:r>
                            <a:rPr lang="en-US" altLang="zh-CN" i="1">
                              <a:latin typeface="Cambria Math" panose="02040503050406030204" pitchFamily="18" charset="0"/>
                            </a:rPr>
                            <m:t>𝑠𝑡𝑢𝑑𝑦</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4</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4</m:t>
                          </m:r>
                        </m:sub>
                      </m:sSub>
                    </m:oMath>
                  </m:oMathPara>
                </a14:m>
                <a:endParaRPr lang="en-US" altLang="zh-CN" dirty="0" smtClean="0"/>
              </a:p>
              <a:p>
                <a:endParaRPr lang="en-US" altLang="zh-CN" dirty="0" smtClean="0"/>
              </a:p>
              <a:p>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V</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i="1">
                          <a:latin typeface="Cambria Math" panose="02040503050406030204" pitchFamily="18" charset="0"/>
                        </a:rPr>
                        <m:t>𝜋</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𝑓𝑎𝑐𝑒𝑏𝑜𝑜𝑘</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1</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i="1">
                          <a:latin typeface="Cambria Math" panose="02040503050406030204" pitchFamily="18" charset="0"/>
                        </a:rPr>
                        <m:t>𝜋</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𝑞𝑢𝑖𝑡</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2</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2</m:t>
                          </m:r>
                        </m:sub>
                      </m:sSub>
                    </m:oMath>
                  </m:oMathPara>
                </a14:m>
                <a:endParaRPr lang="en-US" altLang="zh-CN" dirty="0"/>
              </a:p>
              <a:p>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5940829" y="2208121"/>
                <a:ext cx="6251171" cy="4247317"/>
              </a:xfrm>
              <a:prstGeom prst="rect">
                <a:avLst/>
              </a:prstGeom>
              <a:blipFill>
                <a:blip r:embed="rId3"/>
                <a:stretch>
                  <a:fillRect/>
                </a:stretch>
              </a:blipFill>
            </p:spPr>
            <p:txBody>
              <a:bodyPr/>
              <a:lstStyle/>
              <a:p>
                <a:r>
                  <a:rPr lang="zh-CN" altLang="en-US">
                    <a:noFill/>
                  </a:rPr>
                  <a:t> </a:t>
                </a:r>
              </a:p>
            </p:txBody>
          </p:sp>
        </mc:Fallback>
      </mc:AlternateContent>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83" y="2367389"/>
            <a:ext cx="5971429" cy="4352381"/>
          </a:xfrm>
          <a:prstGeom prst="rect">
            <a:avLst/>
          </a:prstGeom>
        </p:spPr>
      </p:pic>
      <mc:AlternateContent xmlns:mc="http://schemas.openxmlformats.org/markup-compatibility/2006">
        <mc:Choice xmlns:a14="http://schemas.microsoft.com/office/drawing/2010/main" Requires="a14">
          <p:sp>
            <p:nvSpPr>
              <p:cNvPr id="15" name="文本框 14"/>
              <p:cNvSpPr txBox="1"/>
              <p:nvPr/>
            </p:nvSpPr>
            <p:spPr>
              <a:xfrm>
                <a:off x="3553691" y="2602777"/>
                <a:ext cx="62017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𝛾</m:t>
                      </m:r>
                      <m:r>
                        <a:rPr lang="en-US" altLang="zh-CN" b="0" i="1" smtClean="0">
                          <a:latin typeface="Cambria Math" panose="02040503050406030204" pitchFamily="18" charset="0"/>
                        </a:rPr>
                        <m:t>=1</m:t>
                      </m:r>
                    </m:oMath>
                  </m:oMathPara>
                </a14:m>
                <a:endParaRPr lang="zh-CN" altLang="en-US" dirty="0"/>
              </a:p>
            </p:txBody>
          </p:sp>
        </mc:Choice>
        <mc:Fallback>
          <p:sp>
            <p:nvSpPr>
              <p:cNvPr id="15" name="文本框 14"/>
              <p:cNvSpPr txBox="1">
                <a:spLocks noRot="1" noChangeAspect="1" noMove="1" noResize="1" noEditPoints="1" noAdjustHandles="1" noChangeArrowheads="1" noChangeShapeType="1" noTextEdit="1"/>
              </p:cNvSpPr>
              <p:nvPr/>
            </p:nvSpPr>
            <p:spPr>
              <a:xfrm>
                <a:off x="3553691" y="2602777"/>
                <a:ext cx="620170" cy="276999"/>
              </a:xfrm>
              <a:prstGeom prst="rect">
                <a:avLst/>
              </a:prstGeom>
              <a:blipFill>
                <a:blip r:embed="rId5"/>
                <a:stretch>
                  <a:fillRect l="-8824" r="-6863" b="-222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5967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77018" y="1574457"/>
            <a:ext cx="5707240" cy="369332"/>
          </a:xfrm>
          <a:prstGeom prst="rect">
            <a:avLst/>
          </a:prstGeom>
          <a:noFill/>
        </p:spPr>
        <p:txBody>
          <a:bodyPr wrap="square" rtlCol="0">
            <a:spAutoFit/>
          </a:bodyPr>
          <a:lstStyle/>
          <a:p>
            <a:r>
              <a:rPr lang="en-US" altLang="zh-CN" b="1" dirty="0" smtClean="0"/>
              <a:t>Bellman Exception Equation(</a:t>
            </a:r>
            <a:r>
              <a:rPr lang="zh-CN" altLang="en-US" b="1" dirty="0" smtClean="0"/>
              <a:t>贝尔曼期望方程</a:t>
            </a:r>
            <a:r>
              <a:rPr lang="en-US" altLang="zh-CN" b="1" dirty="0" smtClean="0"/>
              <a:t>):</a:t>
            </a:r>
            <a:endParaRPr lang="zh-CN" altLang="en-US" b="1" dirty="0"/>
          </a:p>
        </p:txBody>
      </p:sp>
      <p:sp>
        <p:nvSpPr>
          <p:cNvPr id="16"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sp>
        <p:nvSpPr>
          <p:cNvPr id="6" name="矩形 5"/>
          <p:cNvSpPr/>
          <p:nvPr/>
        </p:nvSpPr>
        <p:spPr>
          <a:xfrm>
            <a:off x="6188645" y="1574457"/>
            <a:ext cx="4444935" cy="369332"/>
          </a:xfrm>
          <a:prstGeom prst="rect">
            <a:avLst/>
          </a:prstGeom>
        </p:spPr>
        <p:txBody>
          <a:bodyPr wrap="none">
            <a:spAutoFit/>
          </a:bodyPr>
          <a:lstStyle/>
          <a:p>
            <a:r>
              <a:rPr lang="zh-CN" altLang="zh-CN" sz="1400" b="1" dirty="0">
                <a:solidFill>
                  <a:srgbClr val="4D4D4D"/>
                </a:solidFill>
                <a:latin typeface="微软雅黑" panose="020B0503020204020204" pitchFamily="34" charset="-122"/>
                <a:ea typeface="微软雅黑" panose="020B0503020204020204" pitchFamily="34" charset="-122"/>
              </a:rPr>
              <a:t>给定一个策略 </a:t>
            </a:r>
            <a:r>
              <a:rPr lang="zh-CN" altLang="zh-CN" dirty="0">
                <a:solidFill>
                  <a:srgbClr val="4D4D4D"/>
                </a:solidFill>
                <a:latin typeface="微软雅黑" panose="020B0503020204020204" pitchFamily="34" charset="-122"/>
                <a:ea typeface="MathJax_Math-italic"/>
              </a:rPr>
              <a:t>π</a:t>
            </a:r>
            <a:r>
              <a:rPr lang="zh-CN" altLang="zh-CN" sz="1400" b="1" dirty="0">
                <a:solidFill>
                  <a:srgbClr val="4D4D4D"/>
                </a:solidFill>
                <a:latin typeface="微软雅黑" panose="020B0503020204020204" pitchFamily="34" charset="-122"/>
                <a:ea typeface="微软雅黑" panose="020B0503020204020204" pitchFamily="34" charset="-122"/>
              </a:rPr>
              <a:t>，求解 state-value function </a:t>
            </a:r>
            <a:r>
              <a:rPr lang="zh-CN" altLang="zh-CN" dirty="0">
                <a:solidFill>
                  <a:srgbClr val="4D4D4D"/>
                </a:solidFill>
                <a:latin typeface="微软雅黑" panose="020B0503020204020204" pitchFamily="34" charset="-122"/>
                <a:ea typeface="MathJax_Math-italic"/>
              </a:rPr>
              <a:t>v</a:t>
            </a:r>
            <a:r>
              <a:rPr lang="zh-CN" altLang="zh-CN" sz="1050" dirty="0">
                <a:solidFill>
                  <a:srgbClr val="4D4D4D"/>
                </a:solidFill>
                <a:latin typeface="微软雅黑" panose="020B0503020204020204" pitchFamily="34" charset="-122"/>
                <a:ea typeface="MathJax_Math-italic"/>
              </a:rPr>
              <a:t>π</a:t>
            </a:r>
            <a:r>
              <a:rPr lang="zh-CN" altLang="zh-CN" dirty="0">
                <a:solidFill>
                  <a:srgbClr val="4D4D4D"/>
                </a:solidFill>
                <a:latin typeface="微软雅黑" panose="020B0503020204020204" pitchFamily="34" charset="-122"/>
                <a:ea typeface="MathJax_Main"/>
              </a:rPr>
              <a:t>(</a:t>
            </a:r>
            <a:r>
              <a:rPr lang="zh-CN" altLang="zh-CN" dirty="0">
                <a:solidFill>
                  <a:srgbClr val="4D4D4D"/>
                </a:solidFill>
                <a:latin typeface="微软雅黑" panose="020B0503020204020204" pitchFamily="34" charset="-122"/>
                <a:ea typeface="MathJax_Math-italic"/>
              </a:rPr>
              <a:t>s</a:t>
            </a:r>
            <a:r>
              <a:rPr lang="zh-CN" altLang="zh-CN" dirty="0">
                <a:solidFill>
                  <a:srgbClr val="4D4D4D"/>
                </a:solidFill>
                <a:latin typeface="微软雅黑" panose="020B0503020204020204" pitchFamily="34" charset="-122"/>
                <a:ea typeface="MathJax_Main"/>
              </a:rPr>
              <a:t>)</a:t>
            </a:r>
            <a:r>
              <a:rPr lang="zh-CN" altLang="zh-CN" sz="900" dirty="0"/>
              <a:t> </a:t>
            </a:r>
            <a:endParaRPr lang="zh-CN" altLang="en-US" sz="1400" dirty="0"/>
          </a:p>
        </p:txBody>
      </p:sp>
      <mc:AlternateContent xmlns:mc="http://schemas.openxmlformats.org/markup-compatibility/2006">
        <mc:Choice xmlns:a14="http://schemas.microsoft.com/office/drawing/2010/main" Requires="a14">
          <p:sp>
            <p:nvSpPr>
              <p:cNvPr id="9" name="矩形 8"/>
              <p:cNvSpPr/>
              <p:nvPr/>
            </p:nvSpPr>
            <p:spPr>
              <a:xfrm>
                <a:off x="5885846" y="3244334"/>
                <a:ext cx="42030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oMath>
                  </m:oMathPara>
                </a14:m>
                <a:endParaRPr lang="zh-CN" altLang="en-US" dirty="0"/>
              </a:p>
            </p:txBody>
          </p:sp>
        </mc:Choice>
        <mc:Fallback>
          <p:sp>
            <p:nvSpPr>
              <p:cNvPr id="9" name="矩形 8"/>
              <p:cNvSpPr>
                <a:spLocks noRot="1" noChangeAspect="1" noMove="1" noResize="1" noEditPoints="1" noAdjustHandles="1" noChangeArrowheads="1" noChangeShapeType="1" noTextEdit="1"/>
              </p:cNvSpPr>
              <p:nvPr/>
            </p:nvSpPr>
            <p:spPr>
              <a:xfrm>
                <a:off x="5885846" y="3244334"/>
                <a:ext cx="420308" cy="369332"/>
              </a:xfrm>
              <a:prstGeom prst="rect">
                <a:avLst/>
              </a:prstGeom>
              <a:blipFill>
                <a:blip r:embed="rId3"/>
                <a:stretch>
                  <a:fillRect/>
                </a:stretch>
              </a:blipFill>
            </p:spPr>
            <p:txBody>
              <a:bodyPr/>
              <a:lstStyle/>
              <a:p>
                <a:r>
                  <a:rPr lang="zh-CN" altLang="en-US">
                    <a:noFill/>
                  </a:rPr>
                  <a:t> </a:t>
                </a:r>
              </a:p>
            </p:txBody>
          </p:sp>
        </mc:Fallback>
      </mc:AlternateContent>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336" y="2114491"/>
            <a:ext cx="6074662" cy="4427624"/>
          </a:xfrm>
          <a:prstGeom prst="rect">
            <a:avLst/>
          </a:prstGeom>
        </p:spPr>
      </p:pic>
    </p:spTree>
    <p:extLst>
      <p:ext uri="{BB962C8B-B14F-4D97-AF65-F5344CB8AC3E}">
        <p14:creationId xmlns:p14="http://schemas.microsoft.com/office/powerpoint/2010/main" val="4129343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77018" y="1573773"/>
            <a:ext cx="5339732" cy="369332"/>
          </a:xfrm>
          <a:prstGeom prst="rect">
            <a:avLst/>
          </a:prstGeom>
          <a:noFill/>
        </p:spPr>
        <p:txBody>
          <a:bodyPr wrap="square" rtlCol="0">
            <a:spAutoFit/>
          </a:bodyPr>
          <a:lstStyle/>
          <a:p>
            <a:r>
              <a:rPr lang="en-US" altLang="zh-CN" b="1" dirty="0" smtClean="0"/>
              <a:t>Bellman </a:t>
            </a:r>
            <a:r>
              <a:rPr lang="en-US" altLang="zh-CN" b="1" dirty="0"/>
              <a:t>O</a:t>
            </a:r>
            <a:r>
              <a:rPr lang="en-US" altLang="zh-CN" b="1" dirty="0" smtClean="0"/>
              <a:t>ptimality Equation(</a:t>
            </a:r>
            <a:r>
              <a:rPr lang="zh-CN" altLang="en-US" b="1" dirty="0" smtClean="0"/>
              <a:t>贝尔曼最优方程</a:t>
            </a:r>
            <a:r>
              <a:rPr lang="en-US" altLang="zh-CN" b="1" dirty="0" smtClean="0"/>
              <a:t>):</a:t>
            </a:r>
            <a:endParaRPr lang="zh-CN" altLang="en-US" b="1" dirty="0"/>
          </a:p>
        </p:txBody>
      </p:sp>
      <mc:AlternateContent xmlns:mc="http://schemas.openxmlformats.org/markup-compatibility/2006" xmlns:a14="http://schemas.microsoft.com/office/drawing/2010/main">
        <mc:Choice Requires="a14">
          <p:sp>
            <p:nvSpPr>
              <p:cNvPr id="7" name="文本框 6"/>
              <p:cNvSpPr txBox="1"/>
              <p:nvPr/>
            </p:nvSpPr>
            <p:spPr>
              <a:xfrm>
                <a:off x="1077018" y="2156479"/>
                <a:ext cx="4039567" cy="369332"/>
              </a:xfrm>
              <a:prstGeom prst="rect">
                <a:avLst/>
              </a:prstGeom>
              <a:noFill/>
            </p:spPr>
            <p:txBody>
              <a:bodyPr wrap="non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m:t>
                        </m:r>
                      </m:sub>
                    </m:sSub>
                  </m:oMath>
                </a14:m>
                <a:r>
                  <a:rPr lang="en-US" altLang="zh-CN" dirty="0" smtClean="0"/>
                  <a:t>(s) =</a:t>
                </a:r>
                <a:r>
                  <a:rPr lang="en-US" altLang="zh-CN" dirty="0"/>
                  <a:t> </a:t>
                </a:r>
                <a14:m>
                  <m:oMath xmlns:m="http://schemas.openxmlformats.org/officeDocument/2006/math">
                    <m:r>
                      <a:rPr lang="en-US" altLang="zh-CN" i="1">
                        <a:latin typeface="Cambria Math" panose="02040503050406030204" pitchFamily="18" charset="0"/>
                      </a:rPr>
                      <m:t>𝐸</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r>
                      <a:rPr lang="zh-CN" altLang="en-US" i="1">
                        <a:latin typeface="Cambria Math" panose="02040503050406030204" pitchFamily="18" charset="0"/>
                      </a:rPr>
                      <m:t>𝛾</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𝑚𝑎𝑥</m:t>
                        </m:r>
                      </m:e>
                      <m:sub>
                        <m:r>
                          <a:rPr lang="zh-CN" altLang="en-US" i="1" smtClean="0">
                            <a:latin typeface="Cambria Math" panose="02040503050406030204" pitchFamily="18" charset="0"/>
                          </a:rPr>
                          <m:t>𝜋</m:t>
                        </m:r>
                      </m:sub>
                    </m:sSub>
                    <m:r>
                      <a:rPr lang="en-US" altLang="zh-CN" i="1">
                        <a:latin typeface="Cambria Math" panose="02040503050406030204" pitchFamily="18" charset="0"/>
                      </a:rPr>
                      <m:t>𝑉</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𝑠</m:t>
                    </m:r>
                    <m:r>
                      <a:rPr lang="en-US" altLang="zh-CN" i="1">
                        <a:latin typeface="Cambria Math" panose="02040503050406030204" pitchFamily="18" charset="0"/>
                      </a:rPr>
                      <m:t>]</m:t>
                    </m:r>
                  </m:oMath>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077018" y="2156479"/>
                <a:ext cx="4039567" cy="369332"/>
              </a:xfrm>
              <a:prstGeom prst="rect">
                <a:avLst/>
              </a:prstGeom>
              <a:blipFill>
                <a:blip r:embed="rId3"/>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1077018" y="2845459"/>
                <a:ext cx="5339732" cy="372538"/>
              </a:xfrm>
              <a:prstGeom prst="rect">
                <a:avLst/>
              </a:prstGeom>
              <a:noFill/>
            </p:spPr>
            <p:txBody>
              <a:bodyPr wrap="non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m:t>
                        </m:r>
                      </m:sub>
                    </m:sSub>
                  </m:oMath>
                </a14:m>
                <a:r>
                  <a:rPr lang="en-US" altLang="zh-CN" dirty="0"/>
                  <a:t>(s, a)</a:t>
                </a:r>
                <a:r>
                  <a:rPr lang="en-US" altLang="zh-CN" dirty="0" smtClean="0"/>
                  <a:t>= </a:t>
                </a:r>
                <a14:m>
                  <m:oMath xmlns:m="http://schemas.openxmlformats.org/officeDocument/2006/math">
                    <m:r>
                      <a:rPr lang="en-US" altLang="zh-CN" i="1">
                        <a:latin typeface="Cambria Math" panose="02040503050406030204" pitchFamily="18" charset="0"/>
                      </a:rPr>
                      <m:t>𝐸</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r>
                      <a:rPr lang="zh-CN" altLang="en-US" i="1">
                        <a:latin typeface="Cambria Math" panose="02040503050406030204" pitchFamily="18" charset="0"/>
                      </a:rPr>
                      <m:t>𝛾</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𝑚𝑎𝑥</m:t>
                        </m:r>
                      </m:e>
                      <m:sub>
                        <m:sSup>
                          <m:sSupPr>
                            <m:ctrlPr>
                              <a:rPr lang="en-US" altLang="zh-CN" i="1" smtClean="0">
                                <a:latin typeface="Cambria Math" panose="02040503050406030204" pitchFamily="18" charset="0"/>
                              </a:rPr>
                            </m:ctrlPr>
                          </m:sSupPr>
                          <m:e>
                            <m:r>
                              <m:rPr>
                                <m:sty m:val="p"/>
                              </m:rPr>
                              <a:rPr lang="en-US" altLang="zh-CN" i="1">
                                <a:latin typeface="Cambria Math" panose="02040503050406030204" pitchFamily="18" charset="0"/>
                              </a:rPr>
                              <m:t>a</m:t>
                            </m:r>
                          </m:e>
                          <m:sup>
                            <m:r>
                              <a:rPr lang="en-US" altLang="zh-CN" b="0" i="1" smtClean="0">
                                <a:latin typeface="Cambria Math" panose="02040503050406030204" pitchFamily="18" charset="0"/>
                              </a:rPr>
                              <m:t>′</m:t>
                            </m:r>
                          </m:sup>
                        </m:sSup>
                      </m:sub>
                    </m:sSub>
                    <m:r>
                      <a:rPr lang="en-US" altLang="zh-CN" b="0" i="1" smtClean="0">
                        <a:latin typeface="Cambria Math" panose="02040503050406030204" pitchFamily="18" charset="0"/>
                      </a:rPr>
                      <m:t>𝑄</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m:rPr>
                            <m:sty m:val="p"/>
                          </m:rPr>
                          <a:rPr lang="en-US" altLang="zh-CN" i="1">
                            <a:latin typeface="Cambria Math" panose="02040503050406030204" pitchFamily="18" charset="0"/>
                          </a:rPr>
                          <m:t>a</m:t>
                        </m:r>
                      </m:e>
                      <m:sup>
                        <m:r>
                          <a:rPr lang="en-US" altLang="zh-CN" i="1">
                            <a:latin typeface="Cambria Math" panose="02040503050406030204" pitchFamily="18" charset="0"/>
                          </a:rPr>
                          <m:t>′</m:t>
                        </m:r>
                      </m:sup>
                    </m:sSup>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𝑠</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i="1">
                        <a:latin typeface="Cambria Math" panose="02040503050406030204" pitchFamily="18" charset="0"/>
                      </a:rPr>
                      <m:t>]</m:t>
                    </m:r>
                  </m:oMath>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077018" y="2845459"/>
                <a:ext cx="5339732" cy="372538"/>
              </a:xfrm>
              <a:prstGeom prst="rect">
                <a:avLst/>
              </a:prstGeom>
              <a:blipFill>
                <a:blip r:embed="rId4"/>
                <a:stretch>
                  <a:fillRect l="-228" t="-8197" b="-26230"/>
                </a:stretch>
              </a:blipFill>
            </p:spPr>
            <p:txBody>
              <a:bodyPr/>
              <a:lstStyle/>
              <a:p>
                <a:r>
                  <a:rPr lang="zh-CN" altLang="en-US">
                    <a:noFill/>
                  </a:rPr>
                  <a:t> </a:t>
                </a:r>
              </a:p>
            </p:txBody>
          </p:sp>
        </mc:Fallback>
      </mc:AlternateContent>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pic>
        <p:nvPicPr>
          <p:cNvPr id="4" name="图片 3"/>
          <p:cNvPicPr>
            <a:picLocks noChangeAspect="1"/>
          </p:cNvPicPr>
          <p:nvPr/>
        </p:nvPicPr>
        <p:blipFill>
          <a:blip r:embed="rId5"/>
          <a:stretch>
            <a:fillRect/>
          </a:stretch>
        </p:blipFill>
        <p:spPr>
          <a:xfrm>
            <a:off x="350089" y="3850163"/>
            <a:ext cx="3524250" cy="2886075"/>
          </a:xfrm>
          <a:prstGeom prst="rect">
            <a:avLst/>
          </a:prstGeom>
        </p:spPr>
      </p:pic>
      <p:pic>
        <p:nvPicPr>
          <p:cNvPr id="12" name="图片 11"/>
          <p:cNvPicPr>
            <a:picLocks noChangeAspect="1"/>
          </p:cNvPicPr>
          <p:nvPr/>
        </p:nvPicPr>
        <p:blipFill>
          <a:blip r:embed="rId6"/>
          <a:stretch>
            <a:fillRect/>
          </a:stretch>
        </p:blipFill>
        <p:spPr>
          <a:xfrm>
            <a:off x="3874339" y="4034829"/>
            <a:ext cx="3320630" cy="2532987"/>
          </a:xfrm>
          <a:prstGeom prst="rect">
            <a:avLst/>
          </a:prstGeom>
        </p:spPr>
      </p:pic>
      <p:sp>
        <p:nvSpPr>
          <p:cNvPr id="9" name="文本框 8"/>
          <p:cNvSpPr txBox="1"/>
          <p:nvPr/>
        </p:nvSpPr>
        <p:spPr>
          <a:xfrm>
            <a:off x="231890" y="3665497"/>
            <a:ext cx="1690255" cy="369332"/>
          </a:xfrm>
          <a:prstGeom prst="rect">
            <a:avLst/>
          </a:prstGeom>
          <a:noFill/>
        </p:spPr>
        <p:txBody>
          <a:bodyPr wrap="square" rtlCol="0">
            <a:spAutoFit/>
          </a:bodyPr>
          <a:lstStyle/>
          <a:p>
            <a:r>
              <a:rPr lang="en-US" altLang="zh-CN" dirty="0" smtClean="0"/>
              <a:t>state to action:</a:t>
            </a:r>
            <a:endParaRPr lang="zh-CN" altLang="en-US" dirty="0"/>
          </a:p>
        </p:txBody>
      </p:sp>
      <p:sp>
        <p:nvSpPr>
          <p:cNvPr id="10" name="文本框 9"/>
          <p:cNvSpPr txBox="1"/>
          <p:nvPr/>
        </p:nvSpPr>
        <p:spPr>
          <a:xfrm>
            <a:off x="3668341" y="3665081"/>
            <a:ext cx="1690255" cy="369332"/>
          </a:xfrm>
          <a:prstGeom prst="rect">
            <a:avLst/>
          </a:prstGeom>
          <a:noFill/>
        </p:spPr>
        <p:txBody>
          <a:bodyPr wrap="square" rtlCol="0">
            <a:spAutoFit/>
          </a:bodyPr>
          <a:lstStyle/>
          <a:p>
            <a:r>
              <a:rPr lang="en-US" altLang="zh-CN" dirty="0" smtClean="0"/>
              <a:t>action to state:</a:t>
            </a:r>
            <a:endParaRPr lang="zh-CN" altLang="en-US" dirty="0"/>
          </a:p>
        </p:txBody>
      </p:sp>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7021" y="669268"/>
            <a:ext cx="5308894" cy="3869481"/>
          </a:xfrm>
          <a:prstGeom prst="rect">
            <a:avLst/>
          </a:prstGeom>
        </p:spPr>
      </p:pic>
    </p:spTree>
    <p:extLst>
      <p:ext uri="{BB962C8B-B14F-4D97-AF65-F5344CB8AC3E}">
        <p14:creationId xmlns:p14="http://schemas.microsoft.com/office/powerpoint/2010/main" val="3892352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77018" y="1573773"/>
            <a:ext cx="5943214" cy="369332"/>
          </a:xfrm>
          <a:prstGeom prst="rect">
            <a:avLst/>
          </a:prstGeom>
          <a:noFill/>
        </p:spPr>
        <p:txBody>
          <a:bodyPr wrap="square" rtlCol="0">
            <a:spAutoFit/>
          </a:bodyPr>
          <a:lstStyle/>
          <a:p>
            <a:r>
              <a:rPr lang="en-US" altLang="zh-CN" b="1" dirty="0" smtClean="0"/>
              <a:t>Bellman </a:t>
            </a:r>
            <a:r>
              <a:rPr lang="en-US" altLang="zh-CN" b="1" dirty="0"/>
              <a:t>O</a:t>
            </a:r>
            <a:r>
              <a:rPr lang="en-US" altLang="zh-CN" b="1" dirty="0" smtClean="0"/>
              <a:t>ptimality </a:t>
            </a:r>
            <a:r>
              <a:rPr lang="en-US" altLang="zh-CN" b="1" dirty="0"/>
              <a:t>Equation(</a:t>
            </a:r>
            <a:r>
              <a:rPr lang="zh-CN" altLang="en-US" b="1" dirty="0"/>
              <a:t>贝尔曼最优方程</a:t>
            </a:r>
            <a:r>
              <a:rPr lang="en-US" altLang="zh-CN" b="1" dirty="0"/>
              <a:t>):</a:t>
            </a:r>
            <a:endParaRPr lang="zh-CN" altLang="en-US" b="1" dirty="0"/>
          </a:p>
        </p:txBody>
      </p:sp>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sp>
        <p:nvSpPr>
          <p:cNvPr id="9" name="文本框 8"/>
          <p:cNvSpPr txBox="1"/>
          <p:nvPr/>
        </p:nvSpPr>
        <p:spPr>
          <a:xfrm>
            <a:off x="231890" y="2331382"/>
            <a:ext cx="1690255" cy="369332"/>
          </a:xfrm>
          <a:prstGeom prst="rect">
            <a:avLst/>
          </a:prstGeom>
          <a:noFill/>
        </p:spPr>
        <p:txBody>
          <a:bodyPr wrap="square" rtlCol="0">
            <a:spAutoFit/>
          </a:bodyPr>
          <a:lstStyle/>
          <a:p>
            <a:r>
              <a:rPr lang="en-US" altLang="zh-CN" dirty="0" smtClean="0"/>
              <a:t>state to state:</a:t>
            </a:r>
            <a:endParaRPr lang="zh-CN" altLang="en-US" dirty="0"/>
          </a:p>
        </p:txBody>
      </p:sp>
      <p:sp>
        <p:nvSpPr>
          <p:cNvPr id="10" name="文本框 9"/>
          <p:cNvSpPr txBox="1"/>
          <p:nvPr/>
        </p:nvSpPr>
        <p:spPr>
          <a:xfrm>
            <a:off x="3676650" y="2322435"/>
            <a:ext cx="1870521" cy="369332"/>
          </a:xfrm>
          <a:prstGeom prst="rect">
            <a:avLst/>
          </a:prstGeom>
          <a:noFill/>
        </p:spPr>
        <p:txBody>
          <a:bodyPr wrap="square" rtlCol="0">
            <a:spAutoFit/>
          </a:bodyPr>
          <a:lstStyle/>
          <a:p>
            <a:r>
              <a:rPr lang="en-US" altLang="zh-CN" dirty="0" smtClean="0"/>
              <a:t>action to action:</a:t>
            </a:r>
            <a:endParaRPr lang="zh-CN" altLang="en-US" dirty="0"/>
          </a:p>
        </p:txBody>
      </p:sp>
      <p:pic>
        <p:nvPicPr>
          <p:cNvPr id="2" name="图片 1"/>
          <p:cNvPicPr>
            <a:picLocks noChangeAspect="1"/>
          </p:cNvPicPr>
          <p:nvPr/>
        </p:nvPicPr>
        <p:blipFill>
          <a:blip r:embed="rId3"/>
          <a:stretch>
            <a:fillRect/>
          </a:stretch>
        </p:blipFill>
        <p:spPr>
          <a:xfrm>
            <a:off x="0" y="3088991"/>
            <a:ext cx="3676650" cy="3143250"/>
          </a:xfrm>
          <a:prstGeom prst="rect">
            <a:avLst/>
          </a:prstGeom>
        </p:spPr>
      </p:pic>
      <p:pic>
        <p:nvPicPr>
          <p:cNvPr id="3" name="图片 2"/>
          <p:cNvPicPr>
            <a:picLocks noChangeAspect="1"/>
          </p:cNvPicPr>
          <p:nvPr/>
        </p:nvPicPr>
        <p:blipFill>
          <a:blip r:embed="rId4"/>
          <a:stretch>
            <a:fillRect/>
          </a:stretch>
        </p:blipFill>
        <p:spPr>
          <a:xfrm>
            <a:off x="3735058" y="3071097"/>
            <a:ext cx="4032039" cy="3071086"/>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3303" y="637668"/>
            <a:ext cx="4998697" cy="3643388"/>
          </a:xfrm>
          <a:prstGeom prst="rect">
            <a:avLst/>
          </a:prstGeom>
        </p:spPr>
      </p:pic>
    </p:spTree>
    <p:extLst>
      <p:ext uri="{BB962C8B-B14F-4D97-AF65-F5344CB8AC3E}">
        <p14:creationId xmlns:p14="http://schemas.microsoft.com/office/powerpoint/2010/main" val="332908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77018" y="1573773"/>
            <a:ext cx="3361632" cy="461665"/>
          </a:xfrm>
          <a:prstGeom prst="rect">
            <a:avLst/>
          </a:prstGeom>
          <a:noFill/>
        </p:spPr>
        <p:txBody>
          <a:bodyPr wrap="square" rtlCol="0">
            <a:spAutoFit/>
          </a:bodyPr>
          <a:lstStyle/>
          <a:p>
            <a:r>
              <a:rPr lang="en-US" altLang="zh-CN" sz="2400" b="1" dirty="0" smtClean="0"/>
              <a:t>summary:</a:t>
            </a:r>
            <a:endParaRPr lang="zh-CN" altLang="en-US" sz="2400" b="1" dirty="0"/>
          </a:p>
        </p:txBody>
      </p:sp>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sp>
        <p:nvSpPr>
          <p:cNvPr id="8" name="文本框 7"/>
          <p:cNvSpPr txBox="1"/>
          <p:nvPr/>
        </p:nvSpPr>
        <p:spPr>
          <a:xfrm>
            <a:off x="1077017" y="4628836"/>
            <a:ext cx="3923607" cy="369332"/>
          </a:xfrm>
          <a:prstGeom prst="rect">
            <a:avLst/>
          </a:prstGeom>
          <a:noFill/>
        </p:spPr>
        <p:txBody>
          <a:bodyPr wrap="square" rtlCol="0">
            <a:spAutoFit/>
          </a:bodyPr>
          <a:lstStyle/>
          <a:p>
            <a:r>
              <a:rPr lang="en-US" altLang="zh-CN" b="1" dirty="0" smtClean="0"/>
              <a:t>Bellman Optimality Equation:</a:t>
            </a:r>
            <a:endParaRPr lang="zh-CN" altLang="en-US" b="1" dirty="0"/>
          </a:p>
        </p:txBody>
      </p:sp>
      <mc:AlternateContent xmlns:mc="http://schemas.openxmlformats.org/markup-compatibility/2006" xmlns:a14="http://schemas.microsoft.com/office/drawing/2010/main">
        <mc:Choice Requires="a14">
          <p:sp>
            <p:nvSpPr>
              <p:cNvPr id="5" name="文本框 4"/>
              <p:cNvSpPr txBox="1"/>
              <p:nvPr/>
            </p:nvSpPr>
            <p:spPr>
              <a:xfrm>
                <a:off x="1688044" y="5122365"/>
                <a:ext cx="3906518" cy="7740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𝑚𝑎𝑥</m:t>
                          </m:r>
                        </m:e>
                        <m:sub>
                          <m:r>
                            <a:rPr lang="en-US" altLang="zh-CN" b="0" i="1" smtClean="0">
                              <a:latin typeface="Cambria Math" panose="02040503050406030204" pitchFamily="18" charset="0"/>
                            </a:rPr>
                            <m:t>𝑎</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𝑎</m:t>
                          </m:r>
                        </m:sup>
                      </m:sSubSup>
                      <m:r>
                        <a:rPr lang="en-US" altLang="zh-CN" b="0" i="1" smtClean="0">
                          <a:latin typeface="Cambria Math" panose="02040503050406030204" pitchFamily="18" charset="0"/>
                        </a:rPr>
                        <m:t>+</m:t>
                      </m:r>
                      <m:r>
                        <a:rPr lang="zh-CN" altLang="en-US" b="0" i="1" smtClean="0">
                          <a:latin typeface="Cambria Math" panose="02040503050406030204" pitchFamily="18" charset="0"/>
                        </a:rPr>
                        <m:t>𝛾</m:t>
                      </m:r>
                      <m:nary>
                        <m:naryPr>
                          <m:chr m:val="∑"/>
                          <m:supHide m:val="on"/>
                          <m:ctrlPr>
                            <a:rPr lang="zh-CN" altLang="en-US" b="0" i="1" smtClean="0">
                              <a:latin typeface="Cambria Math" panose="02040503050406030204" pitchFamily="18" charset="0"/>
                            </a:rPr>
                          </m:ctrlPr>
                        </m:naryPr>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r>
                            <m:rPr>
                              <m:brk m:alnAt="7"/>
                            </m:rP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𝑆</m:t>
                          </m:r>
                        </m:sub>
                        <m:sup/>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𝑠</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sub>
                            <m:sup>
                              <m:r>
                                <a:rPr lang="en-US" altLang="zh-CN" b="0" i="1" smtClean="0">
                                  <a:latin typeface="Cambria Math" panose="02040503050406030204" pitchFamily="18" charset="0"/>
                                </a:rPr>
                                <m:t>𝑎</m:t>
                              </m:r>
                            </m:sup>
                          </m:sSubSup>
                        </m:e>
                      </m:nary>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oMath>
                  </m:oMathPara>
                </a14:m>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1688044" y="5122365"/>
                <a:ext cx="3906518" cy="774058"/>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1688044" y="5913644"/>
                <a:ext cx="4373954" cy="7740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 </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𝑎</m:t>
                          </m:r>
                        </m:sup>
                      </m:sSubSup>
                      <m:r>
                        <a:rPr lang="en-US" altLang="zh-CN" b="0" i="1" smtClean="0">
                          <a:latin typeface="Cambria Math" panose="02040503050406030204" pitchFamily="18" charset="0"/>
                        </a:rPr>
                        <m:t>+</m:t>
                      </m:r>
                      <m:r>
                        <a:rPr lang="zh-CN" altLang="en-US" b="0" i="1" smtClean="0">
                          <a:latin typeface="Cambria Math" panose="02040503050406030204" pitchFamily="18" charset="0"/>
                        </a:rPr>
                        <m:t>𝛾</m:t>
                      </m:r>
                      <m:nary>
                        <m:naryPr>
                          <m:chr m:val="∑"/>
                          <m:supHide m:val="on"/>
                          <m:ctrlPr>
                            <a:rPr lang="zh-CN" altLang="en-US" b="0" i="1" smtClean="0">
                              <a:latin typeface="Cambria Math" panose="02040503050406030204" pitchFamily="18" charset="0"/>
                            </a:rPr>
                          </m:ctrlPr>
                        </m:naryPr>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r>
                            <m:rPr>
                              <m:brk m:alnAt="7"/>
                            </m:rP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𝑆</m:t>
                          </m:r>
                        </m:sub>
                        <m:sup/>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𝑠</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sub>
                            <m:sup>
                              <m:r>
                                <a:rPr lang="en-US" altLang="zh-CN" b="0" i="1" smtClean="0">
                                  <a:latin typeface="Cambria Math" panose="02040503050406030204" pitchFamily="18" charset="0"/>
                                </a:rPr>
                                <m:t>𝑎</m:t>
                              </m:r>
                            </m:sup>
                          </m:sSubSup>
                        </m:e>
                      </m:nary>
                      <m:sSub>
                        <m:sSubPr>
                          <m:ctrlPr>
                            <a:rPr lang="en-US" altLang="zh-CN" b="0" i="1" smtClean="0">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panose="02040503050406030204" pitchFamily="18" charset="0"/>
                                </a:rPr>
                                <m:t>𝑚𝑎𝑥</m:t>
                              </m:r>
                            </m:e>
                            <m:sub>
                              <m:r>
                                <a:rPr lang="en-US" altLang="zh-CN" i="1">
                                  <a:latin typeface="Cambria Math" panose="02040503050406030204" pitchFamily="18" charset="0"/>
                                </a:rPr>
                                <m:t>𝑎</m:t>
                              </m:r>
                            </m:sub>
                          </m:sSub>
                          <m:r>
                            <a:rPr lang="en-US" altLang="zh-CN" b="0" i="1" smtClean="0">
                              <a:latin typeface="Cambria Math" panose="02040503050406030204" pitchFamily="18" charset="0"/>
                            </a:rPr>
                            <m:t>𝑞</m:t>
                          </m:r>
                        </m:e>
                        <m:sub>
                          <m:r>
                            <a:rPr lang="en-US" altLang="zh-CN" b="0" i="1" smtClean="0">
                              <a:latin typeface="Cambria Math" panose="02040503050406030204" pitchFamily="18" charset="0"/>
                            </a:rPr>
                            <m:t>∗</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i="1">
                              <a:latin typeface="Cambria Math" panose="02040503050406030204" pitchFamily="18" charset="0"/>
                            </a:rPr>
                            <m:t>′</m:t>
                          </m:r>
                        </m:sup>
                      </m:sSup>
                      <m:r>
                        <a:rPr lang="en-US" altLang="zh-CN" b="0" i="1" smtClean="0">
                          <a:latin typeface="Cambria Math" panose="02040503050406030204" pitchFamily="18" charset="0"/>
                        </a:rPr>
                        <m:t>)</m:t>
                      </m:r>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688044" y="5913644"/>
                <a:ext cx="4373954" cy="774058"/>
              </a:xfrm>
              <a:prstGeom prst="rect">
                <a:avLst/>
              </a:prstGeom>
              <a:blipFill>
                <a:blip r:embed="rId4"/>
                <a:stretch>
                  <a:fillRect/>
                </a:stretch>
              </a:blipFill>
            </p:spPr>
            <p:txBody>
              <a:bodyPr/>
              <a:lstStyle/>
              <a:p>
                <a:r>
                  <a:rPr lang="zh-CN" altLang="en-US">
                    <a:noFill/>
                  </a:rPr>
                  <a:t> </a:t>
                </a:r>
              </a:p>
            </p:txBody>
          </p:sp>
        </mc:Fallback>
      </mc:AlternateContent>
      <p:sp>
        <p:nvSpPr>
          <p:cNvPr id="7" name="文本框 6"/>
          <p:cNvSpPr txBox="1"/>
          <p:nvPr/>
        </p:nvSpPr>
        <p:spPr>
          <a:xfrm>
            <a:off x="1077017" y="2355086"/>
            <a:ext cx="3923607" cy="369332"/>
          </a:xfrm>
          <a:prstGeom prst="rect">
            <a:avLst/>
          </a:prstGeom>
          <a:noFill/>
        </p:spPr>
        <p:txBody>
          <a:bodyPr wrap="square" rtlCol="0">
            <a:spAutoFit/>
          </a:bodyPr>
          <a:lstStyle/>
          <a:p>
            <a:r>
              <a:rPr lang="en-US" altLang="zh-CN" b="1" dirty="0" smtClean="0"/>
              <a:t>Bellman Exception Equation:</a:t>
            </a:r>
            <a:endParaRPr lang="zh-CN" altLang="en-US" b="1" dirty="0"/>
          </a:p>
        </p:txBody>
      </p:sp>
      <mc:AlternateContent xmlns:mc="http://schemas.openxmlformats.org/markup-compatibility/2006">
        <mc:Choice xmlns:a14="http://schemas.microsoft.com/office/drawing/2010/main" Requires="a14">
          <p:sp>
            <p:nvSpPr>
              <p:cNvPr id="9" name="文本框 8"/>
              <p:cNvSpPr txBox="1"/>
              <p:nvPr/>
            </p:nvSpPr>
            <p:spPr>
              <a:xfrm>
                <a:off x="1688044" y="2844698"/>
                <a:ext cx="4206087" cy="7737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𝑣</m:t>
                          </m:r>
                        </m:e>
                        <m:sub>
                          <m:r>
                            <a:rPr lang="zh-CN" altLang="en-US" b="0" i="1" smtClean="0">
                              <a:latin typeface="Cambria Math" panose="02040503050406030204" pitchFamily="18" charset="0"/>
                            </a:rPr>
                            <m:t>𝜋</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nary>
                        <m:naryPr>
                          <m:chr m:val="∑"/>
                          <m:supHide m:val="on"/>
                          <m:ctrlPr>
                            <a:rPr lang="zh-CN" altLang="en-US" b="0" i="1" smtClean="0">
                              <a:latin typeface="Cambria Math" panose="02040503050406030204" pitchFamily="18" charset="0"/>
                            </a:rPr>
                          </m:ctrlPr>
                        </m:naryPr>
                        <m:sub>
                          <m:r>
                            <a:rPr lang="en-US" altLang="zh-CN" b="0" i="1" smtClean="0">
                              <a:latin typeface="Cambria Math" panose="02040503050406030204" pitchFamily="18" charset="0"/>
                            </a:rPr>
                            <m:t>𝑎</m:t>
                          </m:r>
                          <m:r>
                            <m:rPr>
                              <m:brk m:alnAt="7"/>
                            </m:rP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𝐴</m:t>
                          </m:r>
                        </m:sub>
                        <m:sup/>
                        <m:e>
                          <m:r>
                            <a:rPr lang="zh-CN" altLang="en-US" b="0" i="1" smtClean="0">
                              <a:latin typeface="Cambria Math" panose="02040503050406030204" pitchFamily="18" charset="0"/>
                              <a:ea typeface="Cambria Math" panose="02040503050406030204" pitchFamily="18" charset="0"/>
                            </a:rPr>
                            <m:t>𝜋</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𝑎</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r>
                            <a:rPr lang="en-US" altLang="zh-CN" b="0" i="1" smtClean="0">
                              <a:latin typeface="Cambria Math" panose="02040503050406030204" pitchFamily="18" charset="0"/>
                              <a:ea typeface="Cambria Math" panose="02040503050406030204" pitchFamily="18" charset="0"/>
                            </a:rPr>
                            <m:t>)</m:t>
                          </m:r>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m:t>
                              </m:r>
                              <m:r>
                                <a:rPr lang="en-US" altLang="zh-CN" i="1">
                                  <a:latin typeface="Cambria Math" panose="02040503050406030204" pitchFamily="18" charset="0"/>
                                </a:rPr>
                                <m:t>𝑅</m:t>
                              </m:r>
                            </m:e>
                            <m:sub>
                              <m:r>
                                <a:rPr lang="en-US" altLang="zh-CN" i="1">
                                  <a:latin typeface="Cambria Math" panose="02040503050406030204" pitchFamily="18" charset="0"/>
                                </a:rPr>
                                <m:t>𝑠</m:t>
                              </m:r>
                            </m:sub>
                            <m:sup>
                              <m:r>
                                <a:rPr lang="en-US" altLang="zh-CN" i="1">
                                  <a:latin typeface="Cambria Math" panose="02040503050406030204" pitchFamily="18" charset="0"/>
                                </a:rPr>
                                <m:t>𝑎</m:t>
                              </m:r>
                            </m:sup>
                          </m:sSubSup>
                          <m:r>
                            <a:rPr lang="en-US" altLang="zh-CN" i="1">
                              <a:latin typeface="Cambria Math" panose="02040503050406030204" pitchFamily="18" charset="0"/>
                            </a:rPr>
                            <m:t>+</m:t>
                          </m:r>
                          <m:r>
                            <a:rPr lang="zh-CN" altLang="en-US" i="1">
                              <a:latin typeface="Cambria Math" panose="02040503050406030204" pitchFamily="18" charset="0"/>
                            </a:rPr>
                            <m:t>𝛾</m:t>
                          </m:r>
                          <m:nary>
                            <m:naryPr>
                              <m:chr m:val="∑"/>
                              <m:supHide m:val="on"/>
                              <m:ctrlPr>
                                <a:rPr lang="zh-CN" altLang="en-US" i="1">
                                  <a:latin typeface="Cambria Math" panose="02040503050406030204" pitchFamily="18" charset="0"/>
                                </a:rPr>
                              </m:ctrlPr>
                            </m:naryPr>
                            <m:sub>
                              <m:sSup>
                                <m:sSupPr>
                                  <m:ctrlPr>
                                    <a:rPr lang="en-US" altLang="zh-CN" i="1">
                                      <a:latin typeface="Cambria Math" panose="02040503050406030204" pitchFamily="18" charset="0"/>
                                    </a:rPr>
                                  </m:ctrlPr>
                                </m:sSupPr>
                                <m:e>
                                  <m:r>
                                    <a:rPr lang="en-US" altLang="zh-CN" i="1">
                                      <a:latin typeface="Cambria Math" panose="02040503050406030204" pitchFamily="18" charset="0"/>
                                    </a:rPr>
                                    <m:t>𝑠</m:t>
                                  </m:r>
                                </m:e>
                                <m:sup>
                                  <m:r>
                                    <a:rPr lang="en-US" altLang="zh-CN" i="1">
                                      <a:latin typeface="Cambria Math" panose="02040503050406030204" pitchFamily="18" charset="0"/>
                                    </a:rPr>
                                    <m:t>′</m:t>
                                  </m:r>
                                </m:sup>
                              </m:sSup>
                              <m:r>
                                <m:rPr>
                                  <m:brk m:alnAt="7"/>
                                </m:rP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𝑆</m:t>
                              </m:r>
                            </m:sub>
                            <m:sup/>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𝑃</m:t>
                                  </m:r>
                                </m:e>
                                <m:sub>
                                  <m:r>
                                    <a:rPr lang="en-US" altLang="zh-CN" i="1">
                                      <a:latin typeface="Cambria Math" panose="02040503050406030204" pitchFamily="18" charset="0"/>
                                    </a:rPr>
                                    <m:t>𝑠</m:t>
                                  </m:r>
                                </m:sub>
                                <m:sup>
                                  <m:r>
                                    <a:rPr lang="en-US" altLang="zh-CN" i="1">
                                      <a:latin typeface="Cambria Math" panose="02040503050406030204" pitchFamily="18" charset="0"/>
                                    </a:rPr>
                                    <m:t>𝑎</m:t>
                                  </m:r>
                                </m:sup>
                              </m:sSubSup>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ea typeface="Cambria Math" panose="02040503050406030204" pitchFamily="18" charset="0"/>
                                    </a:rPr>
                                    <m:t>𝜋</m:t>
                                  </m:r>
                                </m:sub>
                              </m:sSub>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𝑠</m:t>
                                  </m:r>
                                </m:e>
                                <m:sup>
                                  <m:r>
                                    <a:rPr lang="en-US" altLang="zh-CN" i="1">
                                      <a:latin typeface="Cambria Math" panose="02040503050406030204" pitchFamily="18" charset="0"/>
                                    </a:rPr>
                                    <m:t>′</m:t>
                                  </m:r>
                                </m:sup>
                              </m:sSup>
                              <m:r>
                                <a:rPr lang="en-US" altLang="zh-CN" i="1">
                                  <a:latin typeface="Cambria Math" panose="02040503050406030204" pitchFamily="18" charset="0"/>
                                </a:rPr>
                                <m:t>)</m:t>
                              </m:r>
                            </m:e>
                          </m:nary>
                        </m:e>
                      </m:nary>
                      <m:r>
                        <a:rPr lang="en-US" altLang="zh-CN" b="0" i="1" smtClean="0">
                          <a:latin typeface="Cambria Math" panose="02040503050406030204" pitchFamily="18" charset="0"/>
                        </a:rPr>
                        <m:t>)</m:t>
                      </m:r>
                    </m:oMath>
                  </m:oMathPara>
                </a14:m>
                <a:endParaRPr lang="zh-CN" altLang="en-US" dirty="0"/>
              </a:p>
            </p:txBody>
          </p:sp>
        </mc:Choice>
        <mc:Fallback>
          <p:sp>
            <p:nvSpPr>
              <p:cNvPr id="9" name="文本框 8"/>
              <p:cNvSpPr txBox="1">
                <a:spLocks noRot="1" noChangeAspect="1" noMove="1" noResize="1" noEditPoints="1" noAdjustHandles="1" noChangeArrowheads="1" noChangeShapeType="1" noTextEdit="1"/>
              </p:cNvSpPr>
              <p:nvPr/>
            </p:nvSpPr>
            <p:spPr>
              <a:xfrm>
                <a:off x="1688044" y="2844698"/>
                <a:ext cx="4206087" cy="77373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1688044" y="3730581"/>
                <a:ext cx="4879990" cy="7740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𝑞</m:t>
                          </m:r>
                        </m:e>
                        <m:sub>
                          <m:r>
                            <a:rPr lang="zh-CN" altLang="en-US" b="0" i="1" smtClean="0">
                              <a:latin typeface="Cambria Math" panose="02040503050406030204" pitchFamily="18" charset="0"/>
                            </a:rPr>
                            <m:t>𝜋</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 </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𝑎</m:t>
                          </m:r>
                        </m:sup>
                      </m:sSubSup>
                      <m:r>
                        <a:rPr lang="en-US" altLang="zh-CN" b="0" i="1" smtClean="0">
                          <a:latin typeface="Cambria Math" panose="02040503050406030204" pitchFamily="18" charset="0"/>
                        </a:rPr>
                        <m:t>+</m:t>
                      </m:r>
                      <m:r>
                        <a:rPr lang="zh-CN" altLang="en-US" b="0" i="1" smtClean="0">
                          <a:latin typeface="Cambria Math" panose="02040503050406030204" pitchFamily="18" charset="0"/>
                        </a:rPr>
                        <m:t>𝛾</m:t>
                      </m:r>
                      <m:nary>
                        <m:naryPr>
                          <m:chr m:val="∑"/>
                          <m:supHide m:val="on"/>
                          <m:ctrlPr>
                            <a:rPr lang="zh-CN" altLang="en-US" b="0" i="1" smtClean="0">
                              <a:latin typeface="Cambria Math" panose="02040503050406030204" pitchFamily="18" charset="0"/>
                            </a:rPr>
                          </m:ctrlPr>
                        </m:naryPr>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r>
                            <m:rPr>
                              <m:brk m:alnAt="7"/>
                            </m:rP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𝑆</m:t>
                          </m:r>
                        </m:sub>
                        <m:sup/>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𝑠</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sub>
                            <m:sup>
                              <m:r>
                                <a:rPr lang="en-US" altLang="zh-CN" b="0" i="1" smtClean="0">
                                  <a:latin typeface="Cambria Math" panose="02040503050406030204" pitchFamily="18" charset="0"/>
                                </a:rPr>
                                <m:t>𝑎</m:t>
                              </m:r>
                            </m:sup>
                          </m:sSubSup>
                        </m:e>
                      </m:nary>
                      <m:sSub>
                        <m:sSubPr>
                          <m:ctrlPr>
                            <a:rPr lang="en-US" altLang="zh-CN" b="0" i="1" smtClean="0">
                              <a:latin typeface="Cambria Math" panose="02040503050406030204" pitchFamily="18" charset="0"/>
                            </a:rPr>
                          </m:ctrlPr>
                        </m:sSubPr>
                        <m:e>
                          <m:nary>
                            <m:naryPr>
                              <m:chr m:val="∑"/>
                              <m:supHide m:val="on"/>
                              <m:ctrlPr>
                                <a:rPr lang="zh-CN" altLang="en-US" i="1">
                                  <a:latin typeface="Cambria Math" panose="02040503050406030204" pitchFamily="18" charset="0"/>
                                </a:rPr>
                              </m:ctrlPr>
                            </m:naryPr>
                            <m:sub>
                              <m:sSup>
                                <m:sSupPr>
                                  <m:ctrlPr>
                                    <a:rPr lang="en-US" altLang="zh-CN" i="1">
                                      <a:latin typeface="Cambria Math" panose="02040503050406030204" pitchFamily="18" charset="0"/>
                                    </a:rPr>
                                  </m:ctrlPr>
                                </m:sSupPr>
                                <m:e>
                                  <m:r>
                                    <a:rPr lang="en-US" altLang="zh-CN" i="1">
                                      <a:latin typeface="Cambria Math" panose="02040503050406030204" pitchFamily="18" charset="0"/>
                                    </a:rPr>
                                    <m:t>𝑠</m:t>
                                  </m:r>
                                </m:e>
                                <m:sup>
                                  <m:r>
                                    <a:rPr lang="en-US" altLang="zh-CN" i="1">
                                      <a:latin typeface="Cambria Math" panose="02040503050406030204" pitchFamily="18" charset="0"/>
                                    </a:rPr>
                                    <m:t>′</m:t>
                                  </m:r>
                                </m:sup>
                              </m:sSup>
                              <m:r>
                                <m:rPr>
                                  <m:brk m:alnAt="7"/>
                                </m:rP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𝑆</m:t>
                              </m:r>
                            </m:sub>
                            <m:sup/>
                            <m:e>
                              <m:r>
                                <a:rPr lang="zh-CN" altLang="en-US" i="1">
                                  <a:latin typeface="Cambria Math" panose="02040503050406030204" pitchFamily="18" charset="0"/>
                                  <a:ea typeface="Cambria Math" panose="02040503050406030204" pitchFamily="18" charset="0"/>
                                </a:rPr>
                                <m:t>𝜋</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𝑎</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𝑠</m:t>
                              </m:r>
                              <m:r>
                                <a:rPr lang="en-US" altLang="zh-CN" i="1">
                                  <a:latin typeface="Cambria Math" panose="02040503050406030204" pitchFamily="18" charset="0"/>
                                  <a:ea typeface="Cambria Math" panose="02040503050406030204" pitchFamily="18" charset="0"/>
                                </a:rPr>
                                <m:t>)</m:t>
                              </m:r>
                            </m:e>
                          </m:nary>
                          <m:r>
                            <a:rPr lang="en-US" altLang="zh-CN" b="0" i="1" smtClean="0">
                              <a:latin typeface="Cambria Math" panose="02040503050406030204" pitchFamily="18" charset="0"/>
                            </a:rPr>
                            <m:t>𝑞</m:t>
                          </m:r>
                        </m:e>
                        <m:sub>
                          <m:r>
                            <a:rPr lang="zh-CN" altLang="en-US" b="0" i="1" smtClean="0">
                              <a:latin typeface="Cambria Math" panose="02040503050406030204" pitchFamily="18" charset="0"/>
                            </a:rPr>
                            <m:t>𝜋</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i="1">
                              <a:latin typeface="Cambria Math" panose="02040503050406030204" pitchFamily="18" charset="0"/>
                            </a:rPr>
                            <m:t>′</m:t>
                          </m:r>
                        </m:sup>
                      </m:sSup>
                      <m:r>
                        <a:rPr lang="en-US" altLang="zh-CN" b="0" i="1" smtClean="0">
                          <a:latin typeface="Cambria Math" panose="02040503050406030204" pitchFamily="18" charset="0"/>
                        </a:rPr>
                        <m:t>)</m:t>
                      </m:r>
                    </m:oMath>
                  </m:oMathPara>
                </a14:m>
                <a:endParaRPr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1688044" y="3730581"/>
                <a:ext cx="4879990" cy="774058"/>
              </a:xfrm>
              <a:prstGeom prst="rect">
                <a:avLst/>
              </a:prstGeom>
              <a:blipFill>
                <a:blip r:embed="rId6"/>
                <a:stretch>
                  <a:fillRect/>
                </a:stretch>
              </a:blipFill>
            </p:spPr>
            <p:txBody>
              <a:bodyPr/>
              <a:lstStyle/>
              <a:p>
                <a:r>
                  <a:rPr lang="zh-CN" altLang="en-US">
                    <a:noFill/>
                  </a:rPr>
                  <a:t> </a:t>
                </a:r>
              </a:p>
            </p:txBody>
          </p:sp>
        </mc:Fallback>
      </mc:AlternateContent>
      <p:sp>
        <p:nvSpPr>
          <p:cNvPr id="4" name="Rectangle 1"/>
          <p:cNvSpPr>
            <a:spLocks noChangeArrowheads="1"/>
          </p:cNvSpPr>
          <p:nvPr/>
        </p:nvSpPr>
        <p:spPr bwMode="auto">
          <a:xfrm>
            <a:off x="6938128" y="3498292"/>
            <a:ext cx="460028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D4D4D"/>
                </a:solidFill>
                <a:effectLst/>
                <a:latin typeface="微软雅黑" panose="020B0503020204020204" pitchFamily="34" charset="-122"/>
                <a:ea typeface="微软雅黑" panose="020B0503020204020204" pitchFamily="34" charset="-122"/>
              </a:rPr>
              <a:t>Prediction: </a:t>
            </a:r>
            <a:r>
              <a:rPr kumimoji="0" lang="zh-CN" altLang="zh-CN" sz="1200" b="1" i="0" u="none" strike="noStrike" cap="none" normalizeH="0" baseline="0" dirty="0" smtClean="0">
                <a:ln>
                  <a:noFill/>
                </a:ln>
                <a:solidFill>
                  <a:srgbClr val="4D4D4D"/>
                </a:solidFill>
                <a:effectLst/>
                <a:latin typeface="微软雅黑" panose="020B0503020204020204" pitchFamily="34" charset="-122"/>
                <a:ea typeface="微软雅黑" panose="020B0503020204020204" pitchFamily="34" charset="-122"/>
              </a:rPr>
              <a:t>给定一个策略 </a:t>
            </a:r>
            <a:r>
              <a:rPr kumimoji="0" lang="zh-CN" altLang="zh-CN" sz="1500" b="0" i="0" u="none" strike="noStrike" cap="none" normalizeH="0" baseline="0" dirty="0" smtClean="0">
                <a:ln>
                  <a:noFill/>
                </a:ln>
                <a:solidFill>
                  <a:srgbClr val="4D4D4D"/>
                </a:solidFill>
                <a:effectLst/>
                <a:latin typeface="微软雅黑" panose="020B0503020204020204" pitchFamily="34" charset="-122"/>
                <a:ea typeface="MathJax_Math-italic"/>
              </a:rPr>
              <a:t>π</a:t>
            </a:r>
            <a:r>
              <a:rPr kumimoji="0" lang="zh-CN" altLang="zh-CN" sz="1200" b="1" i="0" u="none" strike="noStrike" cap="none" normalizeH="0" baseline="0" dirty="0" smtClean="0">
                <a:ln>
                  <a:noFill/>
                </a:ln>
                <a:solidFill>
                  <a:srgbClr val="4D4D4D"/>
                </a:solidFill>
                <a:effectLst/>
                <a:latin typeface="微软雅黑" panose="020B0503020204020204" pitchFamily="34" charset="-122"/>
                <a:ea typeface="微软雅黑" panose="020B0503020204020204" pitchFamily="34" charset="-122"/>
              </a:rPr>
              <a:t>，求解 state-value function </a:t>
            </a:r>
            <a:r>
              <a:rPr kumimoji="0" lang="zh-CN" altLang="zh-CN" sz="1500" b="0" i="0" u="none" strike="noStrike" cap="none" normalizeH="0" baseline="0" dirty="0" smtClean="0">
                <a:ln>
                  <a:noFill/>
                </a:ln>
                <a:solidFill>
                  <a:srgbClr val="4D4D4D"/>
                </a:solidFill>
                <a:effectLst/>
                <a:latin typeface="微软雅黑" panose="020B0503020204020204" pitchFamily="34" charset="-122"/>
                <a:ea typeface="MathJax_Math-italic"/>
              </a:rPr>
              <a:t>v</a:t>
            </a:r>
            <a:r>
              <a:rPr kumimoji="0" lang="zh-CN" altLang="zh-CN" sz="1000" b="0" i="0" u="none" strike="noStrike" cap="none" normalizeH="0" baseline="0" dirty="0" smtClean="0">
                <a:ln>
                  <a:noFill/>
                </a:ln>
                <a:solidFill>
                  <a:srgbClr val="4D4D4D"/>
                </a:solidFill>
                <a:effectLst/>
                <a:latin typeface="微软雅黑" panose="020B0503020204020204" pitchFamily="34" charset="-122"/>
                <a:ea typeface="MathJax_Math-italic"/>
              </a:rPr>
              <a:t>π</a:t>
            </a:r>
            <a:r>
              <a:rPr kumimoji="0" lang="zh-CN" altLang="zh-CN" sz="1500" b="0" i="0" u="none" strike="noStrike" cap="none" normalizeH="0" baseline="0" dirty="0" smtClean="0">
                <a:ln>
                  <a:noFill/>
                </a:ln>
                <a:solidFill>
                  <a:srgbClr val="4D4D4D"/>
                </a:solidFill>
                <a:effectLst/>
                <a:latin typeface="微软雅黑" panose="020B0503020204020204" pitchFamily="34" charset="-122"/>
                <a:ea typeface="MathJax_Main"/>
              </a:rPr>
              <a:t>(</a:t>
            </a:r>
            <a:r>
              <a:rPr kumimoji="0" lang="zh-CN" altLang="zh-CN" sz="1500" b="0" i="0" u="none" strike="noStrike" cap="none" normalizeH="0" baseline="0" dirty="0" smtClean="0">
                <a:ln>
                  <a:noFill/>
                </a:ln>
                <a:solidFill>
                  <a:srgbClr val="4D4D4D"/>
                </a:solidFill>
                <a:effectLst/>
                <a:latin typeface="微软雅黑" panose="020B0503020204020204" pitchFamily="34" charset="-122"/>
                <a:ea typeface="MathJax_Math-italic"/>
              </a:rPr>
              <a:t>s</a:t>
            </a:r>
            <a:r>
              <a:rPr kumimoji="0" lang="zh-CN" altLang="zh-CN" sz="1500" b="0" i="0" u="none" strike="noStrike" cap="none" normalizeH="0" baseline="0" dirty="0" smtClean="0">
                <a:ln>
                  <a:noFill/>
                </a:ln>
                <a:solidFill>
                  <a:srgbClr val="4D4D4D"/>
                </a:solidFill>
                <a:effectLst/>
                <a:latin typeface="微软雅黑" panose="020B0503020204020204" pitchFamily="34" charset="-122"/>
                <a:ea typeface="MathJax_Main"/>
              </a:rPr>
              <a:t>)</a:t>
            </a:r>
            <a:r>
              <a:rPr kumimoji="0" lang="zh-CN" altLang="zh-CN" sz="800" b="0" i="0" u="none" strike="noStrike" cap="none" normalizeH="0" baseline="0" dirty="0" smtClean="0">
                <a:ln>
                  <a:noFill/>
                </a:ln>
                <a:solidFill>
                  <a:schemeClr val="tx1"/>
                </a:solidFill>
                <a:effectLst/>
              </a:rPr>
              <a:t> </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6938128" y="5742459"/>
            <a:ext cx="3028906"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D4D4D"/>
                </a:solidFill>
                <a:effectLst/>
                <a:latin typeface="微软雅黑" panose="020B0503020204020204" pitchFamily="34" charset="-122"/>
                <a:ea typeface="微软雅黑" panose="020B0503020204020204" pitchFamily="34" charset="-122"/>
              </a:rPr>
              <a:t>Control: </a:t>
            </a:r>
            <a:r>
              <a:rPr kumimoji="0" lang="zh-CN" altLang="zh-CN" sz="1200" b="1" i="0" u="none" strike="noStrike" cap="none" normalizeH="0" baseline="0" dirty="0" smtClean="0">
                <a:ln>
                  <a:noFill/>
                </a:ln>
                <a:solidFill>
                  <a:srgbClr val="4D4D4D"/>
                </a:solidFill>
                <a:effectLst/>
                <a:latin typeface="微软雅黑" panose="020B0503020204020204" pitchFamily="34" charset="-122"/>
                <a:ea typeface="微软雅黑" panose="020B0503020204020204" pitchFamily="34" charset="-122"/>
              </a:rPr>
              <a:t>给定一个策略</a:t>
            </a:r>
            <a:r>
              <a:rPr kumimoji="0" lang="zh-CN" altLang="zh-CN" sz="1500" b="0" i="0" u="none" strike="noStrike" cap="none" normalizeH="0" baseline="0" dirty="0" smtClean="0">
                <a:ln>
                  <a:noFill/>
                </a:ln>
                <a:solidFill>
                  <a:srgbClr val="4D4D4D"/>
                </a:solidFill>
                <a:effectLst/>
                <a:latin typeface="微软雅黑" panose="020B0503020204020204" pitchFamily="34" charset="-122"/>
                <a:ea typeface="MathJax_Math-italic"/>
              </a:rPr>
              <a:t>π</a:t>
            </a:r>
            <a:r>
              <a:rPr kumimoji="0" lang="zh-CN" altLang="zh-CN" sz="1200" b="1" i="0" u="none" strike="noStrike" cap="none" normalizeH="0" baseline="0" dirty="0" smtClean="0">
                <a:ln>
                  <a:noFill/>
                </a:ln>
                <a:solidFill>
                  <a:srgbClr val="4D4D4D"/>
                </a:solidFill>
                <a:effectLst/>
                <a:latin typeface="微软雅黑" panose="020B0503020204020204" pitchFamily="34" charset="-122"/>
                <a:ea typeface="微软雅黑" panose="020B0503020204020204" pitchFamily="34" charset="-122"/>
              </a:rPr>
              <a:t>，求解最优策略</a:t>
            </a:r>
            <a:r>
              <a:rPr kumimoji="0" lang="zh-CN" altLang="zh-CN" sz="1500" b="0" i="0" u="none" strike="noStrike" cap="none" normalizeH="0" baseline="0" dirty="0" smtClean="0">
                <a:ln>
                  <a:noFill/>
                </a:ln>
                <a:solidFill>
                  <a:srgbClr val="4D4D4D"/>
                </a:solidFill>
                <a:effectLst/>
                <a:latin typeface="微软雅黑" panose="020B0503020204020204" pitchFamily="34" charset="-122"/>
                <a:ea typeface="MathJax_Math-italic"/>
              </a:rPr>
              <a:t>π</a:t>
            </a:r>
            <a:r>
              <a:rPr kumimoji="0" lang="zh-CN" altLang="zh-CN" sz="1500" b="0" i="0" u="none" strike="noStrike" cap="none" normalizeH="0" baseline="0" dirty="0" smtClean="0">
                <a:ln>
                  <a:noFill/>
                </a:ln>
                <a:solidFill>
                  <a:srgbClr val="4D4D4D"/>
                </a:solidFill>
                <a:effectLst/>
                <a:latin typeface="微软雅黑" panose="020B0503020204020204" pitchFamily="34" charset="-122"/>
                <a:ea typeface="MathJax_Main"/>
              </a:rPr>
              <a:t>∗</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5790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5" name="文本框 4"/>
          <p:cNvSpPr txBox="1"/>
          <p:nvPr/>
        </p:nvSpPr>
        <p:spPr>
          <a:xfrm>
            <a:off x="1015999" y="1792027"/>
            <a:ext cx="4844474" cy="2862322"/>
          </a:xfrm>
          <a:prstGeom prst="rect">
            <a:avLst/>
          </a:prstGeom>
          <a:noFill/>
        </p:spPr>
        <p:txBody>
          <a:bodyPr wrap="square" rtlCol="0">
            <a:spAutoFit/>
          </a:bodyPr>
          <a:lstStyle/>
          <a:p>
            <a:pPr marL="342900" indent="-342900">
              <a:buAutoNum type="arabicPeriod"/>
            </a:pPr>
            <a:r>
              <a:rPr lang="en-US" altLang="zh-CN" dirty="0" smtClean="0"/>
              <a:t>Dynamic Programming </a:t>
            </a:r>
            <a:r>
              <a:rPr lang="zh-CN" altLang="en-US" dirty="0" smtClean="0"/>
              <a:t>动态规划</a:t>
            </a:r>
            <a:endParaRPr lang="en-US" altLang="zh-CN" dirty="0" smtClean="0"/>
          </a:p>
          <a:p>
            <a:pPr marL="342900" indent="-342900">
              <a:buAutoNum type="arabicPeriod"/>
            </a:pPr>
            <a:endParaRPr lang="en-US" altLang="zh-CN" dirty="0" smtClean="0"/>
          </a:p>
          <a:p>
            <a:pPr marL="342900" indent="-342900">
              <a:buFontTx/>
              <a:buAutoNum type="arabicPeriod"/>
            </a:pPr>
            <a:r>
              <a:rPr lang="en-US" altLang="zh-CN" dirty="0"/>
              <a:t>Monte </a:t>
            </a:r>
            <a:r>
              <a:rPr lang="en-US" altLang="zh-CN" dirty="0" smtClean="0"/>
              <a:t>Carlo </a:t>
            </a:r>
            <a:r>
              <a:rPr lang="zh-CN" altLang="en-US" dirty="0" smtClean="0"/>
              <a:t>蒙特卡罗</a:t>
            </a:r>
            <a:endParaRPr lang="en-US" altLang="zh-CN" dirty="0" smtClean="0"/>
          </a:p>
          <a:p>
            <a:pPr marL="342900" indent="-342900">
              <a:buFontTx/>
              <a:buAutoNum type="arabicPeriod"/>
            </a:pPr>
            <a:endParaRPr lang="en-US" altLang="zh-CN" dirty="0"/>
          </a:p>
          <a:p>
            <a:pPr marL="342900" indent="-342900">
              <a:buFontTx/>
              <a:buAutoNum type="arabicPeriod"/>
            </a:pPr>
            <a:r>
              <a:rPr lang="en-US" altLang="zh-CN" dirty="0"/>
              <a:t>Temporal </a:t>
            </a:r>
            <a:r>
              <a:rPr lang="en-US" altLang="zh-CN" dirty="0" smtClean="0"/>
              <a:t>Difference Learning </a:t>
            </a:r>
            <a:r>
              <a:rPr lang="zh-CN" altLang="en-US" dirty="0" smtClean="0"/>
              <a:t>时序差分法</a:t>
            </a:r>
            <a:endParaRPr lang="en-US" altLang="zh-CN" dirty="0" smtClean="0"/>
          </a:p>
          <a:p>
            <a:pPr marL="342900" indent="-342900">
              <a:buFontTx/>
              <a:buAutoNum type="arabicPeriod"/>
            </a:pPr>
            <a:endParaRPr lang="en-US" altLang="zh-CN" dirty="0"/>
          </a:p>
          <a:p>
            <a:pPr marL="342900" indent="-342900">
              <a:buAutoNum type="arabicPeriod"/>
            </a:pPr>
            <a:r>
              <a:rPr lang="en-US" altLang="zh-CN" dirty="0" smtClean="0"/>
              <a:t>TD</a:t>
            </a:r>
            <a:r>
              <a:rPr lang="zh-CN" altLang="en-US" dirty="0" smtClean="0"/>
              <a:t>之</a:t>
            </a:r>
            <a:r>
              <a:rPr lang="en-US" altLang="zh-CN" dirty="0" smtClean="0"/>
              <a:t>Q-Learning</a:t>
            </a:r>
          </a:p>
          <a:p>
            <a:pPr marL="342900" indent="-342900">
              <a:buAutoNum type="arabicPeriod"/>
            </a:pPr>
            <a:endParaRPr lang="en-US" altLang="zh-CN" dirty="0"/>
          </a:p>
          <a:p>
            <a:pPr marL="342900" indent="-342900">
              <a:buAutoNum type="arabicPeriod"/>
            </a:pPr>
            <a:r>
              <a:rPr lang="en-US" altLang="zh-CN" dirty="0" smtClean="0"/>
              <a:t>TD</a:t>
            </a:r>
            <a:r>
              <a:rPr lang="zh-CN" altLang="en-US" dirty="0" smtClean="0"/>
              <a:t>之</a:t>
            </a:r>
            <a:r>
              <a:rPr lang="en-US" altLang="zh-CN" dirty="0" err="1" smtClean="0"/>
              <a:t>Sarsa</a:t>
            </a:r>
            <a:endParaRPr lang="en-US" altLang="zh-CN" dirty="0"/>
          </a:p>
          <a:p>
            <a:pPr marL="342900" indent="-342900">
              <a:buAutoNum type="arabicPeriod"/>
            </a:pPr>
            <a:endParaRPr lang="zh-CN" altLang="en-US"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902" y="2018977"/>
            <a:ext cx="6639098" cy="4839023"/>
          </a:xfrm>
          <a:prstGeom prst="rect">
            <a:avLst/>
          </a:prstGeom>
        </p:spPr>
      </p:pic>
    </p:spTree>
    <p:extLst>
      <p:ext uri="{BB962C8B-B14F-4D97-AF65-F5344CB8AC3E}">
        <p14:creationId xmlns:p14="http://schemas.microsoft.com/office/powerpoint/2010/main" val="3949754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2" name="矩形 1"/>
          <p:cNvSpPr/>
          <p:nvPr/>
        </p:nvSpPr>
        <p:spPr>
          <a:xfrm>
            <a:off x="483467" y="1812139"/>
            <a:ext cx="2525050" cy="369332"/>
          </a:xfrm>
          <a:prstGeom prst="rect">
            <a:avLst/>
          </a:prstGeom>
        </p:spPr>
        <p:txBody>
          <a:bodyPr wrap="none">
            <a:spAutoFit/>
          </a:bodyPr>
          <a:lstStyle/>
          <a:p>
            <a:r>
              <a:rPr lang="en-US" altLang="zh-CN" b="1" dirty="0" smtClean="0">
                <a:solidFill>
                  <a:srgbClr val="1A1A1A"/>
                </a:solidFill>
                <a:latin typeface="-apple-system"/>
              </a:rPr>
              <a:t>Dynamic Programming:</a:t>
            </a:r>
            <a:endParaRPr lang="en-US" altLang="zh-CN" b="1" dirty="0">
              <a:solidFill>
                <a:srgbClr val="1A1A1A"/>
              </a:solidFill>
              <a:latin typeface="-apple-system"/>
            </a:endParaRPr>
          </a:p>
        </p:txBody>
      </p:sp>
      <p:sp>
        <p:nvSpPr>
          <p:cNvPr id="3" name="矩形 2"/>
          <p:cNvSpPr/>
          <p:nvPr/>
        </p:nvSpPr>
        <p:spPr>
          <a:xfrm>
            <a:off x="483467" y="2739485"/>
            <a:ext cx="3185487" cy="369332"/>
          </a:xfrm>
          <a:prstGeom prst="rect">
            <a:avLst/>
          </a:prstGeom>
        </p:spPr>
        <p:txBody>
          <a:bodyPr wrap="none">
            <a:spAutoFit/>
          </a:bodyPr>
          <a:lstStyle/>
          <a:p>
            <a:r>
              <a:rPr lang="en-US" altLang="zh-CN" dirty="0">
                <a:solidFill>
                  <a:srgbClr val="1A1A1A"/>
                </a:solidFill>
                <a:latin typeface="-apple-system"/>
              </a:rPr>
              <a:t>Policy </a:t>
            </a:r>
            <a:r>
              <a:rPr lang="en-US" altLang="zh-CN" dirty="0" smtClean="0">
                <a:solidFill>
                  <a:srgbClr val="1A1A1A"/>
                </a:solidFill>
                <a:latin typeface="-apple-system"/>
              </a:rPr>
              <a:t>Iteration(</a:t>
            </a:r>
            <a:r>
              <a:rPr lang="zh-CN" altLang="en-US" dirty="0">
                <a:solidFill>
                  <a:srgbClr val="1A1A1A"/>
                </a:solidFill>
                <a:latin typeface="-apple-system"/>
              </a:rPr>
              <a:t>策略迭代</a:t>
            </a:r>
            <a:r>
              <a:rPr lang="en-US" altLang="zh-CN" dirty="0" smtClean="0">
                <a:solidFill>
                  <a:srgbClr val="1A1A1A"/>
                </a:solidFill>
                <a:latin typeface="-apple-system"/>
              </a:rPr>
              <a:t>)</a:t>
            </a:r>
            <a:endParaRPr lang="en-US" altLang="zh-CN" i="0" dirty="0">
              <a:solidFill>
                <a:srgbClr val="1A1A1A"/>
              </a:solidFill>
              <a:effectLst/>
              <a:latin typeface="-apple-system"/>
            </a:endParaRPr>
          </a:p>
        </p:txBody>
      </p:sp>
      <p:sp>
        <p:nvSpPr>
          <p:cNvPr id="5" name="矩形 4"/>
          <p:cNvSpPr/>
          <p:nvPr/>
        </p:nvSpPr>
        <p:spPr>
          <a:xfrm>
            <a:off x="483467" y="3598548"/>
            <a:ext cx="3070071" cy="369332"/>
          </a:xfrm>
          <a:prstGeom prst="rect">
            <a:avLst/>
          </a:prstGeom>
        </p:spPr>
        <p:txBody>
          <a:bodyPr wrap="none">
            <a:spAutoFit/>
          </a:bodyPr>
          <a:lstStyle/>
          <a:p>
            <a:r>
              <a:rPr lang="en-US" altLang="zh-CN" dirty="0" smtClean="0">
                <a:solidFill>
                  <a:srgbClr val="1A1A1A"/>
                </a:solidFill>
                <a:latin typeface="-apple-system"/>
              </a:rPr>
              <a:t>Value Iteration(</a:t>
            </a:r>
            <a:r>
              <a:rPr lang="zh-CN" altLang="en-US" dirty="0" smtClean="0">
                <a:solidFill>
                  <a:srgbClr val="1A1A1A"/>
                </a:solidFill>
                <a:latin typeface="-apple-system"/>
              </a:rPr>
              <a:t>价值迭代</a:t>
            </a:r>
            <a:r>
              <a:rPr lang="en-US" altLang="zh-CN" dirty="0" smtClean="0">
                <a:solidFill>
                  <a:srgbClr val="1A1A1A"/>
                </a:solidFill>
                <a:latin typeface="-apple-system"/>
              </a:rPr>
              <a:t>)</a:t>
            </a:r>
            <a:endParaRPr lang="en-US" altLang="zh-CN" i="0" dirty="0">
              <a:solidFill>
                <a:srgbClr val="1A1A1A"/>
              </a:solidFill>
              <a:effectLst/>
              <a:latin typeface="-apple-system"/>
            </a:endParaRPr>
          </a:p>
        </p:txBody>
      </p:sp>
      <p:pic>
        <p:nvPicPr>
          <p:cNvPr id="1026" name="Picture 2" descr="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538" y="1599262"/>
            <a:ext cx="8638462" cy="500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820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2" name="矩形 1"/>
          <p:cNvSpPr/>
          <p:nvPr/>
        </p:nvSpPr>
        <p:spPr>
          <a:xfrm>
            <a:off x="473077" y="1406893"/>
            <a:ext cx="2525050" cy="369332"/>
          </a:xfrm>
          <a:prstGeom prst="rect">
            <a:avLst/>
          </a:prstGeom>
        </p:spPr>
        <p:txBody>
          <a:bodyPr wrap="none">
            <a:spAutoFit/>
          </a:bodyPr>
          <a:lstStyle/>
          <a:p>
            <a:r>
              <a:rPr lang="en-US" altLang="zh-CN" b="1" dirty="0" smtClean="0">
                <a:solidFill>
                  <a:srgbClr val="1A1A1A"/>
                </a:solidFill>
                <a:latin typeface="-apple-system"/>
              </a:rPr>
              <a:t>Dynamic Programming:</a:t>
            </a:r>
            <a:endParaRPr lang="en-US" altLang="zh-CN" b="1" dirty="0">
              <a:solidFill>
                <a:srgbClr val="1A1A1A"/>
              </a:solidFill>
              <a:latin typeface="-apple-system"/>
            </a:endParaRPr>
          </a:p>
        </p:txBody>
      </p:sp>
      <p:pic>
        <p:nvPicPr>
          <p:cNvPr id="3074" name="Picture 2" descr="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92" y="17413"/>
            <a:ext cx="4502256" cy="68405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文本框 6"/>
              <p:cNvSpPr txBox="1"/>
              <p:nvPr/>
            </p:nvSpPr>
            <p:spPr>
              <a:xfrm>
                <a:off x="6747447" y="2663147"/>
                <a:ext cx="2774669" cy="508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𝑣</m:t>
                          </m:r>
                        </m:e>
                        <m:sub>
                          <m:r>
                            <a:rPr lang="en-US" altLang="zh-CN" sz="1100" b="0" i="1" smtClean="0">
                              <a:latin typeface="Cambria Math" panose="02040503050406030204" pitchFamily="18" charset="0"/>
                            </a:rPr>
                            <m:t>𝑘</m:t>
                          </m:r>
                          <m:r>
                            <a:rPr lang="en-US" altLang="zh-CN" sz="1100" b="0" i="1" smtClean="0">
                              <a:latin typeface="Cambria Math" panose="02040503050406030204" pitchFamily="18" charset="0"/>
                            </a:rPr>
                            <m:t>+1</m:t>
                          </m:r>
                        </m:sub>
                      </m:sSub>
                      <m:d>
                        <m:dPr>
                          <m:ctrlPr>
                            <a:rPr lang="en-US" altLang="zh-CN" sz="1100" b="0" i="1" smtClean="0">
                              <a:latin typeface="Cambria Math" panose="02040503050406030204" pitchFamily="18" charset="0"/>
                            </a:rPr>
                          </m:ctrlPr>
                        </m:dPr>
                        <m:e>
                          <m:r>
                            <a:rPr lang="en-US" altLang="zh-CN" sz="1100" b="0" i="1" smtClean="0">
                              <a:latin typeface="Cambria Math" panose="02040503050406030204" pitchFamily="18" charset="0"/>
                            </a:rPr>
                            <m:t>𝑠</m:t>
                          </m:r>
                        </m:e>
                      </m:d>
                      <m:r>
                        <a:rPr lang="en-US" altLang="zh-CN" sz="1100" b="0" i="1" smtClean="0">
                          <a:latin typeface="Cambria Math" panose="02040503050406030204" pitchFamily="18" charset="0"/>
                        </a:rPr>
                        <m:t>=</m:t>
                      </m:r>
                      <m:nary>
                        <m:naryPr>
                          <m:chr m:val="∑"/>
                          <m:supHide m:val="on"/>
                          <m:ctrlPr>
                            <a:rPr lang="zh-CN" altLang="en-US" sz="1100" b="0" i="1" smtClean="0">
                              <a:latin typeface="Cambria Math" panose="02040503050406030204" pitchFamily="18" charset="0"/>
                            </a:rPr>
                          </m:ctrlPr>
                        </m:naryPr>
                        <m:sub>
                          <m:r>
                            <a:rPr lang="en-US" altLang="zh-CN" sz="1100" b="0" i="1" smtClean="0">
                              <a:latin typeface="Cambria Math" panose="02040503050406030204" pitchFamily="18" charset="0"/>
                            </a:rPr>
                            <m:t>𝑎</m:t>
                          </m:r>
                          <m:r>
                            <m:rPr>
                              <m:brk m:alnAt="7"/>
                            </m:rPr>
                            <a:rPr lang="en-US" altLang="zh-CN" sz="1100" b="0" i="1" smtClean="0">
                              <a:latin typeface="Cambria Math" panose="02040503050406030204" pitchFamily="18" charset="0"/>
                              <a:ea typeface="Cambria Math" panose="02040503050406030204" pitchFamily="18" charset="0"/>
                            </a:rPr>
                            <m:t>∈</m:t>
                          </m:r>
                          <m:r>
                            <a:rPr lang="en-US" altLang="zh-CN" sz="1100" b="0" i="1" smtClean="0">
                              <a:latin typeface="Cambria Math" panose="02040503050406030204" pitchFamily="18" charset="0"/>
                              <a:ea typeface="Cambria Math" panose="02040503050406030204" pitchFamily="18" charset="0"/>
                            </a:rPr>
                            <m:t>𝐴</m:t>
                          </m:r>
                        </m:sub>
                        <m:sup/>
                        <m:e>
                          <m:r>
                            <a:rPr lang="zh-CN" altLang="en-US" sz="1100" b="0" i="1" smtClean="0">
                              <a:latin typeface="Cambria Math" panose="02040503050406030204" pitchFamily="18" charset="0"/>
                              <a:ea typeface="Cambria Math" panose="02040503050406030204" pitchFamily="18" charset="0"/>
                            </a:rPr>
                            <m:t>𝜋</m:t>
                          </m:r>
                          <m:r>
                            <a:rPr lang="en-US" altLang="zh-CN" sz="1100" b="0" i="1" smtClean="0">
                              <a:latin typeface="Cambria Math" panose="02040503050406030204" pitchFamily="18" charset="0"/>
                              <a:ea typeface="Cambria Math" panose="02040503050406030204" pitchFamily="18" charset="0"/>
                            </a:rPr>
                            <m:t>(</m:t>
                          </m:r>
                          <m:r>
                            <a:rPr lang="en-US" altLang="zh-CN" sz="1100" b="0" i="1" smtClean="0">
                              <a:latin typeface="Cambria Math" panose="02040503050406030204" pitchFamily="18" charset="0"/>
                              <a:ea typeface="Cambria Math" panose="02040503050406030204" pitchFamily="18" charset="0"/>
                            </a:rPr>
                            <m:t>𝑎</m:t>
                          </m:r>
                          <m:r>
                            <a:rPr lang="en-US" altLang="zh-CN" sz="1100" b="0" i="1" smtClean="0">
                              <a:latin typeface="Cambria Math" panose="02040503050406030204" pitchFamily="18" charset="0"/>
                              <a:ea typeface="Cambria Math" panose="02040503050406030204" pitchFamily="18" charset="0"/>
                            </a:rPr>
                            <m:t>|</m:t>
                          </m:r>
                          <m:r>
                            <a:rPr lang="en-US" altLang="zh-CN" sz="1100" b="0" i="1" smtClean="0">
                              <a:latin typeface="Cambria Math" panose="02040503050406030204" pitchFamily="18" charset="0"/>
                              <a:ea typeface="Cambria Math" panose="02040503050406030204" pitchFamily="18" charset="0"/>
                            </a:rPr>
                            <m:t>𝑠</m:t>
                          </m:r>
                          <m:r>
                            <a:rPr lang="en-US" altLang="zh-CN" sz="1100" b="0" i="1" smtClean="0">
                              <a:latin typeface="Cambria Math" panose="02040503050406030204" pitchFamily="18" charset="0"/>
                              <a:ea typeface="Cambria Math" panose="02040503050406030204" pitchFamily="18" charset="0"/>
                            </a:rPr>
                            <m:t>)</m:t>
                          </m:r>
                          <m:sSubSup>
                            <m:sSubSupPr>
                              <m:ctrlPr>
                                <a:rPr lang="en-US" altLang="zh-CN" sz="1100" i="1">
                                  <a:latin typeface="Cambria Math" panose="02040503050406030204" pitchFamily="18" charset="0"/>
                                </a:rPr>
                              </m:ctrlPr>
                            </m:sSubSupPr>
                            <m:e>
                              <m:r>
                                <a:rPr lang="en-US" altLang="zh-CN" sz="1100" b="0" i="1" smtClean="0">
                                  <a:latin typeface="Cambria Math" panose="02040503050406030204" pitchFamily="18" charset="0"/>
                                </a:rPr>
                                <m:t>(</m:t>
                              </m:r>
                              <m:r>
                                <a:rPr lang="en-US" altLang="zh-CN" sz="1100" i="1">
                                  <a:latin typeface="Cambria Math" panose="02040503050406030204" pitchFamily="18" charset="0"/>
                                </a:rPr>
                                <m:t>𝑅</m:t>
                              </m:r>
                            </m:e>
                            <m:sub>
                              <m:r>
                                <a:rPr lang="en-US" altLang="zh-CN" sz="1100" i="1">
                                  <a:latin typeface="Cambria Math" panose="02040503050406030204" pitchFamily="18" charset="0"/>
                                </a:rPr>
                                <m:t>𝑠</m:t>
                              </m:r>
                            </m:sub>
                            <m:sup>
                              <m:r>
                                <a:rPr lang="en-US" altLang="zh-CN" sz="1100" i="1">
                                  <a:latin typeface="Cambria Math" panose="02040503050406030204" pitchFamily="18" charset="0"/>
                                </a:rPr>
                                <m:t>𝑎</m:t>
                              </m:r>
                            </m:sup>
                          </m:sSubSup>
                          <m:r>
                            <a:rPr lang="en-US" altLang="zh-CN" sz="1100" i="1">
                              <a:latin typeface="Cambria Math" panose="02040503050406030204" pitchFamily="18" charset="0"/>
                            </a:rPr>
                            <m:t>+</m:t>
                          </m:r>
                          <m:r>
                            <a:rPr lang="zh-CN" altLang="en-US" sz="1100" i="1">
                              <a:latin typeface="Cambria Math" panose="02040503050406030204" pitchFamily="18" charset="0"/>
                            </a:rPr>
                            <m:t>𝛾</m:t>
                          </m:r>
                          <m:nary>
                            <m:naryPr>
                              <m:chr m:val="∑"/>
                              <m:supHide m:val="on"/>
                              <m:ctrlPr>
                                <a:rPr lang="zh-CN" altLang="en-US" sz="1100" i="1">
                                  <a:latin typeface="Cambria Math" panose="02040503050406030204" pitchFamily="18" charset="0"/>
                                </a:rPr>
                              </m:ctrlPr>
                            </m:naryPr>
                            <m:sub>
                              <m:sSup>
                                <m:sSupPr>
                                  <m:ctrlPr>
                                    <a:rPr lang="en-US" altLang="zh-CN" sz="1100" i="1">
                                      <a:latin typeface="Cambria Math" panose="02040503050406030204" pitchFamily="18" charset="0"/>
                                    </a:rPr>
                                  </m:ctrlPr>
                                </m:sSupPr>
                                <m:e>
                                  <m:r>
                                    <a:rPr lang="en-US" altLang="zh-CN" sz="1100" i="1">
                                      <a:latin typeface="Cambria Math" panose="02040503050406030204" pitchFamily="18" charset="0"/>
                                    </a:rPr>
                                    <m:t>𝑠</m:t>
                                  </m:r>
                                </m:e>
                                <m:sup>
                                  <m:r>
                                    <a:rPr lang="en-US" altLang="zh-CN" sz="1100" i="1">
                                      <a:latin typeface="Cambria Math" panose="02040503050406030204" pitchFamily="18" charset="0"/>
                                    </a:rPr>
                                    <m:t>′</m:t>
                                  </m:r>
                                </m:sup>
                              </m:sSup>
                              <m:r>
                                <m:rPr>
                                  <m:brk m:alnAt="7"/>
                                </m:rPr>
                                <a:rPr lang="en-US" altLang="zh-CN" sz="1100" i="1">
                                  <a:latin typeface="Cambria Math" panose="02040503050406030204" pitchFamily="18" charset="0"/>
                                  <a:ea typeface="Cambria Math" panose="02040503050406030204" pitchFamily="18" charset="0"/>
                                </a:rPr>
                                <m:t>∈</m:t>
                              </m:r>
                              <m:r>
                                <a:rPr lang="en-US" altLang="zh-CN" sz="1100" b="0" i="1" smtClean="0">
                                  <a:latin typeface="Cambria Math" panose="02040503050406030204" pitchFamily="18" charset="0"/>
                                  <a:ea typeface="Cambria Math" panose="02040503050406030204" pitchFamily="18" charset="0"/>
                                </a:rPr>
                                <m:t>𝑆</m:t>
                              </m:r>
                            </m:sub>
                            <m:sup/>
                            <m:e>
                              <m:sSubSup>
                                <m:sSubSupPr>
                                  <m:ctrlPr>
                                    <a:rPr lang="en-US" altLang="zh-CN" sz="1100" i="1">
                                      <a:latin typeface="Cambria Math" panose="02040503050406030204" pitchFamily="18" charset="0"/>
                                    </a:rPr>
                                  </m:ctrlPr>
                                </m:sSubSupPr>
                                <m:e>
                                  <m:r>
                                    <a:rPr lang="en-US" altLang="zh-CN" sz="1100" i="1">
                                      <a:latin typeface="Cambria Math" panose="02040503050406030204" pitchFamily="18" charset="0"/>
                                    </a:rPr>
                                    <m:t>𝑃</m:t>
                                  </m:r>
                                </m:e>
                                <m:sub>
                                  <m:r>
                                    <a:rPr lang="en-US" altLang="zh-CN" sz="1100" i="1">
                                      <a:latin typeface="Cambria Math" panose="02040503050406030204" pitchFamily="18" charset="0"/>
                                    </a:rPr>
                                    <m:t>𝑠</m:t>
                                  </m:r>
                                </m:sub>
                                <m:sup>
                                  <m:r>
                                    <a:rPr lang="en-US" altLang="zh-CN" sz="1100" i="1">
                                      <a:latin typeface="Cambria Math" panose="02040503050406030204" pitchFamily="18" charset="0"/>
                                    </a:rPr>
                                    <m:t>𝑎</m:t>
                                  </m:r>
                                </m:sup>
                              </m:sSubSup>
                              <m:sSub>
                                <m:sSubPr>
                                  <m:ctrlPr>
                                    <a:rPr lang="en-US" altLang="zh-CN" sz="1100" i="1">
                                      <a:latin typeface="Cambria Math" panose="02040503050406030204" pitchFamily="18" charset="0"/>
                                    </a:rPr>
                                  </m:ctrlPr>
                                </m:sSubPr>
                                <m:e>
                                  <m:r>
                                    <a:rPr lang="en-US" altLang="zh-CN" sz="1100" i="1">
                                      <a:latin typeface="Cambria Math" panose="02040503050406030204" pitchFamily="18" charset="0"/>
                                    </a:rPr>
                                    <m:t>𝑣</m:t>
                                  </m:r>
                                </m:e>
                                <m:sub>
                                  <m:r>
                                    <a:rPr lang="en-US" altLang="zh-CN" sz="1100" i="1">
                                      <a:latin typeface="Cambria Math" panose="02040503050406030204" pitchFamily="18" charset="0"/>
                                      <a:ea typeface="Cambria Math" panose="02040503050406030204" pitchFamily="18" charset="0"/>
                                    </a:rPr>
                                    <m:t>𝜋</m:t>
                                  </m:r>
                                </m:sub>
                              </m:sSub>
                              <m:sSup>
                                <m:sSupPr>
                                  <m:ctrlPr>
                                    <a:rPr lang="en-US" altLang="zh-CN" sz="1100" i="1">
                                      <a:latin typeface="Cambria Math" panose="02040503050406030204" pitchFamily="18" charset="0"/>
                                    </a:rPr>
                                  </m:ctrlPr>
                                </m:sSupPr>
                                <m:e>
                                  <m:r>
                                    <a:rPr lang="en-US" altLang="zh-CN" sz="1100" i="1">
                                      <a:latin typeface="Cambria Math" panose="02040503050406030204" pitchFamily="18" charset="0"/>
                                    </a:rPr>
                                    <m:t>(</m:t>
                                  </m:r>
                                  <m:r>
                                    <a:rPr lang="en-US" altLang="zh-CN" sz="1100" i="1">
                                      <a:latin typeface="Cambria Math" panose="02040503050406030204" pitchFamily="18" charset="0"/>
                                    </a:rPr>
                                    <m:t>𝑠</m:t>
                                  </m:r>
                                </m:e>
                                <m:sup>
                                  <m:r>
                                    <a:rPr lang="en-US" altLang="zh-CN" sz="1100" i="1">
                                      <a:latin typeface="Cambria Math" panose="02040503050406030204" pitchFamily="18" charset="0"/>
                                    </a:rPr>
                                    <m:t>′</m:t>
                                  </m:r>
                                </m:sup>
                              </m:sSup>
                              <m:r>
                                <a:rPr lang="en-US" altLang="zh-CN" sz="1100" i="1">
                                  <a:latin typeface="Cambria Math" panose="02040503050406030204" pitchFamily="18" charset="0"/>
                                </a:rPr>
                                <m:t>)</m:t>
                              </m:r>
                            </m:e>
                          </m:nary>
                        </m:e>
                      </m:nary>
                      <m:r>
                        <a:rPr lang="en-US" altLang="zh-CN" sz="1100" b="0" i="1" smtClean="0">
                          <a:latin typeface="Cambria Math" panose="02040503050406030204" pitchFamily="18" charset="0"/>
                        </a:rPr>
                        <m:t>)</m:t>
                      </m:r>
                    </m:oMath>
                  </m:oMathPara>
                </a14:m>
                <a:endParaRPr lang="zh-CN" altLang="en-US" sz="1100" dirty="0"/>
              </a:p>
            </p:txBody>
          </p:sp>
        </mc:Choice>
        <mc:Fallback>
          <p:sp>
            <p:nvSpPr>
              <p:cNvPr id="7" name="文本框 6"/>
              <p:cNvSpPr txBox="1">
                <a:spLocks noRot="1" noChangeAspect="1" noMove="1" noResize="1" noEditPoints="1" noAdjustHandles="1" noChangeArrowheads="1" noChangeShapeType="1" noTextEdit="1"/>
              </p:cNvSpPr>
              <p:nvPr/>
            </p:nvSpPr>
            <p:spPr>
              <a:xfrm>
                <a:off x="6747447" y="2663147"/>
                <a:ext cx="2774669" cy="508857"/>
              </a:xfrm>
              <a:prstGeom prst="rect">
                <a:avLst/>
              </a:prstGeom>
              <a:blipFill>
                <a:blip r:embed="rId4"/>
                <a:stretch>
                  <a:fillRect t="-114458" r="-10769" b="-15783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p:cNvSpPr txBox="1"/>
              <p:nvPr/>
            </p:nvSpPr>
            <p:spPr>
              <a:xfrm>
                <a:off x="6240995" y="3304485"/>
                <a:ext cx="4124078" cy="34567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altLang="zh-CN" sz="1200" b="0" i="1" smtClean="0">
                              <a:latin typeface="Cambria Math" panose="02040503050406030204" pitchFamily="18" charset="0"/>
                            </a:rPr>
                          </m:ctrlPr>
                        </m:sSubSupPr>
                        <m:e>
                          <m:r>
                            <a:rPr lang="en-US" altLang="zh-CN" sz="1200" b="0" i="1" smtClean="0">
                              <a:latin typeface="Cambria Math" panose="02040503050406030204" pitchFamily="18" charset="0"/>
                            </a:rPr>
                            <m:t>𝑣</m:t>
                          </m:r>
                        </m:e>
                        <m:sub>
                          <m:r>
                            <a:rPr lang="en-US" altLang="zh-CN" sz="1200" b="0" i="1" smtClean="0">
                              <a:latin typeface="Cambria Math" panose="02040503050406030204" pitchFamily="18" charset="0"/>
                            </a:rPr>
                            <m:t>1</m:t>
                          </m:r>
                        </m:sub>
                        <m:sup>
                          <m:r>
                            <a:rPr lang="en-US" altLang="zh-CN" sz="1200" b="0" i="1" smtClean="0">
                              <a:latin typeface="Cambria Math" panose="02040503050406030204" pitchFamily="18" charset="0"/>
                            </a:rPr>
                            <m:t>(21)</m:t>
                          </m:r>
                        </m:sup>
                      </m:sSubSup>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1</m:t>
                          </m:r>
                        </m:num>
                        <m:den>
                          <m:r>
                            <a:rPr lang="en-US" altLang="zh-CN" sz="1200" b="0" i="1" smtClean="0">
                              <a:latin typeface="Cambria Math" panose="02040503050406030204" pitchFamily="18" charset="0"/>
                            </a:rPr>
                            <m:t>4</m:t>
                          </m:r>
                        </m:den>
                      </m:f>
                      <m:d>
                        <m:dPr>
                          <m:begChr m:val="["/>
                          <m:endChr m:val="]"/>
                          <m:ctrlPr>
                            <a:rPr lang="en-US" altLang="zh-CN" sz="1200" b="0" i="0" smtClean="0">
                              <a:latin typeface="Cambria Math" panose="02040503050406030204" pitchFamily="18" charset="0"/>
                            </a:rPr>
                          </m:ctrlPr>
                        </m:dPr>
                        <m:e>
                          <m:d>
                            <m:dPr>
                              <m:ctrlPr>
                                <a:rPr lang="en-US" altLang="zh-CN" sz="1200" b="0" i="0" smtClean="0">
                                  <a:latin typeface="Cambria Math" panose="02040503050406030204" pitchFamily="18" charset="0"/>
                                </a:rPr>
                              </m:ctrlPr>
                            </m:dPr>
                            <m:e>
                              <m:r>
                                <a:rPr lang="en-US" altLang="zh-CN" sz="1200" b="0" i="0" smtClean="0">
                                  <a:latin typeface="Cambria Math" panose="02040503050406030204" pitchFamily="18" charset="0"/>
                                </a:rPr>
                                <m:t>−1+0</m:t>
                              </m:r>
                            </m:e>
                          </m:d>
                          <m:r>
                            <a:rPr lang="en-US" altLang="zh-CN" sz="1200" b="0" i="0" smtClean="0">
                              <a:latin typeface="Cambria Math" panose="02040503050406030204" pitchFamily="18" charset="0"/>
                            </a:rPr>
                            <m:t>+</m:t>
                          </m:r>
                          <m:d>
                            <m:dPr>
                              <m:ctrlPr>
                                <a:rPr lang="en-US" altLang="zh-CN" sz="1200" b="0" i="0" smtClean="0">
                                  <a:latin typeface="Cambria Math" panose="02040503050406030204" pitchFamily="18" charset="0"/>
                                </a:rPr>
                              </m:ctrlPr>
                            </m:dPr>
                            <m:e>
                              <m:r>
                                <a:rPr lang="en-US" altLang="zh-CN" sz="1200" b="0" i="0" smtClean="0">
                                  <a:latin typeface="Cambria Math" panose="02040503050406030204" pitchFamily="18" charset="0"/>
                                </a:rPr>
                                <m:t>−1+0</m:t>
                              </m:r>
                            </m:e>
                          </m:d>
                          <m:r>
                            <a:rPr lang="en-US" altLang="zh-CN" sz="1200" b="0" i="0" smtClean="0">
                              <a:latin typeface="Cambria Math" panose="02040503050406030204" pitchFamily="18" charset="0"/>
                            </a:rPr>
                            <m:t>+</m:t>
                          </m:r>
                          <m:d>
                            <m:dPr>
                              <m:ctrlPr>
                                <a:rPr lang="en-US" altLang="zh-CN" sz="1200" b="0" i="0" smtClean="0">
                                  <a:latin typeface="Cambria Math" panose="02040503050406030204" pitchFamily="18" charset="0"/>
                                </a:rPr>
                              </m:ctrlPr>
                            </m:dPr>
                            <m:e>
                              <m:r>
                                <a:rPr lang="en-US" altLang="zh-CN" sz="1200" b="0" i="0" smtClean="0">
                                  <a:latin typeface="Cambria Math" panose="02040503050406030204" pitchFamily="18" charset="0"/>
                                </a:rPr>
                                <m:t>−1+0</m:t>
                              </m:r>
                            </m:e>
                          </m:d>
                          <m:r>
                            <a:rPr lang="en-US" altLang="zh-CN" sz="1200" b="0" i="0" smtClean="0">
                              <a:latin typeface="Cambria Math" panose="02040503050406030204" pitchFamily="18" charset="0"/>
                            </a:rPr>
                            <m:t>+</m:t>
                          </m:r>
                          <m:d>
                            <m:dPr>
                              <m:ctrlPr>
                                <a:rPr lang="en-US" altLang="zh-CN" sz="1200" b="0" i="0" smtClean="0">
                                  <a:latin typeface="Cambria Math" panose="02040503050406030204" pitchFamily="18" charset="0"/>
                                </a:rPr>
                              </m:ctrlPr>
                            </m:dPr>
                            <m:e>
                              <m:r>
                                <a:rPr lang="en-US" altLang="zh-CN" sz="1200" b="0" i="0" smtClean="0">
                                  <a:latin typeface="Cambria Math" panose="02040503050406030204" pitchFamily="18" charset="0"/>
                                </a:rPr>
                                <m:t>−1+0</m:t>
                              </m:r>
                            </m:e>
                          </m:d>
                        </m:e>
                      </m:d>
                      <m:r>
                        <a:rPr lang="en-US" altLang="zh-CN" sz="1200" b="0" i="0" smtClean="0">
                          <a:latin typeface="Cambria Math" panose="02040503050406030204" pitchFamily="18" charset="0"/>
                        </a:rPr>
                        <m:t>=−1</m:t>
                      </m:r>
                    </m:oMath>
                  </m:oMathPara>
                </a14:m>
                <a:endParaRPr lang="en-US" altLang="zh-CN" sz="1200" dirty="0" smtClean="0"/>
              </a:p>
            </p:txBody>
          </p:sp>
        </mc:Choice>
        <mc:Fallback>
          <p:sp>
            <p:nvSpPr>
              <p:cNvPr id="4" name="文本框 3"/>
              <p:cNvSpPr txBox="1">
                <a:spLocks noRot="1" noChangeAspect="1" noMove="1" noResize="1" noEditPoints="1" noAdjustHandles="1" noChangeArrowheads="1" noChangeShapeType="1" noTextEdit="1"/>
              </p:cNvSpPr>
              <p:nvPr/>
            </p:nvSpPr>
            <p:spPr>
              <a:xfrm>
                <a:off x="6240995" y="3304485"/>
                <a:ext cx="4124078" cy="345672"/>
              </a:xfrm>
              <a:prstGeom prst="rect">
                <a:avLst/>
              </a:prstGeom>
              <a:blipFill>
                <a:blip r:embed="rId5"/>
                <a:stretch>
                  <a:fillRect t="-3509" r="-444" b="-1403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p:cNvSpPr txBox="1"/>
              <p:nvPr/>
            </p:nvSpPr>
            <p:spPr>
              <a:xfrm>
                <a:off x="6240995" y="3954472"/>
                <a:ext cx="3787575" cy="31688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altLang="zh-CN" sz="1100" b="0" i="1" smtClean="0">
                              <a:latin typeface="Cambria Math" panose="02040503050406030204" pitchFamily="18" charset="0"/>
                            </a:rPr>
                          </m:ctrlPr>
                        </m:sSubSupPr>
                        <m:e>
                          <m:r>
                            <a:rPr lang="en-US" altLang="zh-CN" sz="1100" b="0" i="1" smtClean="0">
                              <a:latin typeface="Cambria Math" panose="02040503050406030204" pitchFamily="18" charset="0"/>
                            </a:rPr>
                            <m:t>𝑣</m:t>
                          </m:r>
                        </m:e>
                        <m:sub>
                          <m:r>
                            <a:rPr lang="en-US" altLang="zh-CN" sz="1100" b="0" i="1" smtClean="0">
                              <a:latin typeface="Cambria Math" panose="02040503050406030204" pitchFamily="18" charset="0"/>
                            </a:rPr>
                            <m:t>1</m:t>
                          </m:r>
                        </m:sub>
                        <m:sup>
                          <m:r>
                            <a:rPr lang="en-US" altLang="zh-CN" sz="1100" b="0" i="1" smtClean="0">
                              <a:latin typeface="Cambria Math" panose="02040503050406030204" pitchFamily="18" charset="0"/>
                            </a:rPr>
                            <m:t>(22)</m:t>
                          </m:r>
                        </m:sup>
                      </m:sSubSup>
                      <m:r>
                        <a:rPr lang="en-US" altLang="zh-CN" sz="1100" b="0" i="1" smtClean="0">
                          <a:latin typeface="Cambria Math" panose="02040503050406030204" pitchFamily="18" charset="0"/>
                        </a:rPr>
                        <m:t>=</m:t>
                      </m:r>
                      <m:f>
                        <m:fPr>
                          <m:ctrlPr>
                            <a:rPr lang="en-US" altLang="zh-CN" sz="1100" b="0" i="1" smtClean="0">
                              <a:latin typeface="Cambria Math" panose="02040503050406030204" pitchFamily="18" charset="0"/>
                            </a:rPr>
                          </m:ctrlPr>
                        </m:fPr>
                        <m:num>
                          <m:r>
                            <a:rPr lang="en-US" altLang="zh-CN" sz="1100" b="0" i="1" smtClean="0">
                              <a:latin typeface="Cambria Math" panose="02040503050406030204" pitchFamily="18" charset="0"/>
                            </a:rPr>
                            <m:t>1</m:t>
                          </m:r>
                        </m:num>
                        <m:den>
                          <m:r>
                            <a:rPr lang="en-US" altLang="zh-CN" sz="1100" b="0" i="1" smtClean="0">
                              <a:latin typeface="Cambria Math" panose="02040503050406030204" pitchFamily="18" charset="0"/>
                            </a:rPr>
                            <m:t>4</m:t>
                          </m:r>
                        </m:den>
                      </m:f>
                      <m:d>
                        <m:dPr>
                          <m:begChr m:val="["/>
                          <m:endChr m:val="]"/>
                          <m:ctrlPr>
                            <a:rPr lang="en-US" altLang="zh-CN" sz="1100" b="0" i="0" smtClean="0">
                              <a:latin typeface="Cambria Math" panose="02040503050406030204" pitchFamily="18" charset="0"/>
                            </a:rPr>
                          </m:ctrlPr>
                        </m:dPr>
                        <m:e>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−1+0</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−1+0</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−1+0</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−1+0</m:t>
                              </m:r>
                            </m:e>
                          </m:d>
                        </m:e>
                      </m:d>
                      <m:r>
                        <a:rPr lang="en-US" altLang="zh-CN" sz="1100" b="0" i="0" smtClean="0">
                          <a:latin typeface="Cambria Math" panose="02040503050406030204" pitchFamily="18" charset="0"/>
                        </a:rPr>
                        <m:t>=−1</m:t>
                      </m:r>
                    </m:oMath>
                  </m:oMathPara>
                </a14:m>
                <a:endParaRPr lang="en-US" altLang="zh-CN" sz="1100" dirty="0" smtClean="0"/>
              </a:p>
            </p:txBody>
          </p:sp>
        </mc:Choice>
        <mc:Fallback>
          <p:sp>
            <p:nvSpPr>
              <p:cNvPr id="9" name="文本框 8"/>
              <p:cNvSpPr txBox="1">
                <a:spLocks noRot="1" noChangeAspect="1" noMove="1" noResize="1" noEditPoints="1" noAdjustHandles="1" noChangeArrowheads="1" noChangeShapeType="1" noTextEdit="1"/>
              </p:cNvSpPr>
              <p:nvPr/>
            </p:nvSpPr>
            <p:spPr>
              <a:xfrm>
                <a:off x="6240995" y="3954472"/>
                <a:ext cx="3787575" cy="316882"/>
              </a:xfrm>
              <a:prstGeom prst="rect">
                <a:avLst/>
              </a:prstGeom>
              <a:blipFill>
                <a:blip r:embed="rId6"/>
                <a:stretch>
                  <a:fillRect t="-1923" r="-322" b="-1346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6240995" y="4604459"/>
                <a:ext cx="3973524" cy="31688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altLang="zh-CN" sz="1100" b="0" i="1" smtClean="0">
                              <a:latin typeface="Cambria Math" panose="02040503050406030204" pitchFamily="18" charset="0"/>
                            </a:rPr>
                          </m:ctrlPr>
                        </m:sSubSupPr>
                        <m:e>
                          <m:r>
                            <a:rPr lang="en-US" altLang="zh-CN" sz="1100" b="0" i="1" smtClean="0">
                              <a:latin typeface="Cambria Math" panose="02040503050406030204" pitchFamily="18" charset="0"/>
                            </a:rPr>
                            <m:t>𝑣</m:t>
                          </m:r>
                        </m:e>
                        <m:sub>
                          <m:r>
                            <a:rPr lang="en-US" altLang="zh-CN" sz="1100" b="0" i="1" smtClean="0">
                              <a:latin typeface="Cambria Math" panose="02040503050406030204" pitchFamily="18" charset="0"/>
                            </a:rPr>
                            <m:t>2</m:t>
                          </m:r>
                        </m:sub>
                        <m:sup>
                          <m:r>
                            <a:rPr lang="en-US" altLang="zh-CN" sz="1100" b="0" i="1" smtClean="0">
                              <a:latin typeface="Cambria Math" panose="02040503050406030204" pitchFamily="18" charset="0"/>
                            </a:rPr>
                            <m:t>(21)</m:t>
                          </m:r>
                        </m:sup>
                      </m:sSubSup>
                      <m:r>
                        <a:rPr lang="en-US" altLang="zh-CN" sz="1100" b="0" i="1" smtClean="0">
                          <a:latin typeface="Cambria Math" panose="02040503050406030204" pitchFamily="18" charset="0"/>
                        </a:rPr>
                        <m:t>=</m:t>
                      </m:r>
                      <m:f>
                        <m:fPr>
                          <m:ctrlPr>
                            <a:rPr lang="en-US" altLang="zh-CN" sz="1100" b="0" i="1" smtClean="0">
                              <a:latin typeface="Cambria Math" panose="02040503050406030204" pitchFamily="18" charset="0"/>
                            </a:rPr>
                          </m:ctrlPr>
                        </m:fPr>
                        <m:num>
                          <m:r>
                            <a:rPr lang="en-US" altLang="zh-CN" sz="1100" b="0" i="1" smtClean="0">
                              <a:latin typeface="Cambria Math" panose="02040503050406030204" pitchFamily="18" charset="0"/>
                            </a:rPr>
                            <m:t>1</m:t>
                          </m:r>
                        </m:num>
                        <m:den>
                          <m:r>
                            <a:rPr lang="en-US" altLang="zh-CN" sz="1100" b="0" i="1" smtClean="0">
                              <a:latin typeface="Cambria Math" panose="02040503050406030204" pitchFamily="18" charset="0"/>
                            </a:rPr>
                            <m:t>4</m:t>
                          </m:r>
                        </m:den>
                      </m:f>
                      <m:d>
                        <m:dPr>
                          <m:begChr m:val="["/>
                          <m:endChr m:val="]"/>
                          <m:ctrlPr>
                            <a:rPr lang="en-US" altLang="zh-CN" sz="1100" b="0" i="0" smtClean="0">
                              <a:latin typeface="Cambria Math" panose="02040503050406030204" pitchFamily="18" charset="0"/>
                            </a:rPr>
                          </m:ctrlPr>
                        </m:dPr>
                        <m:e>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−1+0</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−1−1</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−1−1</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−1−1</m:t>
                              </m:r>
                            </m:e>
                          </m:d>
                        </m:e>
                      </m:d>
                      <m:r>
                        <a:rPr lang="en-US" altLang="zh-CN" sz="1100" b="0" i="0" smtClean="0">
                          <a:latin typeface="Cambria Math" panose="02040503050406030204" pitchFamily="18" charset="0"/>
                        </a:rPr>
                        <m:t>=−1.75</m:t>
                      </m:r>
                    </m:oMath>
                  </m:oMathPara>
                </a14:m>
                <a:endParaRPr lang="en-US" altLang="zh-CN" sz="1100" dirty="0" smtClean="0"/>
              </a:p>
            </p:txBody>
          </p:sp>
        </mc:Choice>
        <mc:Fallback>
          <p:sp>
            <p:nvSpPr>
              <p:cNvPr id="10" name="文本框 9"/>
              <p:cNvSpPr txBox="1">
                <a:spLocks noRot="1" noChangeAspect="1" noMove="1" noResize="1" noEditPoints="1" noAdjustHandles="1" noChangeArrowheads="1" noChangeShapeType="1" noTextEdit="1"/>
              </p:cNvSpPr>
              <p:nvPr/>
            </p:nvSpPr>
            <p:spPr>
              <a:xfrm>
                <a:off x="6240995" y="4604459"/>
                <a:ext cx="3973524" cy="316882"/>
              </a:xfrm>
              <a:prstGeom prst="rect">
                <a:avLst/>
              </a:prstGeom>
              <a:blipFill>
                <a:blip r:embed="rId7"/>
                <a:stretch>
                  <a:fillRect r="-460" b="-1346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p:cNvSpPr txBox="1"/>
              <p:nvPr/>
            </p:nvSpPr>
            <p:spPr>
              <a:xfrm>
                <a:off x="6240995" y="5254446"/>
                <a:ext cx="3787575" cy="31688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altLang="zh-CN" sz="1100" b="0" i="1" smtClean="0">
                              <a:latin typeface="Cambria Math" panose="02040503050406030204" pitchFamily="18" charset="0"/>
                            </a:rPr>
                          </m:ctrlPr>
                        </m:sSubSupPr>
                        <m:e>
                          <m:r>
                            <a:rPr lang="en-US" altLang="zh-CN" sz="1100" b="0" i="1" smtClean="0">
                              <a:latin typeface="Cambria Math" panose="02040503050406030204" pitchFamily="18" charset="0"/>
                            </a:rPr>
                            <m:t>𝑣</m:t>
                          </m:r>
                        </m:e>
                        <m:sub>
                          <m:r>
                            <a:rPr lang="en-US" altLang="zh-CN" sz="1100" b="0" i="1" smtClean="0">
                              <a:latin typeface="Cambria Math" panose="02040503050406030204" pitchFamily="18" charset="0"/>
                            </a:rPr>
                            <m:t>2</m:t>
                          </m:r>
                        </m:sub>
                        <m:sup>
                          <m:r>
                            <a:rPr lang="en-US" altLang="zh-CN" sz="1100" b="0" i="1" smtClean="0">
                              <a:latin typeface="Cambria Math" panose="02040503050406030204" pitchFamily="18" charset="0"/>
                            </a:rPr>
                            <m:t>(22)</m:t>
                          </m:r>
                        </m:sup>
                      </m:sSubSup>
                      <m:r>
                        <a:rPr lang="en-US" altLang="zh-CN" sz="1100" b="0" i="1" smtClean="0">
                          <a:latin typeface="Cambria Math" panose="02040503050406030204" pitchFamily="18" charset="0"/>
                        </a:rPr>
                        <m:t>=</m:t>
                      </m:r>
                      <m:f>
                        <m:fPr>
                          <m:ctrlPr>
                            <a:rPr lang="en-US" altLang="zh-CN" sz="1100" b="0" i="1" smtClean="0">
                              <a:latin typeface="Cambria Math" panose="02040503050406030204" pitchFamily="18" charset="0"/>
                            </a:rPr>
                          </m:ctrlPr>
                        </m:fPr>
                        <m:num>
                          <m:r>
                            <a:rPr lang="en-US" altLang="zh-CN" sz="1100" b="0" i="1" smtClean="0">
                              <a:latin typeface="Cambria Math" panose="02040503050406030204" pitchFamily="18" charset="0"/>
                            </a:rPr>
                            <m:t>1</m:t>
                          </m:r>
                        </m:num>
                        <m:den>
                          <m:r>
                            <a:rPr lang="en-US" altLang="zh-CN" sz="1100" b="0" i="1" smtClean="0">
                              <a:latin typeface="Cambria Math" panose="02040503050406030204" pitchFamily="18" charset="0"/>
                            </a:rPr>
                            <m:t>4</m:t>
                          </m:r>
                        </m:den>
                      </m:f>
                      <m:d>
                        <m:dPr>
                          <m:begChr m:val="["/>
                          <m:endChr m:val="]"/>
                          <m:ctrlPr>
                            <a:rPr lang="en-US" altLang="zh-CN" sz="1100" b="0" i="0" smtClean="0">
                              <a:latin typeface="Cambria Math" panose="02040503050406030204" pitchFamily="18" charset="0"/>
                            </a:rPr>
                          </m:ctrlPr>
                        </m:dPr>
                        <m:e>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−1−1</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−1−1</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−1−1</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−1−1</m:t>
                              </m:r>
                            </m:e>
                          </m:d>
                        </m:e>
                      </m:d>
                      <m:r>
                        <a:rPr lang="en-US" altLang="zh-CN" sz="1100" b="0" i="0" smtClean="0">
                          <a:latin typeface="Cambria Math" panose="02040503050406030204" pitchFamily="18" charset="0"/>
                        </a:rPr>
                        <m:t>=−2</m:t>
                      </m:r>
                    </m:oMath>
                  </m:oMathPara>
                </a14:m>
                <a:endParaRPr lang="en-US" altLang="zh-CN" sz="1100" dirty="0" smtClean="0"/>
              </a:p>
            </p:txBody>
          </p:sp>
        </mc:Choice>
        <mc:Fallback>
          <p:sp>
            <p:nvSpPr>
              <p:cNvPr id="12" name="文本框 11"/>
              <p:cNvSpPr txBox="1">
                <a:spLocks noRot="1" noChangeAspect="1" noMove="1" noResize="1" noEditPoints="1" noAdjustHandles="1" noChangeArrowheads="1" noChangeShapeType="1" noTextEdit="1"/>
              </p:cNvSpPr>
              <p:nvPr/>
            </p:nvSpPr>
            <p:spPr>
              <a:xfrm>
                <a:off x="6240995" y="5254446"/>
                <a:ext cx="3787575" cy="316882"/>
              </a:xfrm>
              <a:prstGeom prst="rect">
                <a:avLst/>
              </a:prstGeom>
              <a:blipFill>
                <a:blip r:embed="rId8"/>
                <a:stretch>
                  <a:fillRect r="-322" b="-1346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p:cNvSpPr txBox="1"/>
              <p:nvPr/>
            </p:nvSpPr>
            <p:spPr>
              <a:xfrm>
                <a:off x="6240995" y="5904433"/>
                <a:ext cx="4088940" cy="239681"/>
              </a:xfrm>
              <a:prstGeom prst="rect">
                <a:avLst/>
              </a:prstGeom>
              <a:noFill/>
            </p:spPr>
            <p:txBody>
              <a:bodyPr wrap="none" lIns="0" tIns="0" rIns="0" bIns="0" rtlCol="0">
                <a:spAutoFit/>
              </a:bodyPr>
              <a:lstStyle/>
              <a:p>
                <a14:m>
                  <m:oMath xmlns:m="http://schemas.openxmlformats.org/officeDocument/2006/math">
                    <m:sSubSup>
                      <m:sSubSupPr>
                        <m:ctrlPr>
                          <a:rPr lang="en-US" altLang="zh-CN" sz="1100" b="0" i="1" smtClean="0">
                            <a:latin typeface="Cambria Math" panose="02040503050406030204" pitchFamily="18" charset="0"/>
                          </a:rPr>
                        </m:ctrlPr>
                      </m:sSubSupPr>
                      <m:e>
                        <m:r>
                          <a:rPr lang="en-US" altLang="zh-CN" sz="1100" b="0" i="1" smtClean="0">
                            <a:latin typeface="Cambria Math" panose="02040503050406030204" pitchFamily="18" charset="0"/>
                          </a:rPr>
                          <m:t>𝑣</m:t>
                        </m:r>
                      </m:e>
                      <m:sub>
                        <m:r>
                          <a:rPr lang="en-US" altLang="zh-CN" sz="1100" b="0" i="1" smtClean="0">
                            <a:latin typeface="Cambria Math" panose="02040503050406030204" pitchFamily="18" charset="0"/>
                          </a:rPr>
                          <m:t>3</m:t>
                        </m:r>
                      </m:sub>
                      <m:sup>
                        <m:r>
                          <a:rPr lang="en-US" altLang="zh-CN" sz="1100" b="0" i="1" smtClean="0">
                            <a:latin typeface="Cambria Math" panose="02040503050406030204" pitchFamily="18" charset="0"/>
                          </a:rPr>
                          <m:t>(21)</m:t>
                        </m:r>
                      </m:sup>
                    </m:sSubSup>
                    <m:r>
                      <a:rPr lang="en-US" altLang="zh-CN" sz="1100" b="0" i="1" smtClean="0">
                        <a:latin typeface="Cambria Math" panose="02040503050406030204" pitchFamily="18" charset="0"/>
                      </a:rPr>
                      <m:t>=</m:t>
                    </m:r>
                    <m:f>
                      <m:fPr>
                        <m:ctrlPr>
                          <a:rPr lang="en-US" altLang="zh-CN" sz="1100" b="0" i="1" smtClean="0">
                            <a:latin typeface="Cambria Math" panose="02040503050406030204" pitchFamily="18" charset="0"/>
                          </a:rPr>
                        </m:ctrlPr>
                      </m:fPr>
                      <m:num>
                        <m:r>
                          <a:rPr lang="en-US" altLang="zh-CN" sz="1100" b="0" i="1" smtClean="0">
                            <a:latin typeface="Cambria Math" panose="02040503050406030204" pitchFamily="18" charset="0"/>
                          </a:rPr>
                          <m:t>1</m:t>
                        </m:r>
                      </m:num>
                      <m:den>
                        <m:r>
                          <a:rPr lang="en-US" altLang="zh-CN" sz="1100" b="0" i="1" smtClean="0">
                            <a:latin typeface="Cambria Math" panose="02040503050406030204" pitchFamily="18" charset="0"/>
                          </a:rPr>
                          <m:t>4</m:t>
                        </m:r>
                      </m:den>
                    </m:f>
                    <m:d>
                      <m:dPr>
                        <m:begChr m:val="["/>
                        <m:endChr m:val="]"/>
                        <m:ctrlPr>
                          <a:rPr lang="en-US" altLang="zh-CN" sz="1100" b="0" i="0" smtClean="0">
                            <a:latin typeface="Cambria Math" panose="02040503050406030204" pitchFamily="18" charset="0"/>
                          </a:rPr>
                        </m:ctrlPr>
                      </m:dPr>
                      <m:e>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−1−1.7</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−1−2</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−1−2</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−1+0</m:t>
                            </m:r>
                          </m:e>
                        </m:d>
                      </m:e>
                    </m:d>
                    <m:r>
                      <a:rPr lang="en-US" altLang="zh-CN" sz="1100" b="0" i="0" smtClean="0">
                        <a:latin typeface="Cambria Math" panose="02040503050406030204" pitchFamily="18" charset="0"/>
                      </a:rPr>
                      <m:t>=−2</m:t>
                    </m:r>
                  </m:oMath>
                </a14:m>
                <a:r>
                  <a:rPr lang="en-US" altLang="zh-CN" sz="1100" dirty="0" smtClean="0"/>
                  <a:t>.425</a:t>
                </a:r>
              </a:p>
            </p:txBody>
          </p:sp>
        </mc:Choice>
        <mc:Fallback>
          <p:sp>
            <p:nvSpPr>
              <p:cNvPr id="13" name="文本框 12"/>
              <p:cNvSpPr txBox="1">
                <a:spLocks noRot="1" noChangeAspect="1" noMove="1" noResize="1" noEditPoints="1" noAdjustHandles="1" noChangeArrowheads="1" noChangeShapeType="1" noTextEdit="1"/>
              </p:cNvSpPr>
              <p:nvPr/>
            </p:nvSpPr>
            <p:spPr>
              <a:xfrm>
                <a:off x="6240995" y="5904433"/>
                <a:ext cx="4088940" cy="239681"/>
              </a:xfrm>
              <a:prstGeom prst="rect">
                <a:avLst/>
              </a:prstGeom>
              <a:blipFill>
                <a:blip r:embed="rId9"/>
                <a:stretch>
                  <a:fillRect l="-894" t="-7692" r="-1043" b="-2051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p:cNvSpPr txBox="1"/>
              <p:nvPr/>
            </p:nvSpPr>
            <p:spPr>
              <a:xfrm>
                <a:off x="6240995" y="6421851"/>
                <a:ext cx="4122603" cy="239681"/>
              </a:xfrm>
              <a:prstGeom prst="rect">
                <a:avLst/>
              </a:prstGeom>
              <a:noFill/>
            </p:spPr>
            <p:txBody>
              <a:bodyPr wrap="none" lIns="0" tIns="0" rIns="0" bIns="0" rtlCol="0">
                <a:spAutoFit/>
              </a:bodyPr>
              <a:lstStyle/>
              <a:p>
                <a14:m>
                  <m:oMath xmlns:m="http://schemas.openxmlformats.org/officeDocument/2006/math">
                    <m:sSubSup>
                      <m:sSubSupPr>
                        <m:ctrlPr>
                          <a:rPr lang="en-US" altLang="zh-CN" sz="1100" b="0" i="1" smtClean="0">
                            <a:latin typeface="Cambria Math" panose="02040503050406030204" pitchFamily="18" charset="0"/>
                          </a:rPr>
                        </m:ctrlPr>
                      </m:sSubSupPr>
                      <m:e>
                        <m:r>
                          <a:rPr lang="en-US" altLang="zh-CN" sz="1100" b="0" i="1" smtClean="0">
                            <a:latin typeface="Cambria Math" panose="02040503050406030204" pitchFamily="18" charset="0"/>
                          </a:rPr>
                          <m:t>𝑣</m:t>
                        </m:r>
                      </m:e>
                      <m:sub>
                        <m:r>
                          <a:rPr lang="en-US" altLang="zh-CN" sz="1100" b="0" i="1" smtClean="0">
                            <a:latin typeface="Cambria Math" panose="02040503050406030204" pitchFamily="18" charset="0"/>
                          </a:rPr>
                          <m:t>3</m:t>
                        </m:r>
                      </m:sub>
                      <m:sup>
                        <m:r>
                          <a:rPr lang="en-US" altLang="zh-CN" sz="1100" b="0" i="1" smtClean="0">
                            <a:latin typeface="Cambria Math" panose="02040503050406030204" pitchFamily="18" charset="0"/>
                          </a:rPr>
                          <m:t>(22)</m:t>
                        </m:r>
                      </m:sup>
                    </m:sSubSup>
                    <m:r>
                      <a:rPr lang="en-US" altLang="zh-CN" sz="1100" b="0" i="1" smtClean="0">
                        <a:latin typeface="Cambria Math" panose="02040503050406030204" pitchFamily="18" charset="0"/>
                      </a:rPr>
                      <m:t>=</m:t>
                    </m:r>
                    <m:f>
                      <m:fPr>
                        <m:ctrlPr>
                          <a:rPr lang="en-US" altLang="zh-CN" sz="1100" b="0" i="1" smtClean="0">
                            <a:latin typeface="Cambria Math" panose="02040503050406030204" pitchFamily="18" charset="0"/>
                          </a:rPr>
                        </m:ctrlPr>
                      </m:fPr>
                      <m:num>
                        <m:r>
                          <a:rPr lang="en-US" altLang="zh-CN" sz="1100" b="0" i="1" smtClean="0">
                            <a:latin typeface="Cambria Math" panose="02040503050406030204" pitchFamily="18" charset="0"/>
                          </a:rPr>
                          <m:t>1</m:t>
                        </m:r>
                      </m:num>
                      <m:den>
                        <m:r>
                          <a:rPr lang="en-US" altLang="zh-CN" sz="1100" b="0" i="1" smtClean="0">
                            <a:latin typeface="Cambria Math" panose="02040503050406030204" pitchFamily="18" charset="0"/>
                          </a:rPr>
                          <m:t>4</m:t>
                        </m:r>
                      </m:den>
                    </m:f>
                    <m:d>
                      <m:dPr>
                        <m:begChr m:val="["/>
                        <m:endChr m:val="]"/>
                        <m:ctrlPr>
                          <a:rPr lang="en-US" altLang="zh-CN" sz="1100" b="0" i="0" smtClean="0">
                            <a:latin typeface="Cambria Math" panose="02040503050406030204" pitchFamily="18" charset="0"/>
                          </a:rPr>
                        </m:ctrlPr>
                      </m:dPr>
                      <m:e>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−1−2.4</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−1−2.4</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−1−3</m:t>
                            </m:r>
                          </m:e>
                        </m:d>
                        <m:r>
                          <a:rPr lang="en-US" altLang="zh-CN" sz="1100" b="0" i="0" smtClean="0">
                            <a:latin typeface="Cambria Math" panose="02040503050406030204" pitchFamily="18" charset="0"/>
                          </a:rPr>
                          <m:t>+</m:t>
                        </m:r>
                        <m:d>
                          <m:dPr>
                            <m:ctrlPr>
                              <a:rPr lang="en-US" altLang="zh-CN" sz="1100" b="0" i="0" smtClean="0">
                                <a:latin typeface="Cambria Math" panose="02040503050406030204" pitchFamily="18" charset="0"/>
                              </a:rPr>
                            </m:ctrlPr>
                          </m:dPr>
                          <m:e>
                            <m:r>
                              <a:rPr lang="en-US" altLang="zh-CN" sz="1100" b="0" i="0" smtClean="0">
                                <a:latin typeface="Cambria Math" panose="02040503050406030204" pitchFamily="18" charset="0"/>
                              </a:rPr>
                              <m:t>−1−3</m:t>
                            </m:r>
                          </m:e>
                        </m:d>
                      </m:e>
                    </m:d>
                    <m:r>
                      <a:rPr lang="en-US" altLang="zh-CN" sz="1100" b="0" i="0" smtClean="0">
                        <a:latin typeface="Cambria Math" panose="02040503050406030204" pitchFamily="18" charset="0"/>
                      </a:rPr>
                      <m:t>=−2</m:t>
                    </m:r>
                  </m:oMath>
                </a14:m>
                <a:r>
                  <a:rPr lang="en-US" altLang="zh-CN" sz="1100" dirty="0" smtClean="0"/>
                  <a:t>.85</a:t>
                </a:r>
              </a:p>
            </p:txBody>
          </p:sp>
        </mc:Choice>
        <mc:Fallback>
          <p:sp>
            <p:nvSpPr>
              <p:cNvPr id="14" name="文本框 13"/>
              <p:cNvSpPr txBox="1">
                <a:spLocks noRot="1" noChangeAspect="1" noMove="1" noResize="1" noEditPoints="1" noAdjustHandles="1" noChangeArrowheads="1" noChangeShapeType="1" noTextEdit="1"/>
              </p:cNvSpPr>
              <p:nvPr/>
            </p:nvSpPr>
            <p:spPr>
              <a:xfrm>
                <a:off x="6240995" y="6421851"/>
                <a:ext cx="4122603" cy="239681"/>
              </a:xfrm>
              <a:prstGeom prst="rect">
                <a:avLst/>
              </a:prstGeom>
              <a:blipFill>
                <a:blip r:embed="rId10"/>
                <a:stretch>
                  <a:fillRect l="-888" t="-5000" r="-1183" b="-20000"/>
                </a:stretch>
              </a:blipFill>
            </p:spPr>
            <p:txBody>
              <a:bodyPr/>
              <a:lstStyle/>
              <a:p>
                <a:r>
                  <a:rPr lang="zh-CN" altLang="en-US">
                    <a:noFill/>
                  </a:rPr>
                  <a:t> </a:t>
                </a:r>
              </a:p>
            </p:txBody>
          </p:sp>
        </mc:Fallback>
      </mc:AlternateContent>
      <p:sp>
        <p:nvSpPr>
          <p:cNvPr id="15" name="矩形 14"/>
          <p:cNvSpPr/>
          <p:nvPr/>
        </p:nvSpPr>
        <p:spPr>
          <a:xfrm>
            <a:off x="5337553" y="1377202"/>
            <a:ext cx="6125697" cy="1200329"/>
          </a:xfrm>
          <a:prstGeom prst="rect">
            <a:avLst/>
          </a:prstGeom>
        </p:spPr>
        <p:txBody>
          <a:bodyPr wrap="square">
            <a:spAutoFit/>
          </a:bodyPr>
          <a:lstStyle/>
          <a:p>
            <a:r>
              <a:rPr lang="en-US" altLang="zh-CN" dirty="0">
                <a:solidFill>
                  <a:srgbClr val="000000"/>
                </a:solidFill>
                <a:latin typeface="Verdana" panose="020B0604030504040204" pitchFamily="34" charset="0"/>
              </a:rPr>
              <a:t> </a:t>
            </a:r>
            <a:r>
              <a:rPr lang="en-US" altLang="zh-CN" dirty="0" smtClean="0">
                <a:solidFill>
                  <a:srgbClr val="000000"/>
                </a:solidFill>
                <a:latin typeface="Verdana" panose="020B0604030504040204" pitchFamily="34" charset="0"/>
              </a:rPr>
              <a:t>    </a:t>
            </a:r>
            <a:r>
              <a:rPr lang="zh-CN" altLang="en-US" dirty="0" smtClean="0">
                <a:solidFill>
                  <a:srgbClr val="000000"/>
                </a:solidFill>
                <a:latin typeface="Verdana" panose="020B0604030504040204" pitchFamily="34" charset="0"/>
              </a:rPr>
              <a:t>有</a:t>
            </a:r>
            <a:r>
              <a:rPr lang="zh-CN" altLang="en-US" dirty="0">
                <a:solidFill>
                  <a:srgbClr val="000000"/>
                </a:solidFill>
                <a:latin typeface="Verdana" panose="020B0604030504040204" pitchFamily="34" charset="0"/>
              </a:rPr>
              <a:t>一个</a:t>
            </a:r>
            <a:r>
              <a:rPr lang="en-US" altLang="zh-CN" dirty="0">
                <a:solidFill>
                  <a:srgbClr val="000000"/>
                </a:solidFill>
                <a:latin typeface="Verdana" panose="020B0604030504040204" pitchFamily="34" charset="0"/>
              </a:rPr>
              <a:t>4x4</a:t>
            </a:r>
            <a:r>
              <a:rPr lang="zh-CN" altLang="en-US" dirty="0">
                <a:solidFill>
                  <a:srgbClr val="000000"/>
                </a:solidFill>
                <a:latin typeface="Verdana" panose="020B0604030504040204" pitchFamily="34" charset="0"/>
              </a:rPr>
              <a:t>的</a:t>
            </a:r>
            <a:r>
              <a:rPr lang="en-US" altLang="zh-CN" dirty="0">
                <a:solidFill>
                  <a:srgbClr val="000000"/>
                </a:solidFill>
                <a:latin typeface="Verdana" panose="020B0604030504040204" pitchFamily="34" charset="0"/>
              </a:rPr>
              <a:t>16</a:t>
            </a:r>
            <a:r>
              <a:rPr lang="zh-CN" altLang="en-US" dirty="0">
                <a:solidFill>
                  <a:srgbClr val="000000"/>
                </a:solidFill>
                <a:latin typeface="Verdana" panose="020B0604030504040204" pitchFamily="34" charset="0"/>
              </a:rPr>
              <a:t>宫格。只有左上和右下的格子是终止</a:t>
            </a:r>
            <a:r>
              <a:rPr lang="zh-CN" altLang="en-US" dirty="0" smtClean="0">
                <a:solidFill>
                  <a:srgbClr val="000000"/>
                </a:solidFill>
                <a:latin typeface="Verdana" panose="020B0604030504040204" pitchFamily="34" charset="0"/>
              </a:rPr>
              <a:t>格子</a:t>
            </a:r>
            <a:r>
              <a:rPr lang="en-US" altLang="zh-CN" dirty="0">
                <a:solidFill>
                  <a:srgbClr val="000000"/>
                </a:solidFill>
                <a:latin typeface="Verdana" panose="020B0604030504040204" pitchFamily="34" charset="0"/>
              </a:rPr>
              <a:t>,</a:t>
            </a:r>
            <a:r>
              <a:rPr lang="zh-CN" altLang="en-US" dirty="0" smtClean="0"/>
              <a:t>该</a:t>
            </a:r>
            <a:r>
              <a:rPr lang="zh-CN" altLang="en-US" dirty="0"/>
              <a:t>位置的价值固定为</a:t>
            </a:r>
            <a:r>
              <a:rPr lang="en-US" altLang="zh-CN" dirty="0"/>
              <a:t>0</a:t>
            </a:r>
            <a:r>
              <a:rPr lang="zh-CN" altLang="en-US" dirty="0" smtClean="0"/>
              <a:t>，</a:t>
            </a:r>
            <a:r>
              <a:rPr lang="en-US" altLang="zh-CN" dirty="0" smtClean="0"/>
              <a:t>agent</a:t>
            </a:r>
            <a:r>
              <a:rPr lang="zh-CN" altLang="en-US" dirty="0" smtClean="0"/>
              <a:t>如果</a:t>
            </a:r>
            <a:r>
              <a:rPr lang="zh-CN" altLang="en-US" dirty="0"/>
              <a:t>到达了该</a:t>
            </a:r>
            <a:r>
              <a:rPr lang="en-US" altLang="zh-CN" dirty="0"/>
              <a:t>2</a:t>
            </a:r>
            <a:r>
              <a:rPr lang="zh-CN" altLang="en-US" dirty="0"/>
              <a:t>个格子，则停止移动，此后每轮奖励都是</a:t>
            </a:r>
            <a:r>
              <a:rPr lang="en-US" altLang="zh-CN" dirty="0" smtClean="0"/>
              <a:t>0,</a:t>
            </a:r>
            <a:r>
              <a:rPr lang="zh-CN" altLang="en-US" dirty="0"/>
              <a:t>个体在</a:t>
            </a:r>
            <a:r>
              <a:rPr lang="en-US" altLang="zh-CN" dirty="0"/>
              <a:t>16</a:t>
            </a:r>
            <a:r>
              <a:rPr lang="zh-CN" altLang="en-US" dirty="0"/>
              <a:t>宫格其他格的每次移动，得到的</a:t>
            </a:r>
            <a:r>
              <a:rPr lang="zh-CN" altLang="en-US" dirty="0" smtClean="0"/>
              <a:t>即时奖励</a:t>
            </a:r>
            <a:r>
              <a:rPr lang="en-US" altLang="zh-CN" dirty="0" smtClean="0"/>
              <a:t>R</a:t>
            </a:r>
            <a:r>
              <a:rPr lang="zh-CN" altLang="en-US" dirty="0" smtClean="0"/>
              <a:t>都是</a:t>
            </a:r>
            <a:r>
              <a:rPr lang="en-US" altLang="zh-CN" dirty="0" smtClean="0"/>
              <a:t>-1</a:t>
            </a:r>
            <a:r>
              <a:rPr lang="zh-CN" altLang="en-US" dirty="0" smtClean="0"/>
              <a:t>。</a:t>
            </a:r>
            <a:endParaRPr lang="zh-CN" altLang="en-US" dirty="0"/>
          </a:p>
        </p:txBody>
      </p:sp>
    </p:spTree>
    <p:extLst>
      <p:ext uri="{BB962C8B-B14F-4D97-AF65-F5344CB8AC3E}">
        <p14:creationId xmlns:p14="http://schemas.microsoft.com/office/powerpoint/2010/main" val="4218004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Outline</a:t>
            </a:r>
            <a:endParaRPr lang="zh-CN" altLang="en-US" sz="4400" dirty="0"/>
          </a:p>
        </p:txBody>
      </p:sp>
      <p:sp>
        <p:nvSpPr>
          <p:cNvPr id="3" name="内容占位符 2"/>
          <p:cNvSpPr>
            <a:spLocks noGrp="1"/>
          </p:cNvSpPr>
          <p:nvPr>
            <p:ph idx="1"/>
          </p:nvPr>
        </p:nvSpPr>
        <p:spPr/>
        <p:txBody>
          <a:bodyPr/>
          <a:lstStyle/>
          <a:p>
            <a:pPr marL="0" indent="0" algn="ctr">
              <a:buNone/>
            </a:pPr>
            <a:endParaRPr lang="en-US" altLang="zh-CN" sz="2800" dirty="0"/>
          </a:p>
          <a:p>
            <a:r>
              <a:rPr lang="en-US" altLang="zh-CN" sz="4000" b="0" dirty="0" smtClean="0">
                <a:solidFill>
                  <a:schemeClr val="tx1"/>
                </a:solidFill>
                <a:effectLst/>
              </a:rPr>
              <a:t>Basic</a:t>
            </a:r>
            <a:endParaRPr lang="en-US" altLang="zh-CN" sz="4000" b="0" dirty="0" smtClean="0">
              <a:solidFill>
                <a:schemeClr val="tx1"/>
              </a:solidFill>
            </a:endParaRPr>
          </a:p>
          <a:p>
            <a:r>
              <a:rPr lang="en-US" altLang="zh-CN" sz="4000" b="0" dirty="0">
                <a:solidFill>
                  <a:schemeClr val="tx1"/>
                </a:solidFill>
                <a:effectLst/>
              </a:rPr>
              <a:t>Baseline </a:t>
            </a:r>
            <a:r>
              <a:rPr lang="en-US" altLang="zh-CN" sz="4000" b="0" dirty="0" smtClean="0">
                <a:solidFill>
                  <a:schemeClr val="tx1"/>
                </a:solidFill>
                <a:effectLst/>
              </a:rPr>
              <a:t>Techniques</a:t>
            </a:r>
          </a:p>
        </p:txBody>
      </p:sp>
    </p:spTree>
    <p:extLst>
      <p:ext uri="{BB962C8B-B14F-4D97-AF65-F5344CB8AC3E}">
        <p14:creationId xmlns:p14="http://schemas.microsoft.com/office/powerpoint/2010/main" val="3265427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2" name="矩形 1"/>
          <p:cNvSpPr/>
          <p:nvPr/>
        </p:nvSpPr>
        <p:spPr>
          <a:xfrm>
            <a:off x="473077" y="1406893"/>
            <a:ext cx="2525050" cy="369332"/>
          </a:xfrm>
          <a:prstGeom prst="rect">
            <a:avLst/>
          </a:prstGeom>
        </p:spPr>
        <p:txBody>
          <a:bodyPr wrap="none">
            <a:spAutoFit/>
          </a:bodyPr>
          <a:lstStyle/>
          <a:p>
            <a:r>
              <a:rPr lang="en-US" altLang="zh-CN" b="1" dirty="0" smtClean="0">
                <a:solidFill>
                  <a:srgbClr val="1A1A1A"/>
                </a:solidFill>
                <a:latin typeface="-apple-system"/>
              </a:rPr>
              <a:t>Dynamic Programming:</a:t>
            </a:r>
            <a:endParaRPr lang="en-US" altLang="zh-CN" b="1" dirty="0">
              <a:solidFill>
                <a:srgbClr val="1A1A1A"/>
              </a:solidFill>
              <a:latin typeface="-apple-system"/>
            </a:endParaRPr>
          </a:p>
        </p:txBody>
      </p:sp>
      <p:pic>
        <p:nvPicPr>
          <p:cNvPr id="3074" name="Picture 2" descr="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355" y="17413"/>
            <a:ext cx="4502256" cy="6840587"/>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4"/>
          <a:stretch>
            <a:fillRect/>
          </a:stretch>
        </p:blipFill>
        <p:spPr>
          <a:xfrm>
            <a:off x="2073572" y="2709949"/>
            <a:ext cx="2715752" cy="2144683"/>
          </a:xfrm>
          <a:prstGeom prst="rect">
            <a:avLst/>
          </a:prstGeom>
        </p:spPr>
      </p:pic>
    </p:spTree>
    <p:extLst>
      <p:ext uri="{BB962C8B-B14F-4D97-AF65-F5344CB8AC3E}">
        <p14:creationId xmlns:p14="http://schemas.microsoft.com/office/powerpoint/2010/main" val="999242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3" name="矩形 2"/>
          <p:cNvSpPr/>
          <p:nvPr/>
        </p:nvSpPr>
        <p:spPr>
          <a:xfrm>
            <a:off x="7193972" y="1653288"/>
            <a:ext cx="4738255" cy="923330"/>
          </a:xfrm>
          <a:prstGeom prst="rect">
            <a:avLst/>
          </a:prstGeom>
        </p:spPr>
        <p:txBody>
          <a:bodyPr wrap="square">
            <a:spAutoFit/>
          </a:bodyPr>
          <a:lstStyle/>
          <a:p>
            <a:r>
              <a:rPr lang="en-US" altLang="zh-CN" dirty="0" smtClean="0">
                <a:solidFill>
                  <a:srgbClr val="000000"/>
                </a:solidFill>
                <a:latin typeface="Verdana" panose="020B0604030504040204" pitchFamily="34" charset="0"/>
              </a:rPr>
              <a:t>Model Based : </a:t>
            </a:r>
            <a:r>
              <a:rPr lang="en-US" altLang="zh-CN" b="1" dirty="0">
                <a:solidFill>
                  <a:srgbClr val="1A1A1A"/>
                </a:solidFill>
                <a:latin typeface="-apple-system"/>
              </a:rPr>
              <a:t>Dynamic Programming</a:t>
            </a:r>
            <a:endParaRPr lang="en-US" altLang="zh-CN" dirty="0" smtClean="0">
              <a:solidFill>
                <a:srgbClr val="000000"/>
              </a:solidFill>
              <a:latin typeface="Verdana" panose="020B0604030504040204" pitchFamily="34" charset="0"/>
            </a:endParaRPr>
          </a:p>
          <a:p>
            <a:endParaRPr lang="en-US" altLang="zh-CN" dirty="0">
              <a:solidFill>
                <a:srgbClr val="000000"/>
              </a:solidFill>
              <a:latin typeface="Verdana" panose="020B0604030504040204" pitchFamily="34" charset="0"/>
            </a:endParaRPr>
          </a:p>
          <a:p>
            <a:r>
              <a:rPr lang="en-US" altLang="zh-CN" dirty="0" smtClean="0">
                <a:solidFill>
                  <a:srgbClr val="000000"/>
                </a:solidFill>
                <a:latin typeface="Verdana" panose="020B0604030504040204" pitchFamily="34" charset="0"/>
              </a:rPr>
              <a:t>Model Free : </a:t>
            </a:r>
            <a:r>
              <a:rPr lang="en-US" altLang="zh-CN" b="1" dirty="0">
                <a:solidFill>
                  <a:srgbClr val="1A1A1A"/>
                </a:solidFill>
                <a:latin typeface="-apple-system"/>
              </a:rPr>
              <a:t>Monte </a:t>
            </a:r>
            <a:r>
              <a:rPr lang="en-US" altLang="zh-CN" b="1" dirty="0" smtClean="0">
                <a:solidFill>
                  <a:srgbClr val="1A1A1A"/>
                </a:solidFill>
                <a:latin typeface="-apple-system"/>
              </a:rPr>
              <a:t>Carlo</a:t>
            </a:r>
            <a:r>
              <a:rPr lang="zh-CN" altLang="en-US" b="1" dirty="0" smtClean="0">
                <a:solidFill>
                  <a:srgbClr val="1A1A1A"/>
                </a:solidFill>
                <a:latin typeface="-apple-system"/>
              </a:rPr>
              <a:t>，</a:t>
            </a:r>
            <a:r>
              <a:rPr lang="en-US" altLang="zh-CN" b="1" dirty="0" smtClean="0">
                <a:solidFill>
                  <a:srgbClr val="1A1A1A"/>
                </a:solidFill>
                <a:latin typeface="-apple-system"/>
              </a:rPr>
              <a:t>TD</a:t>
            </a:r>
            <a:endParaRPr lang="zh-CN" altLang="en-US" dirty="0"/>
          </a:p>
        </p:txBody>
      </p:sp>
      <p:sp>
        <p:nvSpPr>
          <p:cNvPr id="9" name="矩形 8"/>
          <p:cNvSpPr/>
          <p:nvPr/>
        </p:nvSpPr>
        <p:spPr>
          <a:xfrm>
            <a:off x="7193972" y="3340326"/>
            <a:ext cx="4738255" cy="646331"/>
          </a:xfrm>
          <a:prstGeom prst="rect">
            <a:avLst/>
          </a:prstGeom>
        </p:spPr>
        <p:txBody>
          <a:bodyPr wrap="square">
            <a:spAutoFit/>
          </a:bodyPr>
          <a:lstStyle/>
          <a:p>
            <a:r>
              <a:rPr lang="zh-CN" altLang="en-US" dirty="0" smtClean="0">
                <a:solidFill>
                  <a:srgbClr val="000000"/>
                </a:solidFill>
                <a:latin typeface="Verdana" panose="020B0604030504040204" pitchFamily="34" charset="0"/>
              </a:rPr>
              <a:t>蒙特卡罗法</a:t>
            </a:r>
            <a:r>
              <a:rPr lang="zh-CN" altLang="en-US" dirty="0">
                <a:solidFill>
                  <a:srgbClr val="000000"/>
                </a:solidFill>
                <a:latin typeface="Verdana" panose="020B0604030504040204" pitchFamily="34" charset="0"/>
              </a:rPr>
              <a:t>通过采样若干经历完整的状态序列</a:t>
            </a:r>
            <a:r>
              <a:rPr lang="en-US" altLang="zh-CN" dirty="0">
                <a:solidFill>
                  <a:srgbClr val="000000"/>
                </a:solidFill>
                <a:latin typeface="Verdana" panose="020B0604030504040204" pitchFamily="34" charset="0"/>
              </a:rPr>
              <a:t>(episode)</a:t>
            </a:r>
            <a:r>
              <a:rPr lang="zh-CN" altLang="en-US" dirty="0">
                <a:solidFill>
                  <a:srgbClr val="000000"/>
                </a:solidFill>
                <a:latin typeface="Verdana" panose="020B0604030504040204" pitchFamily="34" charset="0"/>
              </a:rPr>
              <a:t>来估计状态的真实价值</a:t>
            </a:r>
            <a:r>
              <a:rPr lang="zh-CN" altLang="en-US" dirty="0" smtClean="0">
                <a:solidFill>
                  <a:srgbClr val="000000"/>
                </a:solidFill>
                <a:latin typeface="Verdana" panose="020B0604030504040204" pitchFamily="34" charset="0"/>
              </a:rPr>
              <a:t>。</a:t>
            </a:r>
            <a:endParaRPr lang="zh-CN" altLang="en-US" dirty="0"/>
          </a:p>
        </p:txBody>
      </p:sp>
      <p:pic>
        <p:nvPicPr>
          <p:cNvPr id="10" name="图片 9"/>
          <p:cNvPicPr>
            <a:picLocks noChangeAspect="1"/>
          </p:cNvPicPr>
          <p:nvPr/>
        </p:nvPicPr>
        <p:blipFill>
          <a:blip r:embed="rId3"/>
          <a:stretch>
            <a:fillRect/>
          </a:stretch>
        </p:blipFill>
        <p:spPr>
          <a:xfrm>
            <a:off x="7317796" y="4240978"/>
            <a:ext cx="2505075" cy="1247775"/>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30" y="1653288"/>
            <a:ext cx="6687930" cy="4874615"/>
          </a:xfrm>
          <a:prstGeom prst="rect">
            <a:avLst/>
          </a:prstGeom>
        </p:spPr>
      </p:pic>
    </p:spTree>
    <p:extLst>
      <p:ext uri="{BB962C8B-B14F-4D97-AF65-F5344CB8AC3E}">
        <p14:creationId xmlns:p14="http://schemas.microsoft.com/office/powerpoint/2010/main" val="3332838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2" name="矩形 1"/>
          <p:cNvSpPr/>
          <p:nvPr/>
        </p:nvSpPr>
        <p:spPr>
          <a:xfrm>
            <a:off x="1080495" y="1821934"/>
            <a:ext cx="1588897" cy="369332"/>
          </a:xfrm>
          <a:prstGeom prst="rect">
            <a:avLst/>
          </a:prstGeom>
        </p:spPr>
        <p:txBody>
          <a:bodyPr wrap="none">
            <a:spAutoFit/>
          </a:bodyPr>
          <a:lstStyle/>
          <a:p>
            <a:r>
              <a:rPr lang="en-US" altLang="zh-CN" b="1" dirty="0">
                <a:solidFill>
                  <a:srgbClr val="1A1A1A"/>
                </a:solidFill>
                <a:latin typeface="-apple-system"/>
              </a:rPr>
              <a:t>Monte </a:t>
            </a:r>
            <a:r>
              <a:rPr lang="en-US" altLang="zh-CN" b="1" dirty="0" smtClean="0">
                <a:solidFill>
                  <a:srgbClr val="1A1A1A"/>
                </a:solidFill>
                <a:latin typeface="-apple-system"/>
              </a:rPr>
              <a:t>Carlo:</a:t>
            </a:r>
            <a:endParaRPr lang="en-US" altLang="zh-CN" b="1" dirty="0">
              <a:solidFill>
                <a:srgbClr val="1A1A1A"/>
              </a:solidFill>
              <a:latin typeface="-apple-system"/>
            </a:endParaRPr>
          </a:p>
        </p:txBody>
      </p:sp>
      <p:sp>
        <p:nvSpPr>
          <p:cNvPr id="8" name="矩形 7"/>
          <p:cNvSpPr/>
          <p:nvPr/>
        </p:nvSpPr>
        <p:spPr>
          <a:xfrm>
            <a:off x="1926464" y="4256801"/>
            <a:ext cx="4011051" cy="1477328"/>
          </a:xfrm>
          <a:prstGeom prst="rect">
            <a:avLst/>
          </a:prstGeom>
        </p:spPr>
        <p:txBody>
          <a:bodyPr wrap="square">
            <a:spAutoFit/>
          </a:bodyPr>
          <a:lstStyle/>
          <a:p>
            <a:r>
              <a:rPr lang="zh-CN" altLang="en-US" dirty="0" smtClean="0"/>
              <a:t>优化：</a:t>
            </a:r>
            <a:endParaRPr lang="en-US" altLang="zh-CN" dirty="0" smtClean="0"/>
          </a:p>
          <a:p>
            <a:r>
              <a:rPr lang="zh-CN" altLang="en-US" dirty="0" smtClean="0"/>
              <a:t>一个状态多次出现</a:t>
            </a:r>
            <a:endParaRPr lang="en-US" altLang="zh-CN" dirty="0" smtClean="0"/>
          </a:p>
          <a:p>
            <a:r>
              <a:rPr lang="en-US" altLang="zh-CN" dirty="0" smtClean="0">
                <a:solidFill>
                  <a:srgbClr val="000000"/>
                </a:solidFill>
                <a:latin typeface="Verdana" panose="020B0604030504040204" pitchFamily="34" charset="0"/>
              </a:rPr>
              <a:t>    first </a:t>
            </a:r>
            <a:r>
              <a:rPr lang="en-US" altLang="zh-CN" dirty="0">
                <a:solidFill>
                  <a:srgbClr val="000000"/>
                </a:solidFill>
                <a:latin typeface="Verdana" panose="020B0604030504040204" pitchFamily="34" charset="0"/>
              </a:rPr>
              <a:t>visit</a:t>
            </a:r>
            <a:r>
              <a:rPr lang="zh-CN" altLang="en-US" dirty="0">
                <a:solidFill>
                  <a:srgbClr val="000000"/>
                </a:solidFill>
                <a:latin typeface="Verdana" panose="020B0604030504040204" pitchFamily="34" charset="0"/>
              </a:rPr>
              <a:t> </a:t>
            </a:r>
            <a:r>
              <a:rPr lang="en-US" altLang="zh-CN" dirty="0">
                <a:solidFill>
                  <a:srgbClr val="000000"/>
                </a:solidFill>
                <a:latin typeface="Verdana" panose="020B0604030504040204" pitchFamily="34" charset="0"/>
              </a:rPr>
              <a:t>(</a:t>
            </a:r>
            <a:r>
              <a:rPr lang="zh-CN" altLang="en-US" dirty="0">
                <a:solidFill>
                  <a:srgbClr val="000000"/>
                </a:solidFill>
                <a:latin typeface="Verdana" panose="020B0604030504040204" pitchFamily="34" charset="0"/>
              </a:rPr>
              <a:t>首次访问</a:t>
            </a:r>
            <a:r>
              <a:rPr lang="en-US" altLang="zh-CN" dirty="0">
                <a:solidFill>
                  <a:srgbClr val="000000"/>
                </a:solidFill>
                <a:latin typeface="Verdana" panose="020B0604030504040204" pitchFamily="34" charset="0"/>
              </a:rPr>
              <a:t>)</a:t>
            </a:r>
          </a:p>
          <a:p>
            <a:r>
              <a:rPr lang="en-US" altLang="zh-CN" dirty="0" smtClean="0">
                <a:solidFill>
                  <a:srgbClr val="000000"/>
                </a:solidFill>
                <a:latin typeface="Verdana" panose="020B0604030504040204" pitchFamily="34" charset="0"/>
              </a:rPr>
              <a:t>    every </a:t>
            </a:r>
            <a:r>
              <a:rPr lang="en-US" altLang="zh-CN" dirty="0">
                <a:solidFill>
                  <a:srgbClr val="000000"/>
                </a:solidFill>
                <a:latin typeface="Verdana" panose="020B0604030504040204" pitchFamily="34" charset="0"/>
              </a:rPr>
              <a:t>visit</a:t>
            </a:r>
            <a:r>
              <a:rPr lang="zh-CN" altLang="en-US" dirty="0">
                <a:solidFill>
                  <a:srgbClr val="000000"/>
                </a:solidFill>
                <a:latin typeface="Verdana" panose="020B0604030504040204" pitchFamily="34" charset="0"/>
              </a:rPr>
              <a:t> </a:t>
            </a:r>
            <a:r>
              <a:rPr lang="en-US" altLang="zh-CN" dirty="0">
                <a:solidFill>
                  <a:srgbClr val="000000"/>
                </a:solidFill>
                <a:latin typeface="Verdana" panose="020B0604030504040204" pitchFamily="34" charset="0"/>
              </a:rPr>
              <a:t>(</a:t>
            </a:r>
            <a:r>
              <a:rPr lang="zh-CN" altLang="en-US" dirty="0">
                <a:solidFill>
                  <a:srgbClr val="000000"/>
                </a:solidFill>
                <a:latin typeface="Verdana" panose="020B0604030504040204" pitchFamily="34" charset="0"/>
              </a:rPr>
              <a:t>每次访问</a:t>
            </a:r>
            <a:r>
              <a:rPr lang="en-US" altLang="zh-CN" dirty="0" smtClean="0">
                <a:solidFill>
                  <a:srgbClr val="000000"/>
                </a:solidFill>
                <a:latin typeface="Verdana" panose="020B0604030504040204" pitchFamily="34" charset="0"/>
              </a:rPr>
              <a:t>)</a:t>
            </a:r>
          </a:p>
          <a:p>
            <a:r>
              <a:rPr lang="zh-CN" altLang="en-US" dirty="0" smtClean="0"/>
              <a:t>累进更新平均值</a:t>
            </a:r>
            <a:endParaRPr lang="zh-CN" altLang="en-US" dirty="0"/>
          </a:p>
        </p:txBody>
      </p:sp>
      <mc:AlternateContent xmlns:mc="http://schemas.openxmlformats.org/markup-compatibility/2006" xmlns:a14="http://schemas.microsoft.com/office/drawing/2010/main">
        <mc:Choice Requires="a14">
          <p:sp>
            <p:nvSpPr>
              <p:cNvPr id="9" name="矩形 8"/>
              <p:cNvSpPr/>
              <p:nvPr/>
            </p:nvSpPr>
            <p:spPr>
              <a:xfrm>
                <a:off x="1635952" y="2481901"/>
                <a:ext cx="9517414" cy="369332"/>
              </a:xfrm>
              <a:prstGeom prst="rect">
                <a:avLst/>
              </a:prstGeom>
            </p:spPr>
            <p:txBody>
              <a:bodyPr wrap="none">
                <a:spAutoFit/>
              </a:bodyPr>
              <a:lstStyle/>
              <a:p>
                <a:r>
                  <a:rPr lang="en-US" altLang="zh-CN" dirty="0" smtClean="0"/>
                  <a:t>Prediction: </a:t>
                </a:r>
                <a:r>
                  <a:rPr lang="zh-CN" altLang="en-US" dirty="0" smtClean="0"/>
                  <a:t>状态集</a:t>
                </a:r>
                <a:r>
                  <a:rPr lang="en-US" altLang="zh-CN" dirty="0" smtClean="0"/>
                  <a:t>S</a:t>
                </a:r>
                <a:r>
                  <a:rPr lang="zh-CN" altLang="en-US" dirty="0" smtClean="0"/>
                  <a:t>、动作集</a:t>
                </a:r>
                <a:r>
                  <a:rPr lang="en-US" altLang="zh-CN" dirty="0" smtClean="0"/>
                  <a:t>A</a:t>
                </a:r>
                <a:r>
                  <a:rPr lang="zh-CN" altLang="en-US" dirty="0" smtClean="0"/>
                  <a:t>、奖励</a:t>
                </a:r>
                <a:r>
                  <a:rPr lang="en-US" altLang="zh-CN" dirty="0" smtClean="0"/>
                  <a:t>R</a:t>
                </a:r>
                <a:r>
                  <a:rPr lang="zh-CN" altLang="en-US" dirty="0" smtClean="0"/>
                  <a:t>、折扣因子</a:t>
                </a:r>
                <a14:m>
                  <m:oMath xmlns:m="http://schemas.openxmlformats.org/officeDocument/2006/math">
                    <m:r>
                      <a:rPr lang="zh-CN" altLang="en-US" i="1" smtClean="0">
                        <a:latin typeface="Cambria Math" panose="02040503050406030204" pitchFamily="18" charset="0"/>
                      </a:rPr>
                      <m:t>𝛾</m:t>
                    </m:r>
                  </m:oMath>
                </a14:m>
                <a:r>
                  <a:rPr lang="zh-CN" altLang="en-US" dirty="0" smtClean="0"/>
                  <a:t>、策略</a:t>
                </a:r>
                <a14:m>
                  <m:oMath xmlns:m="http://schemas.openxmlformats.org/officeDocument/2006/math">
                    <m:r>
                      <a:rPr lang="zh-CN" altLang="en-US" i="1" smtClean="0">
                        <a:latin typeface="Cambria Math" panose="02040503050406030204" pitchFamily="18" charset="0"/>
                      </a:rPr>
                      <m:t>𝜋</m:t>
                    </m:r>
                  </m:oMath>
                </a14:m>
                <a:r>
                  <a:rPr lang="zh-CN" altLang="en-US" dirty="0" smtClean="0"/>
                  <a:t>，求解该策略的状态价值函数</a:t>
                </a:r>
                <a14:m>
                  <m:oMath xmlns:m="http://schemas.openxmlformats.org/officeDocument/2006/math">
                    <m:r>
                      <m:rPr>
                        <m:sty m:val="p"/>
                      </m:rPr>
                      <a:rPr lang="en-US" altLang="zh-CN" dirty="0">
                        <a:latin typeface="Cambria Math" panose="02040503050406030204" pitchFamily="18" charset="0"/>
                      </a:rPr>
                      <m:t>v</m:t>
                    </m:r>
                  </m:oMath>
                </a14:m>
                <a:r>
                  <a:rPr lang="en-US" altLang="zh-CN" dirty="0" smtClean="0"/>
                  <a:t>(</a:t>
                </a:r>
                <a14:m>
                  <m:oMath xmlns:m="http://schemas.openxmlformats.org/officeDocument/2006/math">
                    <m:r>
                      <a:rPr lang="zh-CN" altLang="en-US" i="1" dirty="0" smtClean="0">
                        <a:latin typeface="Cambria Math" panose="02040503050406030204" pitchFamily="18" charset="0"/>
                      </a:rPr>
                      <m:t>𝜋</m:t>
                    </m:r>
                  </m:oMath>
                </a14:m>
                <a:r>
                  <a:rPr lang="en-US" altLang="zh-CN" dirty="0" smtClean="0"/>
                  <a:t>)</a:t>
                </a:r>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1635952" y="2481901"/>
                <a:ext cx="9517414" cy="369332"/>
              </a:xfrm>
              <a:prstGeom prst="rect">
                <a:avLst/>
              </a:prstGeom>
              <a:blipFill>
                <a:blip r:embed="rId3"/>
                <a:stretch>
                  <a:fillRect l="-512"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3645100" y="3128154"/>
                <a:ext cx="43363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𝛾</m:t>
                          </m:r>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+2</m:t>
                          </m:r>
                        </m:sub>
                      </m:sSub>
                      <m:r>
                        <m:rPr>
                          <m:nor/>
                        </m:rPr>
                        <a:rPr lang="en-US" altLang="zh-CN" dirty="0"/>
                        <m:t>+</m:t>
                      </m:r>
                      <m:sSup>
                        <m:sSupPr>
                          <m:ctrlPr>
                            <a:rPr lang="en-US" altLang="zh-CN" i="1" dirty="0">
                              <a:latin typeface="Cambria Math" panose="02040503050406030204" pitchFamily="18" charset="0"/>
                            </a:rPr>
                          </m:ctrlPr>
                        </m:sSupPr>
                        <m:e>
                          <m:r>
                            <a:rPr lang="zh-CN" altLang="en-US" i="1">
                              <a:latin typeface="Cambria Math" panose="02040503050406030204" pitchFamily="18" charset="0"/>
                            </a:rPr>
                            <m:t>𝛾</m:t>
                          </m:r>
                        </m:e>
                        <m:sup>
                          <m:r>
                            <a:rPr lang="en-US" altLang="zh-CN" i="1" dirty="0">
                              <a:latin typeface="Cambria Math" panose="02040503050406030204" pitchFamily="18" charset="0"/>
                            </a:rPr>
                            <m:t>2</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+3</m:t>
                          </m:r>
                        </m:sub>
                      </m:sSub>
                      <m:r>
                        <m:rPr>
                          <m:nor/>
                        </m:rPr>
                        <a:rPr lang="en-US" altLang="zh-CN" dirty="0"/>
                        <m:t>+…+</m:t>
                      </m:r>
                      <m:sSup>
                        <m:sSupPr>
                          <m:ctrlPr>
                            <a:rPr lang="en-US" altLang="zh-CN" i="1" dirty="0">
                              <a:latin typeface="Cambria Math" panose="02040503050406030204" pitchFamily="18" charset="0"/>
                            </a:rPr>
                          </m:ctrlPr>
                        </m:sSupPr>
                        <m:e>
                          <m:r>
                            <a:rPr lang="zh-CN" altLang="en-US" i="1">
                              <a:latin typeface="Cambria Math" panose="02040503050406030204" pitchFamily="18" charset="0"/>
                            </a:rPr>
                            <m:t>𝛾</m:t>
                          </m:r>
                        </m:e>
                        <m:sup>
                          <m:r>
                            <a:rPr lang="en-US" altLang="zh-CN" i="1" dirty="0">
                              <a:latin typeface="Cambria Math" panose="02040503050406030204" pitchFamily="18" charset="0"/>
                            </a:rPr>
                            <m:t>𝑇</m:t>
                          </m:r>
                          <m:r>
                            <a:rPr lang="en-US" altLang="zh-CN" i="1" dirty="0">
                              <a:latin typeface="Cambria Math" panose="02040503050406030204" pitchFamily="18" charset="0"/>
                            </a:rPr>
                            <m:t>−</m:t>
                          </m:r>
                          <m:r>
                            <a:rPr lang="en-US" altLang="zh-CN" i="1" dirty="0">
                              <a:latin typeface="Cambria Math" panose="02040503050406030204" pitchFamily="18" charset="0"/>
                            </a:rPr>
                            <m:t>𝑡</m:t>
                          </m:r>
                          <m:r>
                            <a:rPr lang="en-US" altLang="zh-CN" i="1" dirty="0">
                              <a:latin typeface="Cambria Math" panose="02040503050406030204" pitchFamily="18" charset="0"/>
                            </a:rPr>
                            <m:t>+1</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𝑇</m:t>
                          </m:r>
                        </m:sub>
                      </m:sSub>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3645100" y="3128154"/>
                <a:ext cx="4336315" cy="369332"/>
              </a:xfrm>
              <a:prstGeom prst="rect">
                <a:avLst/>
              </a:prstGeom>
              <a:blipFill>
                <a:blip r:embed="rId4"/>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4155463" y="3695945"/>
                <a:ext cx="37387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𝑣</m:t>
                          </m:r>
                        </m:e>
                        <m:sub>
                          <m:r>
                            <a:rPr lang="zh-CN" altLang="en-US" i="1" smtClean="0">
                              <a:latin typeface="Cambria Math" panose="02040503050406030204" pitchFamily="18" charset="0"/>
                            </a:rPr>
                            <m:t>𝜋</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𝑎𝑣𝑒𝑟𝑎𝑔𝑒</m:t>
                      </m:r>
                      <m:d>
                        <m:dPr>
                          <m:ctrlPr>
                            <a:rPr lang="en-US" altLang="zh-CN" b="0" i="1" smtClean="0">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i="1">
                                  <a:latin typeface="Cambria Math" panose="02040503050406030204" pitchFamily="18" charset="0"/>
                                </a:rPr>
                                <m:t>𝑡</m:t>
                              </m:r>
                            </m:sub>
                          </m:sSub>
                        </m:e>
                      </m:d>
                      <m:r>
                        <a:rPr lang="en-US" altLang="zh-CN" b="0" i="1" smtClean="0">
                          <a:latin typeface="Cambria Math" panose="02040503050406030204" pitchFamily="18" charset="0"/>
                          <a:ea typeface="Cambria Math" panose="02040503050406030204" pitchFamily="18" charset="0"/>
                        </a:rPr>
                        <m:t> ,  </m:t>
                      </m:r>
                      <m:r>
                        <a:rPr lang="en-US" altLang="zh-CN" b="0" i="1" smtClean="0">
                          <a:latin typeface="Cambria Math" panose="02040503050406030204" pitchFamily="18" charset="0"/>
                          <a:ea typeface="Cambria Math" panose="02040503050406030204" pitchFamily="18" charset="0"/>
                        </a:rPr>
                        <m:t>𝑠</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 </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𝑆</m:t>
                          </m:r>
                        </m:e>
                        <m:sub>
                          <m:r>
                            <a:rPr lang="en-US" altLang="zh-CN" b="0" i="1" smtClean="0">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oMath>
                  </m:oMathPara>
                </a14:m>
                <a:endParaRPr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4155463" y="3695945"/>
                <a:ext cx="3738780" cy="276999"/>
              </a:xfrm>
              <a:prstGeom prst="rect">
                <a:avLst/>
              </a:prstGeom>
              <a:blipFill>
                <a:blip r:embed="rId5"/>
                <a:stretch>
                  <a:fillRect l="-326" r="-326"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4853148" y="5132936"/>
                <a:ext cx="7188571" cy="8850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zh-CN" altLang="en-US" sz="1600" i="1">
                              <a:latin typeface="Cambria Math" panose="02040503050406030204" pitchFamily="18" charset="0"/>
                            </a:rPr>
                            <m:t>𝜇</m:t>
                          </m:r>
                        </m:e>
                        <m:sub>
                          <m:r>
                            <m:rPr>
                              <m:sty m:val="p"/>
                            </m:rPr>
                            <a:rPr lang="en-US" altLang="zh-CN" sz="1600" i="1">
                              <a:latin typeface="Cambria Math" panose="02040503050406030204" pitchFamily="18" charset="0"/>
                            </a:rPr>
                            <m:t>k</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m:t>
                          </m:r>
                        </m:num>
                        <m:den>
                          <m:r>
                            <a:rPr lang="en-US" altLang="zh-CN" sz="1600" b="0" i="1" smtClean="0">
                              <a:latin typeface="Cambria Math" panose="02040503050406030204" pitchFamily="18" charset="0"/>
                            </a:rPr>
                            <m:t>𝑘</m:t>
                          </m:r>
                        </m:den>
                      </m:f>
                      <m:nary>
                        <m:naryPr>
                          <m:chr m:val="∑"/>
                          <m:ctrlPr>
                            <a:rPr lang="en-US" altLang="zh-CN" sz="1600" b="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𝑗</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𝑘</m:t>
                          </m:r>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𝑗</m:t>
                              </m:r>
                            </m:sub>
                          </m:sSub>
                          <m:r>
                            <a:rPr lang="en-US" altLang="zh-CN" sz="1600" b="0" i="1" smtClean="0">
                              <a:latin typeface="Cambria Math" panose="02040503050406030204" pitchFamily="18" charset="0"/>
                            </a:rPr>
                            <m:t>=</m:t>
                          </m:r>
                        </m:e>
                      </m:nary>
                      <m:f>
                        <m:fPr>
                          <m:ctrlPr>
                            <a:rPr lang="en-US" altLang="zh-CN" sz="1600" i="1">
                              <a:latin typeface="Cambria Math" panose="02040503050406030204" pitchFamily="18" charset="0"/>
                            </a:rPr>
                          </m:ctrlPr>
                        </m:fPr>
                        <m:num>
                          <m:r>
                            <a:rPr lang="en-US" altLang="zh-CN" sz="1600" i="1">
                              <a:latin typeface="Cambria Math" panose="02040503050406030204" pitchFamily="18" charset="0"/>
                            </a:rPr>
                            <m:t>1</m:t>
                          </m:r>
                        </m:num>
                        <m:den>
                          <m:r>
                            <a:rPr lang="en-US" altLang="zh-CN" sz="1600" i="1">
                              <a:latin typeface="Cambria Math" panose="02040503050406030204" pitchFamily="18" charset="0"/>
                            </a:rPr>
                            <m:t>𝑘</m:t>
                          </m:r>
                        </m:den>
                      </m:f>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𝑘</m:t>
                              </m:r>
                            </m:sub>
                          </m:sSub>
                          <m:r>
                            <a:rPr lang="en-US" altLang="zh-CN" sz="1600" b="0" i="1" smtClean="0">
                              <a:latin typeface="Cambria Math" panose="02040503050406030204" pitchFamily="18" charset="0"/>
                            </a:rPr>
                            <m:t>+</m:t>
                          </m:r>
                          <m:nary>
                            <m:naryPr>
                              <m:chr m:val="∑"/>
                              <m:ctrlPr>
                                <a:rPr lang="en-US" altLang="zh-CN" sz="1600" b="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𝑗</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𝑘</m:t>
                              </m:r>
                              <m:r>
                                <a:rPr lang="en-US" altLang="zh-CN" sz="1600" b="0" i="1" smtClean="0">
                                  <a:latin typeface="Cambria Math" panose="02040503050406030204" pitchFamily="18" charset="0"/>
                                </a:rPr>
                                <m:t>−1</m:t>
                              </m:r>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𝑗</m:t>
                                  </m:r>
                                </m:sub>
                              </m:sSub>
                            </m:e>
                          </m:nary>
                        </m:e>
                      </m:d>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m:t>
                          </m:r>
                        </m:num>
                        <m:den>
                          <m:r>
                            <a:rPr lang="en-US" altLang="zh-CN" sz="1600" b="0" i="1" smtClean="0">
                              <a:latin typeface="Cambria Math" panose="02040503050406030204" pitchFamily="18" charset="0"/>
                            </a:rPr>
                            <m:t>𝑘</m:t>
                          </m:r>
                        </m:den>
                      </m:f>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𝑘</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𝑘</m:t>
                              </m:r>
                              <m:r>
                                <a:rPr lang="en-US" altLang="zh-CN" sz="1600" b="0" i="1" smtClean="0">
                                  <a:latin typeface="Cambria Math" panose="02040503050406030204" pitchFamily="18" charset="0"/>
                                </a:rPr>
                                <m:t>−1</m:t>
                              </m:r>
                            </m:e>
                          </m:d>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𝜇</m:t>
                              </m:r>
                            </m:e>
                            <m:sub>
                              <m:r>
                                <m:rPr>
                                  <m:sty m:val="p"/>
                                </m:rPr>
                                <a:rPr lang="en-US" altLang="zh-CN" sz="1600" i="1">
                                  <a:latin typeface="Cambria Math" panose="02040503050406030204" pitchFamily="18" charset="0"/>
                                </a:rPr>
                                <m:t>k</m:t>
                              </m:r>
                              <m:r>
                                <a:rPr lang="en-US" altLang="zh-CN" sz="1600" b="0" i="1" smtClean="0">
                                  <a:latin typeface="Cambria Math" panose="02040503050406030204" pitchFamily="18" charset="0"/>
                                </a:rPr>
                                <m:t>−1</m:t>
                              </m:r>
                            </m:sub>
                          </m:sSub>
                        </m:e>
                      </m:d>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𝜇</m:t>
                          </m:r>
                        </m:e>
                        <m:sub>
                          <m:r>
                            <m:rPr>
                              <m:sty m:val="p"/>
                            </m:rPr>
                            <a:rPr lang="en-US" altLang="zh-CN" sz="1600" i="1">
                              <a:latin typeface="Cambria Math" panose="02040503050406030204" pitchFamily="18" charset="0"/>
                            </a:rPr>
                            <m:t>k</m:t>
                          </m:r>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1</m:t>
                          </m:r>
                        </m:num>
                        <m:den>
                          <m:r>
                            <a:rPr lang="en-US" altLang="zh-CN" sz="1600" i="1">
                              <a:latin typeface="Cambria Math" panose="02040503050406030204" pitchFamily="18" charset="0"/>
                            </a:rPr>
                            <m:t>𝑘</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𝑘</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𝜇</m:t>
                          </m:r>
                        </m:e>
                        <m:sub>
                          <m:r>
                            <m:rPr>
                              <m:sty m:val="p"/>
                            </m:rPr>
                            <a:rPr lang="en-US" altLang="zh-CN" sz="1600" i="1">
                              <a:latin typeface="Cambria Math" panose="02040503050406030204" pitchFamily="18" charset="0"/>
                            </a:rPr>
                            <m:t>k</m:t>
                          </m:r>
                          <m:r>
                            <a:rPr lang="en-US" altLang="zh-CN" sz="1600" i="1">
                              <a:latin typeface="Cambria Math" panose="02040503050406030204" pitchFamily="18" charset="0"/>
                            </a:rPr>
                            <m:t>−1</m:t>
                          </m:r>
                        </m:sub>
                      </m:sSub>
                      <m:r>
                        <a:rPr lang="en-US" altLang="zh-CN" sz="1600" b="0" i="1" smtClean="0">
                          <a:latin typeface="Cambria Math" panose="02040503050406030204" pitchFamily="18" charset="0"/>
                        </a:rPr>
                        <m:t>)</m:t>
                      </m:r>
                    </m:oMath>
                  </m:oMathPara>
                </a14:m>
                <a:endParaRPr lang="zh-CN" altLang="en-US" sz="1600" dirty="0"/>
              </a:p>
            </p:txBody>
          </p:sp>
        </mc:Choice>
        <mc:Fallback xmlns="">
          <p:sp>
            <p:nvSpPr>
              <p:cNvPr id="16" name="矩形 15"/>
              <p:cNvSpPr>
                <a:spLocks noRot="1" noChangeAspect="1" noMove="1" noResize="1" noEditPoints="1" noAdjustHandles="1" noChangeArrowheads="1" noChangeShapeType="1" noTextEdit="1"/>
              </p:cNvSpPr>
              <p:nvPr/>
            </p:nvSpPr>
            <p:spPr>
              <a:xfrm>
                <a:off x="4853148" y="5132936"/>
                <a:ext cx="7188571" cy="88505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2363932" y="5776353"/>
                <a:ext cx="1707134" cy="276999"/>
              </a:xfrm>
              <a:prstGeom prst="rect">
                <a:avLst/>
              </a:prstGeom>
              <a:noFill/>
            </p:spPr>
            <p:txBody>
              <a:bodyPr wrap="none" lIns="0" tIns="0" rIns="0" bIns="0" rtlCol="0">
                <a:spAutoFit/>
              </a:bodyPr>
              <a:lstStyle/>
              <a:p>
                <a14:m>
                  <m:oMath xmlns:m="http://schemas.openxmlformats.org/officeDocument/2006/math">
                    <m:r>
                      <a:rPr lang="en-US" altLang="zh-CN" b="0" i="1" smtClean="0">
                        <a:latin typeface="Cambria Math" panose="02040503050406030204" pitchFamily="18" charset="0"/>
                      </a:rPr>
                      <m:t>𝑁</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r>
                      <a:rPr lang="en-US" altLang="zh-CN" i="1">
                        <a:latin typeface="Cambria Math" panose="02040503050406030204" pitchFamily="18" charset="0"/>
                      </a:rPr>
                      <m:t>𝑁</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e>
                    </m:d>
                  </m:oMath>
                </a14:m>
                <a:r>
                  <a:rPr lang="en-US" altLang="zh-CN" dirty="0" smtClean="0"/>
                  <a:t>+1</a:t>
                </a:r>
                <a:endParaRPr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363932" y="5776353"/>
                <a:ext cx="1707134" cy="276999"/>
              </a:xfrm>
              <a:prstGeom prst="rect">
                <a:avLst/>
              </a:prstGeom>
              <a:blipFill>
                <a:blip r:embed="rId7"/>
                <a:stretch>
                  <a:fillRect l="-5000" t="-28889" r="-7500" b="-5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2257668" y="6095576"/>
                <a:ext cx="3555589"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𝑉</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i="1">
                              <a:latin typeface="Cambria Math" panose="02040503050406030204" pitchFamily="18" charset="0"/>
                            </a:rPr>
                            <m:t>𝑁</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e>
                          </m:d>
                        </m:den>
                      </m:f>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𝑉</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oMath>
                  </m:oMathPara>
                </a14:m>
                <a:endParaRPr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257668" y="6095576"/>
                <a:ext cx="3555589" cy="567207"/>
              </a:xfrm>
              <a:prstGeom prst="rect">
                <a:avLst/>
              </a:prstGeom>
              <a:blipFill>
                <a:blip r:embed="rId8"/>
                <a:stretch>
                  <a:fillRect/>
                </a:stretch>
              </a:blipFill>
            </p:spPr>
            <p:txBody>
              <a:bodyPr/>
              <a:lstStyle/>
              <a:p>
                <a:r>
                  <a:rPr lang="zh-CN" altLang="en-US">
                    <a:noFill/>
                  </a:rPr>
                  <a:t> </a:t>
                </a:r>
              </a:p>
            </p:txBody>
          </p:sp>
        </mc:Fallback>
      </mc:AlternateContent>
      <p:pic>
        <p:nvPicPr>
          <p:cNvPr id="12" name="图片 11"/>
          <p:cNvPicPr>
            <a:picLocks noChangeAspect="1"/>
          </p:cNvPicPr>
          <p:nvPr/>
        </p:nvPicPr>
        <p:blipFill>
          <a:blip r:embed="rId9"/>
          <a:stretch>
            <a:fillRect/>
          </a:stretch>
        </p:blipFill>
        <p:spPr>
          <a:xfrm>
            <a:off x="8864199" y="2918280"/>
            <a:ext cx="3015792" cy="2321458"/>
          </a:xfrm>
          <a:prstGeom prst="rect">
            <a:avLst/>
          </a:prstGeom>
        </p:spPr>
      </p:pic>
    </p:spTree>
    <p:extLst>
      <p:ext uri="{BB962C8B-B14F-4D97-AF65-F5344CB8AC3E}">
        <p14:creationId xmlns:p14="http://schemas.microsoft.com/office/powerpoint/2010/main" val="1264072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2" name="矩形 1"/>
          <p:cNvSpPr/>
          <p:nvPr/>
        </p:nvSpPr>
        <p:spPr>
          <a:xfrm>
            <a:off x="1080495" y="1821934"/>
            <a:ext cx="1588897" cy="369332"/>
          </a:xfrm>
          <a:prstGeom prst="rect">
            <a:avLst/>
          </a:prstGeom>
        </p:spPr>
        <p:txBody>
          <a:bodyPr wrap="none">
            <a:spAutoFit/>
          </a:bodyPr>
          <a:lstStyle/>
          <a:p>
            <a:r>
              <a:rPr lang="en-US" altLang="zh-CN" b="1" dirty="0">
                <a:solidFill>
                  <a:srgbClr val="1A1A1A"/>
                </a:solidFill>
                <a:latin typeface="-apple-system"/>
              </a:rPr>
              <a:t>Monte </a:t>
            </a:r>
            <a:r>
              <a:rPr lang="en-US" altLang="zh-CN" b="1" dirty="0" smtClean="0">
                <a:solidFill>
                  <a:srgbClr val="1A1A1A"/>
                </a:solidFill>
                <a:latin typeface="-apple-system"/>
              </a:rPr>
              <a:t>Carlo:</a:t>
            </a:r>
            <a:endParaRPr lang="en-US" altLang="zh-CN" b="1" dirty="0">
              <a:solidFill>
                <a:srgbClr val="1A1A1A"/>
              </a:solidFill>
              <a:latin typeface="-apple-system"/>
            </a:endParaRPr>
          </a:p>
        </p:txBody>
      </p:sp>
      <mc:AlternateContent xmlns:mc="http://schemas.openxmlformats.org/markup-compatibility/2006" xmlns:a14="http://schemas.microsoft.com/office/drawing/2010/main">
        <mc:Choice Requires="a14">
          <p:sp>
            <p:nvSpPr>
              <p:cNvPr id="9" name="矩形 8"/>
              <p:cNvSpPr/>
              <p:nvPr/>
            </p:nvSpPr>
            <p:spPr>
              <a:xfrm>
                <a:off x="1209925" y="2474927"/>
                <a:ext cx="10907858" cy="369332"/>
              </a:xfrm>
              <a:prstGeom prst="rect">
                <a:avLst/>
              </a:prstGeom>
            </p:spPr>
            <p:txBody>
              <a:bodyPr wrap="none">
                <a:spAutoFit/>
              </a:bodyPr>
              <a:lstStyle/>
              <a:p>
                <a:r>
                  <a:rPr lang="en-US" altLang="zh-CN" dirty="0" smtClean="0"/>
                  <a:t>Control: </a:t>
                </a:r>
                <a:r>
                  <a:rPr lang="zh-CN" altLang="en-US" dirty="0" smtClean="0"/>
                  <a:t>状态集</a:t>
                </a:r>
                <a:r>
                  <a:rPr lang="en-US" altLang="zh-CN" dirty="0" smtClean="0"/>
                  <a:t>S</a:t>
                </a:r>
                <a:r>
                  <a:rPr lang="zh-CN" altLang="en-US" dirty="0" smtClean="0"/>
                  <a:t>、动作集</a:t>
                </a:r>
                <a:r>
                  <a:rPr lang="en-US" altLang="zh-CN" dirty="0" smtClean="0"/>
                  <a:t>A</a:t>
                </a:r>
                <a:r>
                  <a:rPr lang="zh-CN" altLang="en-US" dirty="0" smtClean="0"/>
                  <a:t>、奖励</a:t>
                </a:r>
                <a:r>
                  <a:rPr lang="en-US" altLang="zh-CN" dirty="0" smtClean="0"/>
                  <a:t>R</a:t>
                </a:r>
                <a:r>
                  <a:rPr lang="zh-CN" altLang="en-US" dirty="0" smtClean="0"/>
                  <a:t>、折扣因子</a:t>
                </a:r>
                <a14:m>
                  <m:oMath xmlns:m="http://schemas.openxmlformats.org/officeDocument/2006/math">
                    <m:r>
                      <a:rPr lang="zh-CN" altLang="en-US" i="1" smtClean="0">
                        <a:latin typeface="Cambria Math" panose="02040503050406030204" pitchFamily="18" charset="0"/>
                      </a:rPr>
                      <m:t>𝛾</m:t>
                    </m:r>
                  </m:oMath>
                </a14:m>
                <a:r>
                  <a:rPr lang="zh-CN" altLang="en-US" dirty="0" smtClean="0"/>
                  <a:t>、策略</a:t>
                </a:r>
                <a14:m>
                  <m:oMath xmlns:m="http://schemas.openxmlformats.org/officeDocument/2006/math">
                    <m:r>
                      <a:rPr lang="zh-CN" altLang="en-US" i="1" smtClean="0">
                        <a:latin typeface="Cambria Math" panose="02040503050406030204" pitchFamily="18" charset="0"/>
                      </a:rPr>
                      <m:t>𝜋</m:t>
                    </m:r>
                  </m:oMath>
                </a14:m>
                <a:r>
                  <a:rPr lang="zh-CN" altLang="en-US" dirty="0" smtClean="0"/>
                  <a:t>，求解该策略的最优动作价值函数</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m:t>
                        </m:r>
                      </m:sub>
                    </m:sSub>
                  </m:oMath>
                </a14:m>
                <a:r>
                  <a:rPr lang="zh-CN" altLang="en-US" dirty="0" smtClean="0"/>
                  <a:t>和最优策略</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𝜋</m:t>
                        </m:r>
                      </m:e>
                      <m:sub>
                        <m:r>
                          <a:rPr lang="en-US" altLang="zh-CN" b="0" i="1" smtClean="0">
                            <a:latin typeface="Cambria Math" panose="02040503050406030204" pitchFamily="18" charset="0"/>
                          </a:rPr>
                          <m:t>∗</m:t>
                        </m:r>
                      </m:sub>
                    </m:sSub>
                  </m:oMath>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1209925" y="2474927"/>
                <a:ext cx="10907858" cy="369332"/>
              </a:xfrm>
              <a:prstGeom prst="rect">
                <a:avLst/>
              </a:prstGeom>
              <a:blipFill>
                <a:blip r:embed="rId3"/>
                <a:stretch>
                  <a:fillRect l="-447" t="-983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1756064" y="3023755"/>
                <a:ext cx="9164781" cy="3693319"/>
              </a:xfrm>
              <a:prstGeom prst="rect">
                <a:avLst/>
              </a:prstGeom>
              <a:noFill/>
            </p:spPr>
            <p:txBody>
              <a:bodyPr wrap="square" rtlCol="0">
                <a:spAutoFit/>
              </a:bodyPr>
              <a:lstStyle/>
              <a:p>
                <a:r>
                  <a:rPr lang="zh-CN" altLang="en-US" dirty="0" smtClean="0"/>
                  <a:t>算法流程：</a:t>
                </a:r>
                <a:endParaRPr lang="en-US" altLang="zh-CN" dirty="0" smtClean="0"/>
              </a:p>
              <a:p>
                <a:pPr marL="342900" indent="-342900">
                  <a:buAutoNum type="arabicPeriod"/>
                </a:pPr>
                <a:r>
                  <a:rPr lang="zh-CN" altLang="en-US" dirty="0" smtClean="0"/>
                  <a:t>初始化动作价值</a:t>
                </a:r>
                <a14:m>
                  <m:oMath xmlns:m="http://schemas.openxmlformats.org/officeDocument/2006/math">
                    <m:r>
                      <a:rPr lang="en-US" altLang="zh-CN" b="0" i="1" smtClean="0">
                        <a:latin typeface="Cambria Math" panose="02040503050406030204" pitchFamily="18" charset="0"/>
                      </a:rPr>
                      <m:t>𝑄</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=0,</m:t>
                    </m:r>
                    <m:r>
                      <m:rPr>
                        <m:nor/>
                      </m:rPr>
                      <a:rPr lang="zh-CN" altLang="en-US" dirty="0"/>
                      <m:t>状态次数</m:t>
                    </m:r>
                    <m:r>
                      <a:rPr lang="en-US" altLang="zh-CN" b="0" i="1" smtClean="0">
                        <a:latin typeface="Cambria Math" panose="02040503050406030204" pitchFamily="18" charset="0"/>
                      </a:rPr>
                      <m:t>𝑁</m:t>
                    </m:r>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s</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a</m:t>
                        </m:r>
                      </m:e>
                    </m:d>
                    <m:r>
                      <a:rPr lang="en-US" altLang="zh-CN" b="0" i="0" smtClean="0">
                        <a:latin typeface="Cambria Math" panose="02040503050406030204" pitchFamily="18" charset="0"/>
                      </a:rPr>
                      <m:t>=0</m:t>
                    </m:r>
                  </m:oMath>
                </a14:m>
                <a:r>
                  <a:rPr lang="zh-CN" altLang="en-US" dirty="0" smtClean="0"/>
                  <a:t>，采样次数</a:t>
                </a:r>
                <a:r>
                  <a:rPr lang="en-US" altLang="zh-CN" dirty="0" smtClean="0"/>
                  <a:t>k=0,</a:t>
                </a:r>
                <a:r>
                  <a:rPr lang="zh-CN" altLang="en-US" dirty="0" smtClean="0"/>
                  <a:t>随机初始化策略</a:t>
                </a:r>
                <a14:m>
                  <m:oMath xmlns:m="http://schemas.openxmlformats.org/officeDocument/2006/math">
                    <m:r>
                      <a:rPr lang="en-US" altLang="zh-CN" b="0" i="1" smtClean="0">
                        <a:latin typeface="Cambria Math" panose="02040503050406030204" pitchFamily="18" charset="0"/>
                      </a:rPr>
                      <m:t>𝜋</m:t>
                    </m:r>
                  </m:oMath>
                </a14:m>
                <a:endParaRPr lang="en-US" altLang="zh-CN" b="0" dirty="0" smtClean="0"/>
              </a:p>
              <a:p>
                <a:pPr marL="342900" indent="-342900">
                  <a:buAutoNum type="arabicPeriod"/>
                </a:pPr>
                <a:r>
                  <a:rPr lang="en-US" altLang="zh-CN" b="0" dirty="0" smtClean="0"/>
                  <a:t> </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+1</m:t>
                    </m:r>
                  </m:oMath>
                </a14:m>
                <a:r>
                  <a:rPr lang="en-US" altLang="zh-CN" dirty="0" smtClean="0"/>
                  <a:t>,</a:t>
                </a:r>
                <a:r>
                  <a:rPr lang="zh-CN" altLang="en-US" dirty="0"/>
                  <a:t>基于策略</a:t>
                </a:r>
                <a14:m>
                  <m:oMath xmlns:m="http://schemas.openxmlformats.org/officeDocument/2006/math">
                    <m:r>
                      <a:rPr lang="en-US" altLang="zh-CN">
                        <a:latin typeface="Cambria Math" panose="02040503050406030204" pitchFamily="18" charset="0"/>
                      </a:rPr>
                      <m:t>𝜋</m:t>
                    </m:r>
                    <m:r>
                      <a:rPr lang="en-US" altLang="zh-CN">
                        <a:latin typeface="Cambria Math" panose="02040503050406030204" pitchFamily="18" charset="0"/>
                      </a:rPr>
                      <m:t>,</m:t>
                    </m:r>
                    <m:r>
                      <a:rPr lang="zh-CN" altLang="en-US">
                        <a:latin typeface="Cambria Math" panose="02040503050406030204" pitchFamily="18" charset="0"/>
                      </a:rPr>
                      <m:t>进</m:t>
                    </m:r>
                    <m:r>
                      <m:rPr>
                        <m:nor/>
                      </m:rPr>
                      <a:rPr lang="zh-CN" altLang="en-US"/>
                      <m:t>行第</m:t>
                    </m:r>
                    <m:r>
                      <m:rPr>
                        <m:nor/>
                      </m:rPr>
                      <a:rPr lang="en-US" altLang="zh-CN"/>
                      <m:t>k</m:t>
                    </m:r>
                    <m:r>
                      <m:rPr>
                        <m:nor/>
                      </m:rPr>
                      <a:rPr lang="zh-CN" altLang="en-US"/>
                      <m:t>次蒙特卡罗采样，得到一个完整的状态序列</m:t>
                    </m:r>
                  </m:oMath>
                </a14:m>
                <a:endParaRPr lang="en-US" altLang="zh-CN" dirty="0" smtClean="0"/>
              </a:p>
              <a:p>
                <a:pPr marL="342900" indent="-342900">
                  <a:buAutoNum type="arabicPeriod"/>
                </a:pPr>
                <a:r>
                  <a:rPr lang="zh-CN" altLang="en-US" dirty="0"/>
                  <a:t>对于该状态序列里出现的每一状态行为</a:t>
                </a:r>
                <a:r>
                  <a:rPr lang="zh-CN" altLang="en-US" dirty="0" smtClean="0"/>
                  <a:t>对</a:t>
                </a:r>
                <a:r>
                  <a:rPr lang="en-US" altLang="zh-CN" dirty="0" smtClean="0"/>
                  <a:t>(</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m:t>
                        </m:r>
                      </m:sub>
                    </m:sSub>
                  </m:oMath>
                </a14:m>
                <a:r>
                  <a:rPr lang="en-US" altLang="zh-CN" dirty="0" smtClean="0"/>
                  <a:t>),</a:t>
                </a:r>
                <a:r>
                  <a:rPr lang="zh-CN" altLang="en-US" dirty="0" smtClean="0"/>
                  <a:t>计算其</a:t>
                </a:r>
                <a:r>
                  <a:rPr lang="en-US" altLang="zh-CN" dirty="0" smtClean="0"/>
                  <a:t>return</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 </m:t>
                        </m:r>
                        <m:r>
                          <a:rPr lang="en-US" altLang="zh-CN" b="0" i="1" smtClean="0">
                            <a:latin typeface="Cambria Math" panose="02040503050406030204" pitchFamily="18" charset="0"/>
                          </a:rPr>
                          <m:t>𝐺</m:t>
                        </m:r>
                      </m:e>
                      <m:sub>
                        <m:r>
                          <m:rPr>
                            <m:sty m:val="p"/>
                          </m:rPr>
                          <a:rPr lang="en-US" altLang="zh-CN" b="0" i="0" smtClean="0">
                            <a:latin typeface="Cambria Math" panose="02040503050406030204" pitchFamily="18" charset="0"/>
                          </a:rPr>
                          <m:t>t</m:t>
                        </m:r>
                      </m:sub>
                    </m:sSub>
                  </m:oMath>
                </a14:m>
                <a:r>
                  <a:rPr lang="en-US" altLang="zh-CN" dirty="0" smtClean="0"/>
                  <a:t>,</a:t>
                </a:r>
                <a:r>
                  <a:rPr lang="zh-CN" altLang="en-US" dirty="0" smtClean="0"/>
                  <a:t>更新计数</a:t>
                </a:r>
                <a14:m>
                  <m:oMath xmlns:m="http://schemas.openxmlformats.org/officeDocument/2006/math">
                    <m:r>
                      <a:rPr lang="en-US" altLang="zh-CN" b="0" i="1" smtClean="0">
                        <a:latin typeface="Cambria Math" panose="02040503050406030204" pitchFamily="18" charset="0"/>
                      </a:rPr>
                      <m:t>𝑁</m:t>
                    </m:r>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s</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a</m:t>
                        </m:r>
                      </m:e>
                    </m:d>
                    <m:r>
                      <a:rPr lang="zh-CN" altLang="en-US" i="1">
                        <a:latin typeface="Cambria Math" panose="02040503050406030204" pitchFamily="18" charset="0"/>
                      </a:rPr>
                      <m:t>和</m:t>
                    </m:r>
                    <m:r>
                      <a:rPr lang="zh-CN" altLang="en-US" i="1" smtClean="0">
                        <a:latin typeface="Cambria Math" panose="02040503050406030204" pitchFamily="18" charset="0"/>
                      </a:rPr>
                      <m:t>动作</m:t>
                    </m:r>
                    <m:r>
                      <a:rPr lang="zh-CN" altLang="en-US" i="1">
                        <a:latin typeface="Cambria Math" panose="02040503050406030204" pitchFamily="18" charset="0"/>
                      </a:rPr>
                      <m:t>价值</m:t>
                    </m:r>
                    <m:r>
                      <a:rPr lang="zh-CN" altLang="en-US" i="1" smtClean="0">
                        <a:latin typeface="Cambria Math" panose="02040503050406030204" pitchFamily="18" charset="0"/>
                      </a:rPr>
                      <m:t>函数</m:t>
                    </m:r>
                    <m:r>
                      <m:rPr>
                        <m:sty m:val="p"/>
                      </m:rPr>
                      <a:rPr lang="en-US" altLang="zh-CN" b="0" i="0" smtClean="0">
                        <a:latin typeface="Cambria Math" panose="02040503050406030204" pitchFamily="18" charset="0"/>
                      </a:rPr>
                      <m:t>Q</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s</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a</m:t>
                    </m:r>
                    <m:r>
                      <a:rPr lang="en-US" altLang="zh-CN" b="0" i="0" smtClean="0">
                        <a:latin typeface="Cambria Math" panose="02040503050406030204" pitchFamily="18" charset="0"/>
                      </a:rPr>
                      <m:t>)</m:t>
                    </m:r>
                  </m:oMath>
                </a14:m>
                <a:endParaRPr lang="en-US" altLang="zh-CN" dirty="0" smtClean="0"/>
              </a:p>
              <a:p>
                <a:pPr marL="342900" indent="-342900">
                  <a:buAutoNum type="arabicPeriod"/>
                </a:pPr>
                <a:endParaRPr lang="en-US" altLang="zh-CN" dirty="0"/>
              </a:p>
              <a:p>
                <a:pPr marL="342900" indent="-342900">
                  <a:buAutoNum type="arabicPeriod"/>
                </a:pPr>
                <a:endParaRPr lang="en-US" altLang="zh-CN" dirty="0" smtClean="0"/>
              </a:p>
              <a:p>
                <a:pPr marL="342900" indent="-342900">
                  <a:buAutoNum type="arabicPeriod"/>
                </a:pPr>
                <a:endParaRPr lang="en-US" altLang="zh-CN" dirty="0"/>
              </a:p>
              <a:p>
                <a:pPr marL="342900" indent="-342900">
                  <a:buAutoNum type="arabicPeriod"/>
                </a:pPr>
                <a:endParaRPr lang="en-US" altLang="zh-CN" dirty="0" smtClean="0"/>
              </a:p>
              <a:p>
                <a:pPr marL="342900" indent="-342900">
                  <a:buAutoNum type="arabicPeriod"/>
                </a:pPr>
                <a:endParaRPr lang="en-US" altLang="zh-CN" dirty="0"/>
              </a:p>
              <a:p>
                <a:pPr marL="342900" indent="-342900">
                  <a:buAutoNum type="arabicPeriod"/>
                </a:pPr>
                <a:endParaRPr lang="en-US" altLang="zh-CN" dirty="0" smtClean="0"/>
              </a:p>
              <a:p>
                <a:pPr marL="342900" indent="-342900">
                  <a:buAutoNum type="arabicPeriod"/>
                </a:pPr>
                <a:r>
                  <a:rPr lang="zh-CN" altLang="en-US" dirty="0" smtClean="0"/>
                  <a:t>基于最新的动作价值函数，更新当前的</a:t>
                </a:r>
                <a14:m>
                  <m:oMath xmlns:m="http://schemas.openxmlformats.org/officeDocument/2006/math">
                    <m:r>
                      <a:rPr lang="zh-CN" altLang="en-US" i="1" smtClean="0">
                        <a:latin typeface="Cambria Math" panose="02040503050406030204" pitchFamily="18" charset="0"/>
                      </a:rPr>
                      <m:t>𝜖</m:t>
                    </m:r>
                  </m:oMath>
                </a14:m>
                <a:r>
                  <a:rPr lang="en-US" altLang="zh-CN" dirty="0" smtClean="0"/>
                  <a:t>-</a:t>
                </a:r>
                <a:r>
                  <a:rPr lang="zh-CN" altLang="en-US" dirty="0" smtClean="0"/>
                  <a:t>贪婪策略</a:t>
                </a:r>
                <a:endParaRPr lang="en-US" altLang="zh-CN" dirty="0" smtClean="0"/>
              </a:p>
              <a:p>
                <a:pPr marL="342900" indent="-342900">
                  <a:buAutoNum type="arabicPeriod"/>
                </a:pPr>
                <a:r>
                  <a:rPr lang="zh-CN" altLang="en-US" dirty="0" smtClean="0"/>
                  <a:t>如果所有的</a:t>
                </a:r>
                <a14:m>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oMath>
                </a14:m>
                <a:r>
                  <a:rPr lang="zh-CN" altLang="en-US" dirty="0" smtClean="0"/>
                  <a:t>收敛，则所有的</a:t>
                </a:r>
                <a14:m>
                  <m:oMath xmlns:m="http://schemas.openxmlformats.org/officeDocument/2006/math">
                    <m:r>
                      <a:rPr lang="en-US" altLang="zh-CN" i="1">
                        <a:latin typeface="Cambria Math" panose="02040503050406030204" pitchFamily="18" charset="0"/>
                      </a:rPr>
                      <m:t>𝑄</m:t>
                    </m:r>
                    <m:r>
                      <a:rPr lang="en-US" altLang="zh-CN" i="1">
                        <a:latin typeface="Cambria Math" panose="02040503050406030204" pitchFamily="18" charset="0"/>
                      </a:rPr>
                      <m:t>(</m:t>
                    </m:r>
                    <m:r>
                      <a:rPr lang="en-US" altLang="zh-CN" i="1">
                        <a:latin typeface="Cambria Math" panose="02040503050406030204" pitchFamily="18" charset="0"/>
                      </a:rPr>
                      <m:t>𝑠</m:t>
                    </m:r>
                    <m:r>
                      <a:rPr lang="en-US" altLang="zh-CN" i="1">
                        <a:latin typeface="Cambria Math" panose="02040503050406030204" pitchFamily="18" charset="0"/>
                      </a:rPr>
                      <m:t>,</m:t>
                    </m:r>
                    <m:r>
                      <a:rPr lang="en-US" altLang="zh-CN" i="1">
                        <a:latin typeface="Cambria Math" panose="02040503050406030204" pitchFamily="18" charset="0"/>
                      </a:rPr>
                      <m:t>𝑎</m:t>
                    </m:r>
                    <m:r>
                      <a:rPr lang="en-US" altLang="zh-CN" i="1">
                        <a:latin typeface="Cambria Math" panose="02040503050406030204" pitchFamily="18" charset="0"/>
                      </a:rPr>
                      <m:t>)</m:t>
                    </m:r>
                  </m:oMath>
                </a14:m>
                <a:r>
                  <a:rPr lang="zh-CN" altLang="en-US" dirty="0" smtClean="0"/>
                  <a:t>即为最优的动作价值函数，否则转至第二步。</a:t>
                </a:r>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1756064" y="3023755"/>
                <a:ext cx="9164781" cy="3693319"/>
              </a:xfrm>
              <a:prstGeom prst="rect">
                <a:avLst/>
              </a:prstGeom>
              <a:blipFill>
                <a:blip r:embed="rId4"/>
                <a:stretch>
                  <a:fillRect l="-532" t="-825" r="-3061" b="-16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3354155" y="4562309"/>
                <a:ext cx="43363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𝛾</m:t>
                          </m:r>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+2</m:t>
                          </m:r>
                        </m:sub>
                      </m:sSub>
                      <m:r>
                        <m:rPr>
                          <m:nor/>
                        </m:rPr>
                        <a:rPr lang="en-US" altLang="zh-CN" dirty="0"/>
                        <m:t>+</m:t>
                      </m:r>
                      <m:sSup>
                        <m:sSupPr>
                          <m:ctrlPr>
                            <a:rPr lang="en-US" altLang="zh-CN" i="1" dirty="0">
                              <a:latin typeface="Cambria Math" panose="02040503050406030204" pitchFamily="18" charset="0"/>
                            </a:rPr>
                          </m:ctrlPr>
                        </m:sSupPr>
                        <m:e>
                          <m:r>
                            <a:rPr lang="zh-CN" altLang="en-US" i="1">
                              <a:latin typeface="Cambria Math" panose="02040503050406030204" pitchFamily="18" charset="0"/>
                            </a:rPr>
                            <m:t>𝛾</m:t>
                          </m:r>
                        </m:e>
                        <m:sup>
                          <m:r>
                            <a:rPr lang="en-US" altLang="zh-CN" i="1" dirty="0">
                              <a:latin typeface="Cambria Math" panose="02040503050406030204" pitchFamily="18" charset="0"/>
                            </a:rPr>
                            <m:t>2</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+3</m:t>
                          </m:r>
                        </m:sub>
                      </m:sSub>
                      <m:r>
                        <m:rPr>
                          <m:nor/>
                        </m:rPr>
                        <a:rPr lang="en-US" altLang="zh-CN" dirty="0"/>
                        <m:t>+…+</m:t>
                      </m:r>
                      <m:sSup>
                        <m:sSupPr>
                          <m:ctrlPr>
                            <a:rPr lang="en-US" altLang="zh-CN" i="1" dirty="0">
                              <a:latin typeface="Cambria Math" panose="02040503050406030204" pitchFamily="18" charset="0"/>
                            </a:rPr>
                          </m:ctrlPr>
                        </m:sSupPr>
                        <m:e>
                          <m:r>
                            <a:rPr lang="zh-CN" altLang="en-US" i="1">
                              <a:latin typeface="Cambria Math" panose="02040503050406030204" pitchFamily="18" charset="0"/>
                            </a:rPr>
                            <m:t>𝛾</m:t>
                          </m:r>
                        </m:e>
                        <m:sup>
                          <m:r>
                            <a:rPr lang="en-US" altLang="zh-CN" i="1" dirty="0">
                              <a:latin typeface="Cambria Math" panose="02040503050406030204" pitchFamily="18" charset="0"/>
                            </a:rPr>
                            <m:t>𝑇</m:t>
                          </m:r>
                          <m:r>
                            <a:rPr lang="en-US" altLang="zh-CN" i="1" dirty="0">
                              <a:latin typeface="Cambria Math" panose="02040503050406030204" pitchFamily="18" charset="0"/>
                            </a:rPr>
                            <m:t>−</m:t>
                          </m:r>
                          <m:r>
                            <a:rPr lang="en-US" altLang="zh-CN" i="1" dirty="0">
                              <a:latin typeface="Cambria Math" panose="02040503050406030204" pitchFamily="18" charset="0"/>
                            </a:rPr>
                            <m:t>𝑡</m:t>
                          </m:r>
                          <m:r>
                            <a:rPr lang="en-US" altLang="zh-CN" i="1" dirty="0">
                              <a:latin typeface="Cambria Math" panose="02040503050406030204" pitchFamily="18" charset="0"/>
                            </a:rPr>
                            <m:t>+1</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𝑇</m:t>
                          </m:r>
                        </m:sub>
                      </m:sSub>
                    </m:oMath>
                  </m:oMathPara>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3354155" y="4562309"/>
                <a:ext cx="4336315" cy="369332"/>
              </a:xfrm>
              <a:prstGeom prst="rect">
                <a:avLst/>
              </a:prstGeom>
              <a:blipFill>
                <a:blip r:embed="rId5"/>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286012" y="5021330"/>
                <a:ext cx="2472600" cy="276999"/>
              </a:xfrm>
              <a:prstGeom prst="rect">
                <a:avLst/>
              </a:prstGeom>
              <a:noFill/>
            </p:spPr>
            <p:txBody>
              <a:bodyPr wrap="none" lIns="0" tIns="0" rIns="0" bIns="0" rtlCol="0">
                <a:spAutoFit/>
              </a:bodyPr>
              <a:lstStyle/>
              <a:p>
                <a14:m>
                  <m:oMath xmlns:m="http://schemas.openxmlformats.org/officeDocument/2006/math">
                    <m:r>
                      <a:rPr lang="en-US" altLang="zh-CN" b="0" i="1" smtClean="0">
                        <a:latin typeface="Cambria Math" panose="02040503050406030204" pitchFamily="18" charset="0"/>
                      </a:rPr>
                      <m:t>𝑁</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r>
                      <a:rPr lang="en-US" altLang="zh-CN" i="1">
                        <a:latin typeface="Cambria Math" panose="02040503050406030204" pitchFamily="18" charset="0"/>
                      </a:rPr>
                      <m:t>𝑁</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m:t>
                            </m:r>
                          </m:sub>
                        </m:sSub>
                      </m:e>
                    </m:d>
                  </m:oMath>
                </a14:m>
                <a:r>
                  <a:rPr lang="en-US" altLang="zh-CN" dirty="0" smtClean="0"/>
                  <a:t> + 1</a:t>
                </a:r>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286012" y="5021330"/>
                <a:ext cx="2472600" cy="276999"/>
              </a:xfrm>
              <a:prstGeom prst="rect">
                <a:avLst/>
              </a:prstGeom>
              <a:blipFill>
                <a:blip r:embed="rId6"/>
                <a:stretch>
                  <a:fillRect l="-3202" t="-28889" r="-4926" b="-5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3211632" y="5388018"/>
                <a:ext cx="4776243"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𝑄</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r>
                        <a:rPr lang="en-US" altLang="zh-CN" i="1">
                          <a:latin typeface="Cambria Math" panose="02040503050406030204" pitchFamily="18" charset="0"/>
                        </a:rPr>
                        <m:t>𝑄</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𝑡</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i="1">
                              <a:latin typeface="Cambria Math" panose="02040503050406030204" pitchFamily="18" charset="0"/>
                            </a:rPr>
                            <m:t>𝑁</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𝑡</m:t>
                                  </m:r>
                                </m:sub>
                              </m:sSub>
                            </m:e>
                          </m:d>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i="1">
                          <a:latin typeface="Cambria Math" panose="02040503050406030204" pitchFamily="18" charset="0"/>
                        </a:rPr>
                        <m:t>𝑄</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𝑡</m:t>
                              </m:r>
                            </m:sub>
                          </m:sSub>
                        </m:e>
                      </m:d>
                      <m:r>
                        <a:rPr lang="en-US" altLang="zh-CN" b="0" i="1" smtClean="0">
                          <a:latin typeface="Cambria Math" panose="02040503050406030204" pitchFamily="18" charset="0"/>
                        </a:rPr>
                        <m:t>)</m:t>
                      </m:r>
                    </m:oMath>
                  </m:oMathPara>
                </a14:m>
                <a:endParaRPr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3211632" y="5388018"/>
                <a:ext cx="4776243" cy="567207"/>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5347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3" name="矩形 2"/>
          <p:cNvSpPr/>
          <p:nvPr/>
        </p:nvSpPr>
        <p:spPr>
          <a:xfrm>
            <a:off x="1169768" y="1868115"/>
            <a:ext cx="3461204" cy="369332"/>
          </a:xfrm>
          <a:prstGeom prst="rect">
            <a:avLst/>
          </a:prstGeom>
        </p:spPr>
        <p:txBody>
          <a:bodyPr wrap="none">
            <a:spAutoFit/>
          </a:bodyPr>
          <a:lstStyle/>
          <a:p>
            <a:r>
              <a:rPr lang="en-US" altLang="zh-CN" b="1" dirty="0" smtClean="0">
                <a:solidFill>
                  <a:srgbClr val="1A1A1A"/>
                </a:solidFill>
                <a:latin typeface="-apple-system"/>
              </a:rPr>
              <a:t>Temporal </a:t>
            </a:r>
            <a:r>
              <a:rPr lang="en-US" altLang="zh-CN" b="1" dirty="0">
                <a:solidFill>
                  <a:srgbClr val="1A1A1A"/>
                </a:solidFill>
                <a:latin typeface="-apple-system"/>
              </a:rPr>
              <a:t>D</a:t>
            </a:r>
            <a:r>
              <a:rPr lang="en-US" altLang="zh-CN" b="1" dirty="0" smtClean="0">
                <a:solidFill>
                  <a:srgbClr val="1A1A1A"/>
                </a:solidFill>
                <a:latin typeface="-apple-system"/>
              </a:rPr>
              <a:t>ifference Learning</a:t>
            </a:r>
            <a:endParaRPr lang="en-US" altLang="zh-CN" b="1" dirty="0">
              <a:solidFill>
                <a:srgbClr val="1A1A1A"/>
              </a:solidFill>
              <a:latin typeface="-apple-system"/>
            </a:endParaRPr>
          </a:p>
        </p:txBody>
      </p:sp>
      <p:sp>
        <p:nvSpPr>
          <p:cNvPr id="2" name="矩形 1"/>
          <p:cNvSpPr/>
          <p:nvPr/>
        </p:nvSpPr>
        <p:spPr>
          <a:xfrm>
            <a:off x="1582971" y="2528271"/>
            <a:ext cx="9171619" cy="646331"/>
          </a:xfrm>
          <a:prstGeom prst="rect">
            <a:avLst/>
          </a:prstGeom>
        </p:spPr>
        <p:txBody>
          <a:bodyPr wrap="square">
            <a:spAutoFit/>
          </a:bodyPr>
          <a:lstStyle/>
          <a:p>
            <a:r>
              <a:rPr lang="en-US" altLang="zh-CN" dirty="0">
                <a:solidFill>
                  <a:srgbClr val="000000"/>
                </a:solidFill>
                <a:latin typeface="Verdana" panose="020B0604030504040204" pitchFamily="34" charset="0"/>
              </a:rPr>
              <a:t> </a:t>
            </a:r>
            <a:r>
              <a:rPr lang="en-US" altLang="zh-CN" dirty="0" smtClean="0">
                <a:solidFill>
                  <a:srgbClr val="000000"/>
                </a:solidFill>
                <a:latin typeface="Verdana" panose="020B0604030504040204" pitchFamily="34" charset="0"/>
              </a:rPr>
              <a:t>    </a:t>
            </a:r>
            <a:r>
              <a:rPr lang="zh-CN" altLang="en-US" dirty="0" smtClean="0">
                <a:solidFill>
                  <a:srgbClr val="000000"/>
                </a:solidFill>
                <a:latin typeface="Verdana" panose="020B0604030504040204" pitchFamily="34" charset="0"/>
              </a:rPr>
              <a:t>与</a:t>
            </a:r>
            <a:r>
              <a:rPr lang="en-US" altLang="zh-CN" dirty="0" smtClean="0">
                <a:solidFill>
                  <a:srgbClr val="000000"/>
                </a:solidFill>
                <a:latin typeface="Verdana" panose="020B0604030504040204" pitchFamily="34" charset="0"/>
              </a:rPr>
              <a:t>MC</a:t>
            </a:r>
            <a:r>
              <a:rPr lang="zh-CN" altLang="en-US" dirty="0" smtClean="0">
                <a:solidFill>
                  <a:srgbClr val="000000"/>
                </a:solidFill>
                <a:latin typeface="Verdana" panose="020B0604030504040204" pitchFamily="34" charset="0"/>
              </a:rPr>
              <a:t>类似，为</a:t>
            </a:r>
            <a:r>
              <a:rPr lang="en-US" altLang="zh-CN" dirty="0" smtClean="0">
                <a:solidFill>
                  <a:srgbClr val="000000"/>
                </a:solidFill>
                <a:latin typeface="Verdana" panose="020B0604030504040204" pitchFamily="34" charset="0"/>
              </a:rPr>
              <a:t>Model-free</a:t>
            </a:r>
            <a:r>
              <a:rPr lang="zh-CN" altLang="en-US" dirty="0" smtClean="0">
                <a:solidFill>
                  <a:srgbClr val="000000"/>
                </a:solidFill>
                <a:latin typeface="Verdana" panose="020B0604030504040204" pitchFamily="34" charset="0"/>
              </a:rPr>
              <a:t>模型，对于</a:t>
            </a:r>
            <a:r>
              <a:rPr lang="zh-CN" altLang="en-US" dirty="0">
                <a:solidFill>
                  <a:srgbClr val="000000"/>
                </a:solidFill>
                <a:latin typeface="Verdana" panose="020B0604030504040204" pitchFamily="34" charset="0"/>
              </a:rPr>
              <a:t>时序差分法来说，我们没有完整的状态序列，只有部分的状态序列，那么如何可以近似求出某个状态的收获呢？</a:t>
            </a:r>
            <a:endParaRPr lang="zh-CN" altLang="en-US" dirty="0"/>
          </a:p>
        </p:txBody>
      </p:sp>
      <p:pic>
        <p:nvPicPr>
          <p:cNvPr id="5" name="Picture 2" descr="https://img-blog.csdn.net/20180713123527891?watermark/2/text/aHR0cHM6Ly9ibG9nLmNzZG4ubmV0L0xhZ3JhbmdlU0s=/font/5a6L5L2T/fontsize/400/fill/I0JBQkFCMA==/dissolve/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254" y="3906447"/>
            <a:ext cx="5133436" cy="18916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文本框 3"/>
              <p:cNvSpPr txBox="1"/>
              <p:nvPr/>
            </p:nvSpPr>
            <p:spPr>
              <a:xfrm>
                <a:off x="2064254" y="5927300"/>
                <a:ext cx="7667355" cy="276999"/>
              </a:xfrm>
              <a:prstGeom prst="rect">
                <a:avLst/>
              </a:prstGeom>
              <a:noFill/>
            </p:spPr>
            <p:txBody>
              <a:bodyPr wrap="none" lIns="0" tIns="0" rIns="0" bIns="0" rtlCol="0">
                <a:spAutoFit/>
              </a:bodyPr>
              <a:lstStyle/>
              <a:p>
                <a14:m>
                  <m:oMath xmlns:m="http://schemas.openxmlformats.org/officeDocument/2006/math">
                    <m:r>
                      <a:rPr lang="zh-CN" altLang="en-US" i="1" smtClean="0">
                        <a:latin typeface="Cambria Math" panose="02040503050406030204" pitchFamily="18" charset="0"/>
                      </a:rPr>
                      <m:t>将</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m:rPr>
                            <m:sty m:val="p"/>
                          </m:rPr>
                          <a:rPr lang="en-US" altLang="zh-CN" b="0" i="0" smtClean="0">
                            <a:latin typeface="Cambria Math" panose="02040503050406030204" pitchFamily="18" charset="0"/>
                          </a:rPr>
                          <m:t>t</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𝑅</m:t>
                        </m:r>
                      </m:e>
                      <m:sub>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Sub>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𝑣</m:t>
                    </m:r>
                    <m:d>
                      <m:dPr>
                        <m:ctrlPr>
                          <a:rPr lang="en-US" altLang="zh-CN" b="0" i="1" smtClean="0">
                            <a:latin typeface="Cambria Math" panose="02040503050406030204" pitchFamily="18" charset="0"/>
                            <a:ea typeface="Cambria Math" panose="02040503050406030204" pitchFamily="18" charset="0"/>
                          </a:rPr>
                        </m:ctrlPr>
                      </m:dPr>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𝑆</m:t>
                            </m:r>
                          </m:e>
                          <m:sub>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Sub>
                      </m:e>
                    </m:d>
                    <m:r>
                      <a:rPr lang="zh-CN" altLang="en-US" i="1">
                        <a:latin typeface="Cambria Math" panose="02040503050406030204" pitchFamily="18" charset="0"/>
                        <a:ea typeface="Cambria Math" panose="02040503050406030204" pitchFamily="18" charset="0"/>
                      </a:rPr>
                      <m:t>作为</m:t>
                    </m:r>
                    <m:r>
                      <a:rPr lang="zh-CN" altLang="en-US" i="1" smtClean="0">
                        <a:latin typeface="Cambria Math" panose="02040503050406030204" pitchFamily="18" charset="0"/>
                        <a:ea typeface="Cambria Math" panose="02040503050406030204" pitchFamily="18" charset="0"/>
                      </a:rPr>
                      <m:t>目标</m:t>
                    </m:r>
                    <m:r>
                      <a:rPr lang="zh-CN" altLang="en-US" i="1">
                        <a:latin typeface="Cambria Math" panose="02040503050406030204" pitchFamily="18" charset="0"/>
                        <a:ea typeface="Cambria Math" panose="02040503050406030204" pitchFamily="18" charset="0"/>
                      </a:rPr>
                      <m:t>值</m:t>
                    </m:r>
                    <m:r>
                      <a:rPr lang="zh-CN" altLang="en-US"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并</m:t>
                    </m:r>
                    <m:r>
                      <a:rPr lang="zh-CN" altLang="en-US" i="1" smtClean="0">
                        <a:latin typeface="Cambria Math" panose="02040503050406030204" pitchFamily="18" charset="0"/>
                        <a:ea typeface="Cambria Math" panose="02040503050406030204" pitchFamily="18" charset="0"/>
                      </a:rPr>
                      <m:t>定义</m:t>
                    </m:r>
                    <m:r>
                      <a:rPr lang="en-US" altLang="zh-CN" b="0" i="1" smtClean="0">
                        <a:latin typeface="Cambria Math" panose="02040503050406030204" pitchFamily="18" charset="0"/>
                        <a:ea typeface="Cambria Math" panose="02040503050406030204" pitchFamily="18" charset="0"/>
                      </a:rPr>
                      <m:t>𝑇𝐷</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𝑒𝑟𝑟𝑜𝑟</m:t>
                    </m:r>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r>
                      <a:rPr lang="en-US" altLang="zh-CN" i="1">
                        <a:latin typeface="Cambria Math" panose="02040503050406030204" pitchFamily="18" charset="0"/>
                        <a:ea typeface="Cambria Math" panose="02040503050406030204" pitchFamily="18" charset="0"/>
                      </a:rPr>
                      <m:t>𝑣</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𝑆</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smtClean="0">
                        <a:latin typeface="Cambria Math" panose="02040503050406030204" pitchFamily="18" charset="0"/>
                        <a:ea typeface="Cambria Math" panose="02040503050406030204" pitchFamily="18" charset="0"/>
                      </a:rPr>
                      <m:t>)</m:t>
                    </m:r>
                  </m:oMath>
                </a14:m>
                <a:r>
                  <a:rPr lang="en-US" altLang="zh-CN" dirty="0" smtClean="0">
                    <a:ea typeface="Cambria Math" panose="02040503050406030204" pitchFamily="18" charset="0"/>
                  </a:rPr>
                  <a:t>-</a:t>
                </a:r>
                <a14:m>
                  <m:oMath xmlns:m="http://schemas.openxmlformats.org/officeDocument/2006/math">
                    <m:r>
                      <a:rPr lang="en-US" altLang="zh-CN" i="1">
                        <a:latin typeface="Cambria Math" panose="02040503050406030204" pitchFamily="18" charset="0"/>
                        <a:ea typeface="Cambria Math" panose="02040503050406030204" pitchFamily="18" charset="0"/>
                      </a:rPr>
                      <m:t>𝑣</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𝑆</m:t>
                        </m:r>
                      </m:e>
                      <m:sub>
                        <m:r>
                          <a:rPr lang="en-US" altLang="zh-CN" i="1">
                            <a:latin typeface="Cambria Math" panose="02040503050406030204" pitchFamily="18" charset="0"/>
                            <a:ea typeface="Cambria Math" panose="02040503050406030204" pitchFamily="18" charset="0"/>
                          </a:rPr>
                          <m:t>𝑡</m:t>
                        </m:r>
                      </m:sub>
                    </m:sSub>
                    <m:r>
                      <a:rPr lang="en-US" altLang="zh-CN" i="1">
                        <a:latin typeface="Cambria Math" panose="02040503050406030204" pitchFamily="18" charset="0"/>
                        <a:ea typeface="Cambria Math" panose="02040503050406030204" pitchFamily="18" charset="0"/>
                      </a:rPr>
                      <m:t>)</m:t>
                    </m:r>
                  </m:oMath>
                </a14:m>
                <a:endParaRPr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2064254" y="5927300"/>
                <a:ext cx="7667355" cy="276999"/>
              </a:xfrm>
              <a:prstGeom prst="rect">
                <a:avLst/>
              </a:prstGeom>
              <a:blipFill>
                <a:blip r:embed="rId4"/>
                <a:stretch>
                  <a:fillRect l="-1432" t="-28261" r="-636" b="-50000"/>
                </a:stretch>
              </a:blipFill>
            </p:spPr>
            <p:txBody>
              <a:bodyPr/>
              <a:lstStyle/>
              <a:p>
                <a:r>
                  <a:rPr lang="zh-CN" altLang="en-US">
                    <a:noFill/>
                  </a:rPr>
                  <a:t> </a:t>
                </a:r>
              </a:p>
            </p:txBody>
          </p:sp>
        </mc:Fallback>
      </mc:AlternateContent>
      <p:sp>
        <p:nvSpPr>
          <p:cNvPr id="6" name="文本框 5"/>
          <p:cNvSpPr txBox="1"/>
          <p:nvPr/>
        </p:nvSpPr>
        <p:spPr>
          <a:xfrm>
            <a:off x="2064254" y="3465426"/>
            <a:ext cx="2129109" cy="369332"/>
          </a:xfrm>
          <a:prstGeom prst="rect">
            <a:avLst/>
          </a:prstGeom>
          <a:noFill/>
        </p:spPr>
        <p:txBody>
          <a:bodyPr wrap="none" rtlCol="0">
            <a:spAutoFit/>
          </a:bodyPr>
          <a:lstStyle/>
          <a:p>
            <a:r>
              <a:rPr lang="zh-CN" altLang="en-US" dirty="0" smtClean="0"/>
              <a:t>受</a:t>
            </a:r>
            <a:r>
              <a:rPr lang="en-US" altLang="zh-CN" dirty="0" smtClean="0"/>
              <a:t>Bellman</a:t>
            </a:r>
            <a:r>
              <a:rPr lang="zh-CN" altLang="en-US" dirty="0" smtClean="0"/>
              <a:t>方程启发</a:t>
            </a:r>
            <a:endParaRPr lang="zh-CN" altLang="en-US" dirty="0"/>
          </a:p>
        </p:txBody>
      </p:sp>
    </p:spTree>
    <p:extLst>
      <p:ext uri="{BB962C8B-B14F-4D97-AF65-F5344CB8AC3E}">
        <p14:creationId xmlns:p14="http://schemas.microsoft.com/office/powerpoint/2010/main" val="1096449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3" name="矩形 2"/>
          <p:cNvSpPr/>
          <p:nvPr/>
        </p:nvSpPr>
        <p:spPr>
          <a:xfrm>
            <a:off x="1169768" y="1868115"/>
            <a:ext cx="3578224" cy="369332"/>
          </a:xfrm>
          <a:prstGeom prst="rect">
            <a:avLst/>
          </a:prstGeom>
        </p:spPr>
        <p:txBody>
          <a:bodyPr wrap="none">
            <a:spAutoFit/>
          </a:bodyPr>
          <a:lstStyle/>
          <a:p>
            <a:r>
              <a:rPr lang="en-US" altLang="zh-CN" b="1" dirty="0" smtClean="0">
                <a:solidFill>
                  <a:srgbClr val="1A1A1A"/>
                </a:solidFill>
                <a:latin typeface="-apple-system"/>
              </a:rPr>
              <a:t>Temporal </a:t>
            </a:r>
            <a:r>
              <a:rPr lang="en-US" altLang="zh-CN" b="1" dirty="0">
                <a:solidFill>
                  <a:srgbClr val="1A1A1A"/>
                </a:solidFill>
                <a:latin typeface="-apple-system"/>
              </a:rPr>
              <a:t>D</a:t>
            </a:r>
            <a:r>
              <a:rPr lang="en-US" altLang="zh-CN" b="1" dirty="0" smtClean="0">
                <a:solidFill>
                  <a:srgbClr val="1A1A1A"/>
                </a:solidFill>
                <a:latin typeface="-apple-system"/>
              </a:rPr>
              <a:t>ifference Learning:</a:t>
            </a:r>
            <a:endParaRPr lang="en-US" altLang="zh-CN" b="1" dirty="0">
              <a:solidFill>
                <a:srgbClr val="1A1A1A"/>
              </a:solidFill>
              <a:latin typeface="-apple-system"/>
            </a:endParaRPr>
          </a:p>
        </p:txBody>
      </p:sp>
      <p:sp>
        <p:nvSpPr>
          <p:cNvPr id="9" name="矩形 8"/>
          <p:cNvSpPr/>
          <p:nvPr/>
        </p:nvSpPr>
        <p:spPr>
          <a:xfrm>
            <a:off x="7799651" y="3176275"/>
            <a:ext cx="184731" cy="369332"/>
          </a:xfrm>
          <a:prstGeom prst="rect">
            <a:avLst/>
          </a:prstGeom>
        </p:spPr>
        <p:txBody>
          <a:bodyPr wrap="none">
            <a:spAutoFit/>
          </a:bodyPr>
          <a:lstStyle/>
          <a:p>
            <a:endParaRPr lang="zh-CN" altLang="en-US" dirty="0"/>
          </a:p>
        </p:txBody>
      </p:sp>
      <p:sp>
        <p:nvSpPr>
          <p:cNvPr id="12" name="矩形 11"/>
          <p:cNvSpPr/>
          <p:nvPr/>
        </p:nvSpPr>
        <p:spPr>
          <a:xfrm>
            <a:off x="1828951" y="3176275"/>
            <a:ext cx="184731" cy="369332"/>
          </a:xfrm>
          <a:prstGeom prst="rect">
            <a:avLst/>
          </a:prstGeom>
        </p:spPr>
        <p:txBody>
          <a:bodyPr wrap="none">
            <a:spAutoFit/>
          </a:bodyPr>
          <a:lstStyle/>
          <a:p>
            <a:endParaRPr lang="zh-CN" altLang="en-US" dirty="0"/>
          </a:p>
        </p:txBody>
      </p:sp>
      <p:pic>
        <p:nvPicPr>
          <p:cNvPr id="4" name="图片 3"/>
          <p:cNvPicPr>
            <a:picLocks noChangeAspect="1"/>
          </p:cNvPicPr>
          <p:nvPr/>
        </p:nvPicPr>
        <p:blipFill>
          <a:blip r:embed="rId3"/>
          <a:stretch>
            <a:fillRect/>
          </a:stretch>
        </p:blipFill>
        <p:spPr>
          <a:xfrm>
            <a:off x="8306287" y="1108430"/>
            <a:ext cx="2601199" cy="2258033"/>
          </a:xfrm>
          <a:prstGeom prst="rect">
            <a:avLst/>
          </a:prstGeom>
        </p:spPr>
      </p:pic>
      <mc:AlternateContent xmlns:mc="http://schemas.openxmlformats.org/markup-compatibility/2006">
        <mc:Choice xmlns:a14="http://schemas.microsoft.com/office/drawing/2010/main" Requires="a14">
          <p:sp>
            <p:nvSpPr>
              <p:cNvPr id="5" name="矩形 4"/>
              <p:cNvSpPr/>
              <p:nvPr/>
            </p:nvSpPr>
            <p:spPr>
              <a:xfrm>
                <a:off x="2049335" y="3360749"/>
                <a:ext cx="6096000" cy="958980"/>
              </a:xfrm>
              <a:prstGeom prst="rect">
                <a:avLst/>
              </a:prstGeom>
            </p:spPr>
            <p:txBody>
              <a:bodyPr>
                <a:spAutoFit/>
              </a:bodyPr>
              <a:lstStyle/>
              <a:p>
                <a:pPr>
                  <a:defRPr/>
                </a:pPr>
                <a14:m>
                  <m:oMathPara xmlns:m="http://schemas.openxmlformats.org/officeDocument/2006/math">
                    <m:oMathParaPr>
                      <m:jc m:val="center"/>
                    </m:oMathParaPr>
                    <m:oMath xmlns:m="http://schemas.openxmlformats.org/officeDocument/2006/math">
                      <m:r>
                        <a:rPr lang="en-US" altLang="zh-CN" i="1" smtClean="0">
                          <a:latin typeface="Cambria Math" panose="02040503050406030204" pitchFamily="18" charset="0"/>
                        </a:rPr>
                        <m:t>𝑉</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r>
                        <a:rPr lang="en-US" altLang="zh-CN" i="1">
                          <a:latin typeface="Cambria Math" panose="02040503050406030204" pitchFamily="18" charset="0"/>
                        </a:rPr>
                        <m:t>𝑉</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e>
                      </m:d>
                      <m:r>
                        <a:rPr lang="en-US" altLang="zh-CN" i="1">
                          <a:latin typeface="Cambria Math" panose="02040503050406030204" pitchFamily="18" charset="0"/>
                        </a:rPr>
                        <m:t>+ </m:t>
                      </m:r>
                      <m:r>
                        <a:rPr lang="zh-CN" altLang="en-US" i="1">
                          <a:latin typeface="Cambria Math" panose="02040503050406030204" pitchFamily="18" charset="0"/>
                        </a:rPr>
                        <m:t>𝛼</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𝑉</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𝑆</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𝑉</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e>
                          </m:d>
                        </m:e>
                      </m:d>
                    </m:oMath>
                  </m:oMathPara>
                </a14:m>
                <a:endParaRPr lang="en-US" altLang="zh-CN" dirty="0" smtClean="0"/>
              </a:p>
              <a:p>
                <a:pPr>
                  <a:defRPr/>
                </a:pPr>
                <a:endParaRPr lang="zh-CN" altLang="en-US" dirty="0"/>
              </a:p>
              <a:p>
                <a:pPr>
                  <a:defRPr/>
                </a:pPr>
                <a14:m>
                  <m:oMathPara xmlns:m="http://schemas.openxmlformats.org/officeDocument/2006/math">
                    <m:oMathParaPr>
                      <m:jc m:val="center"/>
                    </m:oMathParaPr>
                    <m:oMath xmlns:m="http://schemas.openxmlformats.org/officeDocument/2006/math">
                      <m:r>
                        <a:rPr lang="en-US" altLang="zh-CN" i="1">
                          <a:latin typeface="Cambria Math" panose="02040503050406030204" pitchFamily="18" charset="0"/>
                        </a:rPr>
                        <m:t>𝑄</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r>
                        <a:rPr lang="en-US" altLang="zh-CN" i="1">
                          <a:latin typeface="Cambria Math" panose="02040503050406030204" pitchFamily="18" charset="0"/>
                        </a:rPr>
                        <m:t>𝑄</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r>
                        <a:rPr lang="zh-CN" altLang="en-US" i="1">
                          <a:latin typeface="Cambria Math" panose="02040503050406030204" pitchFamily="18" charset="0"/>
                        </a:rPr>
                        <m:t>𝛼</m:t>
                      </m:r>
                      <m:r>
                        <a:rPr lang="en-US" altLang="zh-CN" i="1">
                          <a:latin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𝑉</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𝑆</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𝑄</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oMath>
                  </m:oMathPara>
                </a14:m>
                <a:endParaRPr lang="zh-CN" altLang="en-US" dirty="0"/>
              </a:p>
            </p:txBody>
          </p:sp>
        </mc:Choice>
        <mc:Fallback>
          <p:sp>
            <p:nvSpPr>
              <p:cNvPr id="5" name="矩形 4"/>
              <p:cNvSpPr>
                <a:spLocks noRot="1" noChangeAspect="1" noMove="1" noResize="1" noEditPoints="1" noAdjustHandles="1" noChangeArrowheads="1" noChangeShapeType="1" noTextEdit="1"/>
              </p:cNvSpPr>
              <p:nvPr/>
            </p:nvSpPr>
            <p:spPr>
              <a:xfrm>
                <a:off x="2049335" y="3360749"/>
                <a:ext cx="6096000" cy="958980"/>
              </a:xfrm>
              <a:prstGeom prst="rect">
                <a:avLst/>
              </a:prstGeom>
              <a:blipFill>
                <a:blip r:embed="rId4"/>
                <a:stretch>
                  <a:fillRect b="-443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p:cNvSpPr/>
              <p:nvPr/>
            </p:nvSpPr>
            <p:spPr>
              <a:xfrm>
                <a:off x="2805365" y="2714610"/>
                <a:ext cx="2354619" cy="369332"/>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𝐺</m:t>
                          </m:r>
                        </m:e>
                        <m:sub>
                          <m:r>
                            <m:rPr>
                              <m:sty m:val="p"/>
                            </m:rPr>
                            <a:rPr lang="en-US" altLang="zh-CN">
                              <a:latin typeface="Cambria Math" panose="02040503050406030204" pitchFamily="18" charset="0"/>
                            </a:rPr>
                            <m:t>t</m:t>
                          </m:r>
                        </m:sub>
                      </m:sSub>
                      <m:r>
                        <a:rPr lang="en-US" altLang="zh-CN" i="1">
                          <a:latin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𝑉</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𝑆</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oMath>
                  </m:oMathPara>
                </a14:m>
                <a:endParaRPr lang="zh-CN" altLang="en-US" dirty="0"/>
              </a:p>
            </p:txBody>
          </p:sp>
        </mc:Choice>
        <mc:Fallback>
          <p:sp>
            <p:nvSpPr>
              <p:cNvPr id="6" name="矩形 5"/>
              <p:cNvSpPr>
                <a:spLocks noRot="1" noChangeAspect="1" noMove="1" noResize="1" noEditPoints="1" noAdjustHandles="1" noChangeArrowheads="1" noChangeShapeType="1" noTextEdit="1"/>
              </p:cNvSpPr>
              <p:nvPr/>
            </p:nvSpPr>
            <p:spPr>
              <a:xfrm>
                <a:off x="2805365" y="2714610"/>
                <a:ext cx="2354619" cy="369332"/>
              </a:xfrm>
              <a:prstGeom prst="rect">
                <a:avLst/>
              </a:prstGeom>
              <a:blipFill>
                <a:blip r:embed="rId5"/>
                <a:stretch>
                  <a:fillRect b="-131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48082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3" name="矩形 2"/>
          <p:cNvSpPr/>
          <p:nvPr/>
        </p:nvSpPr>
        <p:spPr>
          <a:xfrm>
            <a:off x="1169768" y="2261366"/>
            <a:ext cx="1354858" cy="369332"/>
          </a:xfrm>
          <a:prstGeom prst="rect">
            <a:avLst/>
          </a:prstGeom>
        </p:spPr>
        <p:txBody>
          <a:bodyPr wrap="none">
            <a:spAutoFit/>
          </a:bodyPr>
          <a:lstStyle/>
          <a:p>
            <a:r>
              <a:rPr lang="en-US" altLang="zh-CN" b="1" dirty="0" smtClean="0">
                <a:solidFill>
                  <a:srgbClr val="1A1A1A"/>
                </a:solidFill>
                <a:latin typeface="-apple-system"/>
              </a:rPr>
              <a:t>n-step TD:</a:t>
            </a:r>
            <a:endParaRPr lang="en-US" altLang="zh-CN" b="1" dirty="0">
              <a:solidFill>
                <a:srgbClr val="1A1A1A"/>
              </a:solidFill>
              <a:latin typeface="-apple-system"/>
            </a:endParaRPr>
          </a:p>
        </p:txBody>
      </p:sp>
      <p:sp>
        <p:nvSpPr>
          <p:cNvPr id="9" name="矩形 8"/>
          <p:cNvSpPr/>
          <p:nvPr/>
        </p:nvSpPr>
        <p:spPr>
          <a:xfrm>
            <a:off x="7799651" y="3176275"/>
            <a:ext cx="184731" cy="369332"/>
          </a:xfrm>
          <a:prstGeom prst="rect">
            <a:avLst/>
          </a:prstGeom>
        </p:spPr>
        <p:txBody>
          <a:bodyPr wrap="none">
            <a:spAutoFit/>
          </a:bodyPr>
          <a:lstStyle/>
          <a:p>
            <a:endParaRPr lang="zh-CN" altLang="en-US" dirty="0"/>
          </a:p>
        </p:txBody>
      </p:sp>
      <p:sp>
        <p:nvSpPr>
          <p:cNvPr id="12" name="矩形 11"/>
          <p:cNvSpPr/>
          <p:nvPr/>
        </p:nvSpPr>
        <p:spPr>
          <a:xfrm>
            <a:off x="1828951" y="3176275"/>
            <a:ext cx="184731" cy="369332"/>
          </a:xfrm>
          <a:prstGeom prst="rect">
            <a:avLst/>
          </a:prstGeom>
        </p:spPr>
        <p:txBody>
          <a:bodyPr wrap="none">
            <a:spAutoFit/>
          </a:bodyPr>
          <a:lstStyle/>
          <a:p>
            <a:endParaRPr lang="zh-CN" altLang="en-US" dirty="0"/>
          </a:p>
        </p:txBody>
      </p:sp>
      <p:pic>
        <p:nvPicPr>
          <p:cNvPr id="4" name="图片 3"/>
          <p:cNvPicPr>
            <a:picLocks noChangeAspect="1"/>
          </p:cNvPicPr>
          <p:nvPr/>
        </p:nvPicPr>
        <p:blipFill>
          <a:blip r:embed="rId3"/>
          <a:stretch>
            <a:fillRect/>
          </a:stretch>
        </p:blipFill>
        <p:spPr>
          <a:xfrm>
            <a:off x="8306287" y="1108430"/>
            <a:ext cx="2601199" cy="2258033"/>
          </a:xfrm>
          <a:prstGeom prst="rect">
            <a:avLst/>
          </a:prstGeom>
        </p:spPr>
      </p:pic>
      <mc:AlternateContent xmlns:mc="http://schemas.openxmlformats.org/markup-compatibility/2006">
        <mc:Choice xmlns:a14="http://schemas.microsoft.com/office/drawing/2010/main" Requires="a14">
          <p:sp>
            <p:nvSpPr>
              <p:cNvPr id="6" name="矩形 5"/>
              <p:cNvSpPr/>
              <p:nvPr/>
            </p:nvSpPr>
            <p:spPr>
              <a:xfrm>
                <a:off x="2805365" y="2714610"/>
                <a:ext cx="3595215" cy="438325"/>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𝐺</m:t>
                          </m:r>
                        </m:e>
                        <m:sub>
                          <m:r>
                            <m:rPr>
                              <m:sty m:val="p"/>
                            </m:rPr>
                            <a:rPr lang="en-US" altLang="zh-CN">
                              <a:latin typeface="Cambria Math" panose="02040503050406030204" pitchFamily="18" charset="0"/>
                            </a:rPr>
                            <m:t>t</m:t>
                          </m:r>
                        </m:sub>
                        <m:sup>
                          <m:r>
                            <a:rPr lang="en-US" altLang="zh-CN" b="0" i="1" smtClean="0">
                              <a:latin typeface="Cambria Math" panose="02040503050406030204" pitchFamily="18" charset="0"/>
                            </a:rPr>
                            <m:t>(2)</m:t>
                          </m:r>
                        </m:sup>
                      </m:sSubSup>
                      <m:r>
                        <a:rPr lang="en-US" altLang="zh-CN" i="1">
                          <a:latin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𝛾</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𝑅</m:t>
                          </m:r>
                        </m:e>
                        <m:sub>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+2</m:t>
                          </m:r>
                        </m:sub>
                      </m:sSub>
                      <m:r>
                        <a:rPr lang="en-US" altLang="zh-CN" b="0" i="1" smtClean="0">
                          <a:latin typeface="Cambria Math" panose="02040503050406030204" pitchFamily="18" charset="0"/>
                          <a:ea typeface="Cambria Math" panose="02040503050406030204" pitchFamily="18" charset="0"/>
                        </a:rPr>
                        <m:t> +</m:t>
                      </m:r>
                      <m:sSup>
                        <m:sSupPr>
                          <m:ctrlPr>
                            <a:rPr lang="en-US" altLang="zh-CN" b="0" i="1" smtClean="0">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b="0" i="1" smtClean="0">
                              <a:latin typeface="Cambria Math" panose="02040503050406030204" pitchFamily="18" charset="0"/>
                              <a:ea typeface="Cambria Math" panose="02040503050406030204" pitchFamily="18" charset="0"/>
                            </a:rPr>
                            <m:t>2</m:t>
                          </m:r>
                        </m:sup>
                      </m:sSup>
                      <m:r>
                        <a:rPr lang="en-US" altLang="zh-CN" b="0" i="1" smtClean="0">
                          <a:latin typeface="Cambria Math" panose="02040503050406030204" pitchFamily="18" charset="0"/>
                          <a:ea typeface="Cambria Math" panose="02040503050406030204" pitchFamily="18" charset="0"/>
                        </a:rPr>
                        <m:t>𝑉</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𝑆</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+2</m:t>
                          </m:r>
                        </m:sub>
                      </m:sSub>
                      <m:r>
                        <a:rPr lang="en-US" altLang="zh-CN" i="1">
                          <a:latin typeface="Cambria Math" panose="02040503050406030204" pitchFamily="18" charset="0"/>
                          <a:ea typeface="Cambria Math" panose="02040503050406030204" pitchFamily="18" charset="0"/>
                        </a:rPr>
                        <m:t>)</m:t>
                      </m:r>
                    </m:oMath>
                  </m:oMathPara>
                </a14:m>
                <a:endParaRPr lang="zh-CN" altLang="en-US" dirty="0"/>
              </a:p>
            </p:txBody>
          </p:sp>
        </mc:Choice>
        <mc:Fallback>
          <p:sp>
            <p:nvSpPr>
              <p:cNvPr id="6" name="矩形 5"/>
              <p:cNvSpPr>
                <a:spLocks noRot="1" noChangeAspect="1" noMove="1" noResize="1" noEditPoints="1" noAdjustHandles="1" noChangeArrowheads="1" noChangeShapeType="1" noTextEdit="1"/>
              </p:cNvSpPr>
              <p:nvPr/>
            </p:nvSpPr>
            <p:spPr>
              <a:xfrm>
                <a:off x="2805365" y="2714610"/>
                <a:ext cx="3595215" cy="438325"/>
              </a:xfrm>
              <a:prstGeom prst="rect">
                <a:avLst/>
              </a:prstGeom>
              <a:blipFill>
                <a:blip r:embed="rId4"/>
                <a:stretch>
                  <a:fillRect b="-972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矩形 9"/>
              <p:cNvSpPr/>
              <p:nvPr/>
            </p:nvSpPr>
            <p:spPr>
              <a:xfrm>
                <a:off x="2805365" y="3545607"/>
                <a:ext cx="4996688" cy="438325"/>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𝐺</m:t>
                          </m:r>
                        </m:e>
                        <m:sub>
                          <m:r>
                            <m:rPr>
                              <m:sty m:val="p"/>
                            </m:rPr>
                            <a:rPr lang="en-US" altLang="zh-CN">
                              <a:latin typeface="Cambria Math" panose="02040503050406030204" pitchFamily="18" charset="0"/>
                            </a:rPr>
                            <m:t>t</m:t>
                          </m:r>
                        </m:sub>
                        <m:sup>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sup>
                      </m:sSubSup>
                      <m:r>
                        <a:rPr lang="en-US" altLang="zh-CN" i="1">
                          <a:latin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𝛾</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𝑅</m:t>
                          </m:r>
                        </m:e>
                        <m:sub>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+2</m:t>
                          </m:r>
                        </m:sub>
                      </m:sSub>
                      <m:r>
                        <a:rPr lang="en-US" altLang="zh-CN" b="0" i="1" smtClean="0">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m:rPr>
                              <m:sty m:val="p"/>
                            </m:rPr>
                            <a:rPr lang="en-US" altLang="zh-CN" i="1">
                              <a:latin typeface="Cambria Math" panose="02040503050406030204" pitchFamily="18" charset="0"/>
                              <a:ea typeface="Cambria Math" panose="02040503050406030204" pitchFamily="18" charset="0"/>
                            </a:rPr>
                            <m:t>n</m:t>
                          </m:r>
                          <m:r>
                            <a:rPr lang="en-US" altLang="zh-CN" i="1">
                              <a:latin typeface="Cambria Math" panose="02040503050406030204" pitchFamily="18" charset="0"/>
                              <a:ea typeface="Cambria Math" panose="02040503050406030204" pitchFamily="18" charset="0"/>
                            </a:rPr>
                            <m:t>-1</m:t>
                          </m:r>
                        </m:sup>
                      </m:sSup>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𝑛</m:t>
                          </m:r>
                        </m:sub>
                      </m:sSub>
                      <m:r>
                        <a:rPr lang="en-US" altLang="zh-CN" b="0" i="0"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b="0" i="1" smtClean="0">
                              <a:latin typeface="Cambria Math" panose="02040503050406030204" pitchFamily="18" charset="0"/>
                              <a:ea typeface="Cambria Math" panose="02040503050406030204" pitchFamily="18" charset="0"/>
                            </a:rPr>
                            <m:t>𝑛</m:t>
                          </m:r>
                        </m:sup>
                      </m:sSup>
                      <m:r>
                        <a:rPr lang="en-US" altLang="zh-CN" b="0" i="1" smtClean="0">
                          <a:latin typeface="Cambria Math" panose="02040503050406030204" pitchFamily="18" charset="0"/>
                          <a:ea typeface="Cambria Math" panose="02040503050406030204" pitchFamily="18" charset="0"/>
                        </a:rPr>
                        <m:t>𝑉</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𝑆</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𝑛</m:t>
                          </m:r>
                        </m:sub>
                      </m:sSub>
                      <m:r>
                        <a:rPr lang="en-US" altLang="zh-CN" i="1">
                          <a:latin typeface="Cambria Math" panose="02040503050406030204" pitchFamily="18" charset="0"/>
                          <a:ea typeface="Cambria Math" panose="02040503050406030204" pitchFamily="18" charset="0"/>
                        </a:rPr>
                        <m:t>)</m:t>
                      </m:r>
                    </m:oMath>
                  </m:oMathPara>
                </a14:m>
                <a:endParaRPr lang="zh-CN" altLang="en-US" dirty="0"/>
              </a:p>
            </p:txBody>
          </p:sp>
        </mc:Choice>
        <mc:Fallback>
          <p:sp>
            <p:nvSpPr>
              <p:cNvPr id="10" name="矩形 9"/>
              <p:cNvSpPr>
                <a:spLocks noRot="1" noChangeAspect="1" noMove="1" noResize="1" noEditPoints="1" noAdjustHandles="1" noChangeArrowheads="1" noChangeShapeType="1" noTextEdit="1"/>
              </p:cNvSpPr>
              <p:nvPr/>
            </p:nvSpPr>
            <p:spPr>
              <a:xfrm>
                <a:off x="2805365" y="3545607"/>
                <a:ext cx="4996688" cy="438325"/>
              </a:xfrm>
              <a:prstGeom prst="rect">
                <a:avLst/>
              </a:prstGeom>
              <a:blipFill>
                <a:blip r:embed="rId5"/>
                <a:stretch>
                  <a:fillRect b="-8333"/>
                </a:stretch>
              </a:blipFill>
            </p:spPr>
            <p:txBody>
              <a:bodyPr/>
              <a:lstStyle/>
              <a:p>
                <a:r>
                  <a:rPr lang="zh-CN" altLang="en-US">
                    <a:noFill/>
                  </a:rPr>
                  <a:t> </a:t>
                </a:r>
              </a:p>
            </p:txBody>
          </p:sp>
        </mc:Fallback>
      </mc:AlternateContent>
      <p:sp>
        <p:nvSpPr>
          <p:cNvPr id="2" name="文本框 1"/>
          <p:cNvSpPr txBox="1"/>
          <p:nvPr/>
        </p:nvSpPr>
        <p:spPr>
          <a:xfrm>
            <a:off x="2026626" y="4376604"/>
            <a:ext cx="8747908" cy="369332"/>
          </a:xfrm>
          <a:prstGeom prst="rect">
            <a:avLst/>
          </a:prstGeom>
          <a:noFill/>
        </p:spPr>
        <p:txBody>
          <a:bodyPr wrap="none" rtlCol="0">
            <a:spAutoFit/>
          </a:bodyPr>
          <a:lstStyle/>
          <a:p>
            <a:r>
              <a:rPr lang="zh-CN" altLang="en-US" dirty="0" smtClean="0"/>
              <a:t>当</a:t>
            </a:r>
            <a:r>
              <a:rPr lang="en-US" altLang="zh-CN" dirty="0" smtClean="0"/>
              <a:t>n</a:t>
            </a:r>
            <a:r>
              <a:rPr lang="zh-CN" altLang="en-US" dirty="0" smtClean="0"/>
              <a:t>趋近于无穷大，或是趋近使用完整的序列时，</a:t>
            </a:r>
            <a:r>
              <a:rPr lang="en-US" altLang="zh-CN" dirty="0" smtClean="0"/>
              <a:t>n</a:t>
            </a:r>
            <a:r>
              <a:rPr lang="zh-CN" altLang="en-US" dirty="0" smtClean="0"/>
              <a:t>步时序差分就等价于蒙特卡罗算法</a:t>
            </a:r>
            <a:endParaRPr lang="zh-CN" altLang="en-US" dirty="0"/>
          </a:p>
        </p:txBody>
      </p:sp>
      <p:sp>
        <p:nvSpPr>
          <p:cNvPr id="13" name="矩形 12"/>
          <p:cNvSpPr/>
          <p:nvPr/>
        </p:nvSpPr>
        <p:spPr>
          <a:xfrm>
            <a:off x="1169768" y="1868694"/>
            <a:ext cx="3578224" cy="369332"/>
          </a:xfrm>
          <a:prstGeom prst="rect">
            <a:avLst/>
          </a:prstGeom>
        </p:spPr>
        <p:txBody>
          <a:bodyPr wrap="none">
            <a:spAutoFit/>
          </a:bodyPr>
          <a:lstStyle/>
          <a:p>
            <a:r>
              <a:rPr lang="en-US" altLang="zh-CN" b="1" dirty="0" smtClean="0">
                <a:solidFill>
                  <a:srgbClr val="1A1A1A"/>
                </a:solidFill>
                <a:latin typeface="-apple-system"/>
              </a:rPr>
              <a:t>Temporal </a:t>
            </a:r>
            <a:r>
              <a:rPr lang="en-US" altLang="zh-CN" b="1" dirty="0">
                <a:solidFill>
                  <a:srgbClr val="1A1A1A"/>
                </a:solidFill>
                <a:latin typeface="-apple-system"/>
              </a:rPr>
              <a:t>D</a:t>
            </a:r>
            <a:r>
              <a:rPr lang="en-US" altLang="zh-CN" b="1" dirty="0" smtClean="0">
                <a:solidFill>
                  <a:srgbClr val="1A1A1A"/>
                </a:solidFill>
                <a:latin typeface="-apple-system"/>
              </a:rPr>
              <a:t>ifference Learning:</a:t>
            </a:r>
            <a:endParaRPr lang="en-US" altLang="zh-CN" b="1" dirty="0">
              <a:solidFill>
                <a:srgbClr val="1A1A1A"/>
              </a:solidFill>
              <a:latin typeface="-apple-system"/>
            </a:endParaRPr>
          </a:p>
        </p:txBody>
      </p:sp>
    </p:spTree>
    <p:extLst>
      <p:ext uri="{BB962C8B-B14F-4D97-AF65-F5344CB8AC3E}">
        <p14:creationId xmlns:p14="http://schemas.microsoft.com/office/powerpoint/2010/main" val="3072801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mc:AlternateContent xmlns:mc="http://schemas.openxmlformats.org/markup-compatibility/2006">
        <mc:Choice xmlns:a14="http://schemas.microsoft.com/office/drawing/2010/main" Requires="a14">
          <p:sp>
            <p:nvSpPr>
              <p:cNvPr id="3" name="矩形 2"/>
              <p:cNvSpPr/>
              <p:nvPr/>
            </p:nvSpPr>
            <p:spPr>
              <a:xfrm>
                <a:off x="1379148" y="2237447"/>
                <a:ext cx="899605" cy="369332"/>
              </a:xfrm>
              <a:prstGeom prst="rect">
                <a:avLst/>
              </a:prstGeom>
            </p:spPr>
            <p:txBody>
              <a:bodyPr wrap="none">
                <a:spAutoFit/>
              </a:bodyPr>
              <a:lstStyle/>
              <a:p>
                <a:r>
                  <a:rPr lang="en-US" altLang="zh-CN" b="1" dirty="0" smtClean="0">
                    <a:solidFill>
                      <a:srgbClr val="1A1A1A"/>
                    </a:solidFill>
                    <a:latin typeface="-apple-system"/>
                  </a:rPr>
                  <a:t>TD</a:t>
                </a:r>
                <a:r>
                  <a:rPr lang="en-US" altLang="zh-CN" b="1" dirty="0" smtClean="0">
                    <a:solidFill>
                      <a:srgbClr val="1A1A1A"/>
                    </a:solidFill>
                    <a:latin typeface="-apple-system"/>
                  </a:rPr>
                  <a:t>(</a:t>
                </a:r>
                <a14:m>
                  <m:oMath xmlns:m="http://schemas.openxmlformats.org/officeDocument/2006/math">
                    <m:r>
                      <a:rPr lang="en-US" altLang="zh-CN" b="1" i="1" smtClean="0">
                        <a:solidFill>
                          <a:srgbClr val="1A1A1A"/>
                        </a:solidFill>
                        <a:latin typeface="Cambria Math" panose="02040503050406030204" pitchFamily="18" charset="0"/>
                      </a:rPr>
                      <m:t>𝝀</m:t>
                    </m:r>
                  </m:oMath>
                </a14:m>
                <a:r>
                  <a:rPr lang="en-US" altLang="zh-CN" b="1" dirty="0" smtClean="0">
                    <a:solidFill>
                      <a:srgbClr val="1A1A1A"/>
                    </a:solidFill>
                    <a:latin typeface="-apple-system"/>
                  </a:rPr>
                  <a:t>)</a:t>
                </a:r>
                <a:r>
                  <a:rPr lang="en-US" altLang="zh-CN" b="1" dirty="0" smtClean="0">
                    <a:solidFill>
                      <a:srgbClr val="1A1A1A"/>
                    </a:solidFill>
                    <a:latin typeface="-apple-system"/>
                  </a:rPr>
                  <a:t>:</a:t>
                </a:r>
                <a:endParaRPr lang="en-US" altLang="zh-CN" b="1" dirty="0">
                  <a:solidFill>
                    <a:srgbClr val="1A1A1A"/>
                  </a:solidFill>
                  <a:latin typeface="-apple-system"/>
                </a:endParaRPr>
              </a:p>
            </p:txBody>
          </p:sp>
        </mc:Choice>
        <mc:Fallback>
          <p:sp>
            <p:nvSpPr>
              <p:cNvPr id="3" name="矩形 2"/>
              <p:cNvSpPr>
                <a:spLocks noRot="1" noChangeAspect="1" noMove="1" noResize="1" noEditPoints="1" noAdjustHandles="1" noChangeArrowheads="1" noChangeShapeType="1" noTextEdit="1"/>
              </p:cNvSpPr>
              <p:nvPr/>
            </p:nvSpPr>
            <p:spPr>
              <a:xfrm>
                <a:off x="1379148" y="2237447"/>
                <a:ext cx="899605" cy="369332"/>
              </a:xfrm>
              <a:prstGeom prst="rect">
                <a:avLst/>
              </a:prstGeom>
              <a:blipFill>
                <a:blip r:embed="rId3"/>
                <a:stretch>
                  <a:fillRect l="-5405" t="-11475" r="-6757" b="-21311"/>
                </a:stretch>
              </a:blipFill>
            </p:spPr>
            <p:txBody>
              <a:bodyPr/>
              <a:lstStyle/>
              <a:p>
                <a:r>
                  <a:rPr lang="zh-CN" altLang="en-US">
                    <a:noFill/>
                  </a:rPr>
                  <a:t> </a:t>
                </a:r>
              </a:p>
            </p:txBody>
          </p:sp>
        </mc:Fallback>
      </mc:AlternateContent>
      <p:sp>
        <p:nvSpPr>
          <p:cNvPr id="9" name="矩形 8"/>
          <p:cNvSpPr/>
          <p:nvPr/>
        </p:nvSpPr>
        <p:spPr>
          <a:xfrm>
            <a:off x="7799651" y="3176275"/>
            <a:ext cx="184731" cy="369332"/>
          </a:xfrm>
          <a:prstGeom prst="rect">
            <a:avLst/>
          </a:prstGeom>
        </p:spPr>
        <p:txBody>
          <a:bodyPr wrap="none">
            <a:spAutoFit/>
          </a:bodyPr>
          <a:lstStyle/>
          <a:p>
            <a:endParaRPr lang="zh-CN" altLang="en-US" dirty="0"/>
          </a:p>
        </p:txBody>
      </p:sp>
      <p:sp>
        <p:nvSpPr>
          <p:cNvPr id="12" name="矩形 11"/>
          <p:cNvSpPr/>
          <p:nvPr/>
        </p:nvSpPr>
        <p:spPr>
          <a:xfrm>
            <a:off x="1828951" y="3176275"/>
            <a:ext cx="184731" cy="369332"/>
          </a:xfrm>
          <a:prstGeom prst="rect">
            <a:avLst/>
          </a:prstGeom>
        </p:spPr>
        <p:txBody>
          <a:bodyPr wrap="none">
            <a:spAutoFit/>
          </a:bodyPr>
          <a:lstStyle/>
          <a:p>
            <a:endParaRPr lang="zh-CN" altLang="en-US" dirty="0"/>
          </a:p>
        </p:txBody>
      </p:sp>
      <p:sp>
        <p:nvSpPr>
          <p:cNvPr id="5" name="矩形 4"/>
          <p:cNvSpPr/>
          <p:nvPr/>
        </p:nvSpPr>
        <p:spPr>
          <a:xfrm>
            <a:off x="1828951" y="2531753"/>
            <a:ext cx="8703884" cy="369332"/>
          </a:xfrm>
          <a:prstGeom prst="rect">
            <a:avLst/>
          </a:prstGeom>
        </p:spPr>
        <p:txBody>
          <a:bodyPr wrap="square">
            <a:spAutoFit/>
          </a:bodyPr>
          <a:lstStyle/>
          <a:p>
            <a:r>
              <a:rPr lang="en-US" altLang="zh-CN" dirty="0">
                <a:solidFill>
                  <a:srgbClr val="000000"/>
                </a:solidFill>
                <a:latin typeface="Verdana" panose="020B0604030504040204" pitchFamily="34" charset="0"/>
              </a:rPr>
              <a:t>n</a:t>
            </a:r>
            <a:r>
              <a:rPr lang="zh-CN" altLang="en-US" dirty="0">
                <a:solidFill>
                  <a:srgbClr val="000000"/>
                </a:solidFill>
                <a:latin typeface="Verdana" panose="020B0604030504040204" pitchFamily="34" charset="0"/>
              </a:rPr>
              <a:t>步时序差分选择多少步数作为一个较优的计算参数是需要尝试的超参数调优问题</a:t>
            </a:r>
            <a:endParaRPr lang="zh-CN" altLang="en-US" dirty="0"/>
          </a:p>
        </p:txBody>
      </p:sp>
      <mc:AlternateContent xmlns:mc="http://schemas.openxmlformats.org/markup-compatibility/2006">
        <mc:Choice xmlns:a14="http://schemas.microsoft.com/office/drawing/2010/main" Requires="a14">
          <p:sp>
            <p:nvSpPr>
              <p:cNvPr id="8" name="文本框 7"/>
              <p:cNvSpPr txBox="1"/>
              <p:nvPr/>
            </p:nvSpPr>
            <p:spPr>
              <a:xfrm>
                <a:off x="2581102" y="3037775"/>
                <a:ext cx="7171259" cy="276999"/>
              </a:xfrm>
              <a:prstGeom prst="rect">
                <a:avLst/>
              </a:prstGeom>
              <a:noFill/>
            </p:spPr>
            <p:txBody>
              <a:bodyPr wrap="none" lIns="0" tIns="0" rIns="0" bIns="0" rtlCol="0">
                <a:spAutoFit/>
              </a:bodyPr>
              <a:lstStyle/>
              <a:p>
                <a14:m>
                  <m:oMath xmlns:m="http://schemas.openxmlformats.org/officeDocument/2006/math">
                    <m:r>
                      <a:rPr lang="zh-CN" altLang="en-US" i="1" smtClean="0">
                        <a:latin typeface="Cambria Math" panose="02040503050406030204" pitchFamily="18" charset="0"/>
                      </a:rPr>
                      <m:t>定义</m:t>
                    </m:r>
                    <m:r>
                      <a:rPr lang="en-US" altLang="zh-CN" b="0" i="1" smtClean="0">
                        <a:latin typeface="Cambria Math" panose="02040503050406030204" pitchFamily="18" charset="0"/>
                      </a:rPr>
                      <m:t>𝜆</m:t>
                    </m:r>
                  </m:oMath>
                </a14:m>
                <a:r>
                  <a:rPr lang="en-US" altLang="zh-CN" dirty="0" smtClean="0"/>
                  <a:t>-</a:t>
                </a:r>
                <a:r>
                  <a:rPr lang="zh-CN" altLang="en-US" dirty="0" smtClean="0"/>
                  <a:t>收获是</a:t>
                </a:r>
                <a:r>
                  <a:rPr lang="en-US" altLang="zh-CN" dirty="0" smtClean="0"/>
                  <a:t>n</a:t>
                </a:r>
                <a:r>
                  <a:rPr lang="zh-CN" altLang="en-US" dirty="0" smtClean="0"/>
                  <a:t>从</a:t>
                </a:r>
                <a:r>
                  <a:rPr lang="en-US" altLang="zh-CN" dirty="0" smtClean="0"/>
                  <a:t>1</a:t>
                </a:r>
                <a:r>
                  <a:rPr lang="zh-CN" altLang="en-US" dirty="0" smtClean="0"/>
                  <a:t>到</a:t>
                </a:r>
                <a14:m>
                  <m:oMath xmlns:m="http://schemas.openxmlformats.org/officeDocument/2006/math">
                    <m:r>
                      <a:rPr lang="en-US" altLang="zh-CN" b="0" i="1" smtClean="0">
                        <a:latin typeface="Cambria Math" panose="02040503050406030204" pitchFamily="18" charset="0"/>
                      </a:rPr>
                      <m:t>∞</m:t>
                    </m:r>
                  </m:oMath>
                </a14:m>
                <a:r>
                  <a:rPr lang="zh-CN" altLang="en-US" dirty="0" smtClean="0"/>
                  <a:t>所有步的收获之和，每一步的权重是</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𝜆</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𝜆</m:t>
                        </m:r>
                      </m:e>
                      <m:sup>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p>
                    </m:sSup>
                  </m:oMath>
                </a14:m>
                <a:endParaRPr lang="zh-CN" altLang="en-US" dirty="0"/>
              </a:p>
            </p:txBody>
          </p:sp>
        </mc:Choice>
        <mc:Fallback>
          <p:sp>
            <p:nvSpPr>
              <p:cNvPr id="8" name="文本框 7"/>
              <p:cNvSpPr txBox="1">
                <a:spLocks noRot="1" noChangeAspect="1" noMove="1" noResize="1" noEditPoints="1" noAdjustHandles="1" noChangeArrowheads="1" noChangeShapeType="1" noTextEdit="1"/>
              </p:cNvSpPr>
              <p:nvPr/>
            </p:nvSpPr>
            <p:spPr>
              <a:xfrm>
                <a:off x="2581102" y="3037775"/>
                <a:ext cx="7171259" cy="276999"/>
              </a:xfrm>
              <a:prstGeom prst="rect">
                <a:avLst/>
              </a:prstGeom>
              <a:blipFill>
                <a:blip r:embed="rId4"/>
                <a:stretch>
                  <a:fillRect l="-1529" t="-28261" b="-500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p:cNvSpPr txBox="1"/>
              <p:nvPr/>
            </p:nvSpPr>
            <p:spPr>
              <a:xfrm>
                <a:off x="4418214" y="3545607"/>
                <a:ext cx="2648802" cy="75527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𝜆</m:t>
                          </m:r>
                        </m:sup>
                      </m:sSubSup>
                      <m:r>
                        <a:rPr lang="en-US" altLang="zh-CN" b="0" i="1" smtClean="0">
                          <a:latin typeface="Cambria Math" panose="02040503050406030204" pitchFamily="18" charset="0"/>
                        </a:rPr>
                        <m:t>=(1−</m:t>
                      </m:r>
                      <m:r>
                        <a:rPr lang="en-US" altLang="zh-CN" b="0" i="1" smtClean="0">
                          <a:latin typeface="Cambria Math" panose="02040503050406030204" pitchFamily="18" charset="0"/>
                        </a:rPr>
                        <m:t>𝜆</m:t>
                      </m:r>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𝑛</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m:t>
                          </m:r>
                        </m:sup>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𝜆</m:t>
                              </m:r>
                            </m:e>
                            <m:sup>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p>
                          </m:s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𝐺</m:t>
                              </m:r>
                            </m:e>
                            <m:sub>
                              <m:r>
                                <a:rPr lang="en-US" altLang="zh-CN" i="1">
                                  <a:latin typeface="Cambria Math" panose="02040503050406030204" pitchFamily="18" charset="0"/>
                                </a:rPr>
                                <m:t>𝑡</m:t>
                              </m:r>
                            </m:sub>
                            <m:sup>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sup>
                          </m:sSubSup>
                        </m:e>
                      </m:nary>
                    </m:oMath>
                  </m:oMathPara>
                </a14:m>
                <a:endParaRPr lang="zh-CN" altLang="en-US" dirty="0"/>
              </a:p>
            </p:txBody>
          </p:sp>
        </mc:Choice>
        <mc:Fallback>
          <p:sp>
            <p:nvSpPr>
              <p:cNvPr id="13" name="文本框 12"/>
              <p:cNvSpPr txBox="1">
                <a:spLocks noRot="1" noChangeAspect="1" noMove="1" noResize="1" noEditPoints="1" noAdjustHandles="1" noChangeArrowheads="1" noChangeShapeType="1" noTextEdit="1"/>
              </p:cNvSpPr>
              <p:nvPr/>
            </p:nvSpPr>
            <p:spPr>
              <a:xfrm>
                <a:off x="4418214" y="3545607"/>
                <a:ext cx="2648802" cy="75527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矩形 13"/>
              <p:cNvSpPr/>
              <p:nvPr/>
            </p:nvSpPr>
            <p:spPr>
              <a:xfrm>
                <a:off x="2839044" y="4391027"/>
                <a:ext cx="6096000" cy="1077924"/>
              </a:xfrm>
              <a:prstGeom prst="rect">
                <a:avLst/>
              </a:prstGeom>
            </p:spPr>
            <p:txBody>
              <a:bodyPr>
                <a:spAutoFit/>
              </a:bodyPr>
              <a:lstStyle/>
              <a:p>
                <a:pPr>
                  <a:defRPr/>
                </a:pPr>
                <a14:m>
                  <m:oMathPara xmlns:m="http://schemas.openxmlformats.org/officeDocument/2006/math">
                    <m:oMathParaPr>
                      <m:jc m:val="center"/>
                    </m:oMathParaPr>
                    <m:oMath xmlns:m="http://schemas.openxmlformats.org/officeDocument/2006/math">
                      <m:r>
                        <a:rPr lang="en-US" altLang="zh-CN" i="1" smtClean="0">
                          <a:latin typeface="Cambria Math" panose="02040503050406030204" pitchFamily="18" charset="0"/>
                        </a:rPr>
                        <m:t>𝑉</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r>
                        <a:rPr lang="en-US" altLang="zh-CN" i="1">
                          <a:latin typeface="Cambria Math" panose="02040503050406030204" pitchFamily="18" charset="0"/>
                        </a:rPr>
                        <m:t>𝑉</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e>
                      </m:d>
                      <m:r>
                        <a:rPr lang="en-US" altLang="zh-CN" i="1">
                          <a:latin typeface="Cambria Math" panose="02040503050406030204" pitchFamily="18" charset="0"/>
                        </a:rPr>
                        <m:t>+ </m:t>
                      </m:r>
                      <m:r>
                        <a:rPr lang="zh-CN" altLang="en-US" i="1">
                          <a:latin typeface="Cambria Math" panose="02040503050406030204" pitchFamily="18" charset="0"/>
                        </a:rPr>
                        <m:t>𝛼</m:t>
                      </m:r>
                      <m:d>
                        <m:dPr>
                          <m:ctrlPr>
                            <a:rPr lang="en-US" altLang="zh-CN" i="1">
                              <a:latin typeface="Cambria Math" panose="02040503050406030204" pitchFamily="18" charset="0"/>
                            </a:rPr>
                          </m:ctrlPr>
                        </m:dPr>
                        <m:e>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i="1" smtClean="0">
                                  <a:latin typeface="Cambria Math" panose="02040503050406030204" pitchFamily="18" charset="0"/>
                                  <a:ea typeface="Cambria Math" panose="02040503050406030204" pitchFamily="18" charset="0"/>
                                </a:rPr>
                                <m:t>𝐺</m:t>
                              </m:r>
                            </m:e>
                            <m:sub>
                              <m:r>
                                <a:rPr lang="en-US" altLang="zh-CN" b="0" i="1" smtClean="0">
                                  <a:latin typeface="Cambria Math" panose="02040503050406030204" pitchFamily="18" charset="0"/>
                                  <a:ea typeface="Cambria Math" panose="02040503050406030204" pitchFamily="18" charset="0"/>
                                </a:rPr>
                                <m:t>𝑡</m:t>
                              </m:r>
                            </m:sub>
                            <m:sup>
                              <m:r>
                                <a:rPr lang="en-US" altLang="zh-CN" i="1">
                                  <a:latin typeface="Cambria Math" panose="02040503050406030204" pitchFamily="18" charset="0"/>
                                  <a:ea typeface="Cambria Math" panose="02040503050406030204" pitchFamily="18" charset="0"/>
                                </a:rPr>
                                <m:t>𝜆</m:t>
                              </m:r>
                            </m:sup>
                          </m:sSubSup>
                          <m:r>
                            <a:rPr lang="en-US" altLang="zh-CN" i="1">
                              <a:latin typeface="Cambria Math" panose="02040503050406030204" pitchFamily="18" charset="0"/>
                            </a:rPr>
                            <m:t>−</m:t>
                          </m:r>
                          <m:r>
                            <a:rPr lang="en-US" altLang="zh-CN" i="1">
                              <a:latin typeface="Cambria Math" panose="02040503050406030204" pitchFamily="18" charset="0"/>
                            </a:rPr>
                            <m:t>𝑉</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e>
                          </m:d>
                        </m:e>
                      </m:d>
                    </m:oMath>
                  </m:oMathPara>
                </a14:m>
                <a:endParaRPr lang="en-US" altLang="zh-CN" dirty="0" smtClean="0"/>
              </a:p>
              <a:p>
                <a:pPr>
                  <a:defRPr/>
                </a:pPr>
                <a:endParaRPr lang="zh-CN" altLang="en-US" dirty="0"/>
              </a:p>
              <a:p>
                <a:pPr>
                  <a:defRPr/>
                </a:pPr>
                <a14:m>
                  <m:oMathPara xmlns:m="http://schemas.openxmlformats.org/officeDocument/2006/math">
                    <m:oMathParaPr>
                      <m:jc m:val="center"/>
                    </m:oMathParaPr>
                    <m:oMath xmlns:m="http://schemas.openxmlformats.org/officeDocument/2006/math">
                      <m:r>
                        <a:rPr lang="en-US" altLang="zh-CN" i="1">
                          <a:latin typeface="Cambria Math" panose="02040503050406030204" pitchFamily="18" charset="0"/>
                        </a:rPr>
                        <m:t>𝑄</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r>
                        <a:rPr lang="en-US" altLang="zh-CN" i="1">
                          <a:latin typeface="Cambria Math" panose="02040503050406030204" pitchFamily="18" charset="0"/>
                        </a:rPr>
                        <m:t>𝑄</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r>
                        <a:rPr lang="zh-CN" altLang="en-US" i="1">
                          <a:latin typeface="Cambria Math" panose="02040503050406030204" pitchFamily="18" charset="0"/>
                        </a:rPr>
                        <m:t>𝛼</m:t>
                      </m:r>
                      <m:r>
                        <a:rPr lang="en-US" altLang="zh-CN" i="1">
                          <a:latin typeface="Cambria Math" panose="02040503050406030204" pitchFamily="18" charset="0"/>
                        </a:rPr>
                        <m:t>(</m:t>
                      </m:r>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𝐺</m:t>
                          </m:r>
                        </m:e>
                        <m:sub>
                          <m:r>
                            <a:rPr lang="en-US" altLang="zh-CN" i="1">
                              <a:latin typeface="Cambria Math" panose="02040503050406030204" pitchFamily="18" charset="0"/>
                              <a:ea typeface="Cambria Math" panose="02040503050406030204" pitchFamily="18" charset="0"/>
                            </a:rPr>
                            <m:t>𝑡</m:t>
                          </m:r>
                        </m:sub>
                        <m:sup>
                          <m:r>
                            <a:rPr lang="en-US" altLang="zh-CN" i="1">
                              <a:latin typeface="Cambria Math" panose="02040503050406030204" pitchFamily="18" charset="0"/>
                              <a:ea typeface="Cambria Math" panose="02040503050406030204" pitchFamily="18" charset="0"/>
                            </a:rPr>
                            <m:t>𝜆</m:t>
                          </m:r>
                        </m:sup>
                      </m:sSubSup>
                      <m:r>
                        <a:rPr lang="en-US" altLang="zh-CN" i="1">
                          <a:latin typeface="Cambria Math" panose="02040503050406030204" pitchFamily="18" charset="0"/>
                        </a:rPr>
                        <m:t>−</m:t>
                      </m:r>
                      <m:r>
                        <a:rPr lang="en-US" altLang="zh-CN" i="1">
                          <a:latin typeface="Cambria Math" panose="02040503050406030204" pitchFamily="18" charset="0"/>
                        </a:rPr>
                        <m:t>𝑄</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oMath>
                  </m:oMathPara>
                </a14:m>
                <a:endParaRPr lang="zh-CN" altLang="en-US" dirty="0"/>
              </a:p>
            </p:txBody>
          </p:sp>
        </mc:Choice>
        <mc:Fallback>
          <p:sp>
            <p:nvSpPr>
              <p:cNvPr id="14" name="矩形 13"/>
              <p:cNvSpPr>
                <a:spLocks noRot="1" noChangeAspect="1" noMove="1" noResize="1" noEditPoints="1" noAdjustHandles="1" noChangeArrowheads="1" noChangeShapeType="1" noTextEdit="1"/>
              </p:cNvSpPr>
              <p:nvPr/>
            </p:nvSpPr>
            <p:spPr>
              <a:xfrm>
                <a:off x="2839044" y="4391027"/>
                <a:ext cx="6096000" cy="1077924"/>
              </a:xfrm>
              <a:prstGeom prst="rect">
                <a:avLst/>
              </a:prstGeom>
              <a:blipFill>
                <a:blip r:embed="rId6"/>
                <a:stretch>
                  <a:fillRect b="-395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p:cNvSpPr txBox="1"/>
              <p:nvPr/>
            </p:nvSpPr>
            <p:spPr>
              <a:xfrm>
                <a:off x="4340562" y="5699152"/>
                <a:ext cx="3092963" cy="553998"/>
              </a:xfrm>
              <a:prstGeom prst="rect">
                <a:avLst/>
              </a:prstGeom>
              <a:noFill/>
            </p:spPr>
            <p:txBody>
              <a:bodyPr wrap="none" lIns="0" tIns="0" rIns="0" bIns="0" rtlCol="0">
                <a:spAutoFit/>
              </a:bodyPr>
              <a:lstStyle/>
              <a:p>
                <a14:m>
                  <m:oMath xmlns:m="http://schemas.openxmlformats.org/officeDocument/2006/math">
                    <m:r>
                      <a:rPr lang="en-US" altLang="zh-CN" b="0" i="1" smtClean="0">
                        <a:latin typeface="Cambria Math" panose="02040503050406030204" pitchFamily="18" charset="0"/>
                      </a:rPr>
                      <m:t>𝜆</m:t>
                    </m:r>
                    <m:r>
                      <a:rPr lang="en-US" altLang="zh-CN" b="0" i="1" smtClean="0">
                        <a:latin typeface="Cambria Math" panose="02040503050406030204" pitchFamily="18" charset="0"/>
                      </a:rPr>
                      <m:t>=0</m:t>
                    </m:r>
                  </m:oMath>
                </a14:m>
                <a:r>
                  <a:rPr lang="zh-CN" altLang="en-US" dirty="0" smtClean="0"/>
                  <a:t>时，为普通时序差分算法</a:t>
                </a:r>
                <a:endParaRPr lang="en-US" altLang="zh-CN" dirty="0" smtClean="0"/>
              </a:p>
              <a:p>
                <a14:m>
                  <m:oMath xmlns:m="http://schemas.openxmlformats.org/officeDocument/2006/math">
                    <m:r>
                      <a:rPr lang="en-US" altLang="zh-CN" i="1">
                        <a:latin typeface="Cambria Math" panose="02040503050406030204" pitchFamily="18" charset="0"/>
                      </a:rPr>
                      <m:t>𝜆</m:t>
                    </m:r>
                    <m:r>
                      <a:rPr lang="en-US" altLang="zh-CN" i="1">
                        <a:latin typeface="Cambria Math" panose="02040503050406030204" pitchFamily="18" charset="0"/>
                      </a:rPr>
                      <m:t>=1</m:t>
                    </m:r>
                  </m:oMath>
                </a14:m>
                <a:r>
                  <a:rPr lang="zh-CN" altLang="en-US" dirty="0" smtClean="0"/>
                  <a:t>时，为蒙特卡罗算法</a:t>
                </a:r>
                <a:endParaRPr lang="zh-CN" altLang="en-US" dirty="0"/>
              </a:p>
            </p:txBody>
          </p:sp>
        </mc:Choice>
        <mc:Fallback>
          <p:sp>
            <p:nvSpPr>
              <p:cNvPr id="15" name="文本框 14"/>
              <p:cNvSpPr txBox="1">
                <a:spLocks noRot="1" noChangeAspect="1" noMove="1" noResize="1" noEditPoints="1" noAdjustHandles="1" noChangeArrowheads="1" noChangeShapeType="1" noTextEdit="1"/>
              </p:cNvSpPr>
              <p:nvPr/>
            </p:nvSpPr>
            <p:spPr>
              <a:xfrm>
                <a:off x="4340562" y="5699152"/>
                <a:ext cx="3092963" cy="553998"/>
              </a:xfrm>
              <a:prstGeom prst="rect">
                <a:avLst/>
              </a:prstGeom>
              <a:blipFill>
                <a:blip r:embed="rId7"/>
                <a:stretch>
                  <a:fillRect l="-2761" t="-14286" r="-4339" b="-2417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矩形 15"/>
              <p:cNvSpPr/>
              <p:nvPr/>
            </p:nvSpPr>
            <p:spPr>
              <a:xfrm>
                <a:off x="9315534" y="3429421"/>
                <a:ext cx="1915845" cy="87145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𝐺</m:t>
                          </m:r>
                        </m:e>
                        <m:sub>
                          <m:r>
                            <a:rPr lang="en-US" altLang="zh-CN" i="1">
                              <a:latin typeface="Cambria Math" panose="02040503050406030204" pitchFamily="18" charset="0"/>
                            </a:rPr>
                            <m:t>𝑡</m:t>
                          </m:r>
                        </m:sub>
                        <m:sup>
                          <m:r>
                            <a:rPr lang="en-US" altLang="zh-CN" i="1">
                              <a:latin typeface="Cambria Math" panose="02040503050406030204" pitchFamily="18" charset="0"/>
                            </a:rPr>
                            <m:t>𝜆</m:t>
                          </m:r>
                        </m:sup>
                      </m:sSubSup>
                      <m:r>
                        <a:rPr lang="en-US" altLang="zh-CN" i="1">
                          <a:latin typeface="Cambria Math" panose="02040503050406030204" pitchFamily="18" charset="0"/>
                        </a:rPr>
                        <m:t>=</m:t>
                      </m:r>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𝑛</m:t>
                          </m:r>
                          <m:r>
                            <a:rPr lang="en-US" altLang="zh-CN" i="1">
                              <a:latin typeface="Cambria Math" panose="02040503050406030204" pitchFamily="18" charset="0"/>
                            </a:rPr>
                            <m:t>=0</m:t>
                          </m:r>
                        </m:sub>
                        <m:sup>
                          <m:r>
                            <a:rPr lang="en-US" altLang="zh-CN" i="1">
                              <a:latin typeface="Cambria Math" panose="02040503050406030204" pitchFamily="18" charset="0"/>
                            </a:rPr>
                            <m:t>𝑁</m:t>
                          </m:r>
                        </m:sup>
                        <m:e>
                          <m:sSup>
                            <m:sSupPr>
                              <m:ctrlPr>
                                <a:rPr lang="en-US" altLang="zh-CN" i="1">
                                  <a:latin typeface="Cambria Math" panose="02040503050406030204" pitchFamily="18" charset="0"/>
                                </a:rPr>
                              </m:ctrlPr>
                            </m:sSupPr>
                            <m:e>
                              <m:r>
                                <a:rPr lang="zh-CN" altLang="en-US" i="1">
                                  <a:latin typeface="Cambria Math" panose="02040503050406030204" pitchFamily="18" charset="0"/>
                                </a:rPr>
                                <m:t>𝛾</m:t>
                              </m:r>
                            </m:e>
                            <m:sup>
                              <m:r>
                                <a:rPr lang="en-US" altLang="zh-CN" i="1">
                                  <a:latin typeface="Cambria Math" panose="02040503050406030204" pitchFamily="18" charset="0"/>
                                </a:rPr>
                                <m:t>𝑛</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𝑛</m:t>
                              </m:r>
                            </m:sub>
                          </m:sSub>
                        </m:e>
                      </m:nary>
                    </m:oMath>
                  </m:oMathPara>
                </a14:m>
                <a:endParaRPr lang="zh-CN" altLang="en-US" dirty="0"/>
              </a:p>
            </p:txBody>
          </p:sp>
        </mc:Choice>
        <mc:Fallback>
          <p:sp>
            <p:nvSpPr>
              <p:cNvPr id="16" name="矩形 15"/>
              <p:cNvSpPr>
                <a:spLocks noRot="1" noChangeAspect="1" noMove="1" noResize="1" noEditPoints="1" noAdjustHandles="1" noChangeArrowheads="1" noChangeShapeType="1" noTextEdit="1"/>
              </p:cNvSpPr>
              <p:nvPr/>
            </p:nvSpPr>
            <p:spPr>
              <a:xfrm>
                <a:off x="9315534" y="3429421"/>
                <a:ext cx="1915845" cy="871457"/>
              </a:xfrm>
              <a:prstGeom prst="rect">
                <a:avLst/>
              </a:prstGeom>
              <a:blipFill>
                <a:blip r:embed="rId8"/>
                <a:stretch>
                  <a:fillRect/>
                </a:stretch>
              </a:blipFill>
            </p:spPr>
            <p:txBody>
              <a:bodyPr/>
              <a:lstStyle/>
              <a:p>
                <a:r>
                  <a:rPr lang="zh-CN" altLang="en-US">
                    <a:noFill/>
                  </a:rPr>
                  <a:t> </a:t>
                </a:r>
              </a:p>
            </p:txBody>
          </p:sp>
        </mc:Fallback>
      </mc:AlternateContent>
      <p:sp>
        <p:nvSpPr>
          <p:cNvPr id="18" name="矩形 17"/>
          <p:cNvSpPr/>
          <p:nvPr/>
        </p:nvSpPr>
        <p:spPr>
          <a:xfrm>
            <a:off x="1169768" y="1868115"/>
            <a:ext cx="3578224" cy="369332"/>
          </a:xfrm>
          <a:prstGeom prst="rect">
            <a:avLst/>
          </a:prstGeom>
        </p:spPr>
        <p:txBody>
          <a:bodyPr wrap="none">
            <a:spAutoFit/>
          </a:bodyPr>
          <a:lstStyle/>
          <a:p>
            <a:r>
              <a:rPr lang="en-US" altLang="zh-CN" b="1" dirty="0" smtClean="0">
                <a:solidFill>
                  <a:srgbClr val="1A1A1A"/>
                </a:solidFill>
                <a:latin typeface="-apple-system"/>
              </a:rPr>
              <a:t>Temporal </a:t>
            </a:r>
            <a:r>
              <a:rPr lang="en-US" altLang="zh-CN" b="1" dirty="0">
                <a:solidFill>
                  <a:srgbClr val="1A1A1A"/>
                </a:solidFill>
                <a:latin typeface="-apple-system"/>
              </a:rPr>
              <a:t>D</a:t>
            </a:r>
            <a:r>
              <a:rPr lang="en-US" altLang="zh-CN" b="1" dirty="0" smtClean="0">
                <a:solidFill>
                  <a:srgbClr val="1A1A1A"/>
                </a:solidFill>
                <a:latin typeface="-apple-system"/>
              </a:rPr>
              <a:t>ifference Learning:</a:t>
            </a:r>
            <a:endParaRPr lang="en-US" altLang="zh-CN" b="1" dirty="0">
              <a:solidFill>
                <a:srgbClr val="1A1A1A"/>
              </a:solidFill>
              <a:latin typeface="-apple-system"/>
            </a:endParaRPr>
          </a:p>
        </p:txBody>
      </p:sp>
    </p:spTree>
    <p:extLst>
      <p:ext uri="{BB962C8B-B14F-4D97-AF65-F5344CB8AC3E}">
        <p14:creationId xmlns:p14="http://schemas.microsoft.com/office/powerpoint/2010/main" val="4109801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3" name="矩形 2"/>
          <p:cNvSpPr/>
          <p:nvPr/>
        </p:nvSpPr>
        <p:spPr>
          <a:xfrm>
            <a:off x="1169768" y="1868115"/>
            <a:ext cx="3223959" cy="369332"/>
          </a:xfrm>
          <a:prstGeom prst="rect">
            <a:avLst/>
          </a:prstGeom>
        </p:spPr>
        <p:txBody>
          <a:bodyPr wrap="none">
            <a:spAutoFit/>
          </a:bodyPr>
          <a:lstStyle/>
          <a:p>
            <a:r>
              <a:rPr lang="en-US" altLang="zh-CN" b="1" dirty="0" err="1" smtClean="0">
                <a:solidFill>
                  <a:srgbClr val="1A1A1A"/>
                </a:solidFill>
                <a:latin typeface="-apple-system"/>
              </a:rPr>
              <a:t>Sarsa</a:t>
            </a:r>
            <a:r>
              <a:rPr lang="en-US" altLang="zh-CN" b="1" dirty="0" smtClean="0">
                <a:solidFill>
                  <a:srgbClr val="1A1A1A"/>
                </a:solidFill>
                <a:latin typeface="-apple-system"/>
              </a:rPr>
              <a:t>(on-policy </a:t>
            </a:r>
            <a:r>
              <a:rPr lang="en-US" altLang="zh-CN" b="1" dirty="0">
                <a:solidFill>
                  <a:srgbClr val="1A1A1A"/>
                </a:solidFill>
                <a:latin typeface="-apple-system"/>
              </a:rPr>
              <a:t>Learning</a:t>
            </a:r>
            <a:r>
              <a:rPr lang="zh-CN" altLang="en-US" dirty="0" smtClean="0"/>
              <a:t>）</a:t>
            </a:r>
            <a:endParaRPr lang="en-US" altLang="zh-CN" b="1" dirty="0">
              <a:solidFill>
                <a:srgbClr val="1A1A1A"/>
              </a:solidFill>
              <a:latin typeface="-apple-system"/>
            </a:endParaRPr>
          </a:p>
        </p:txBody>
      </p:sp>
      <mc:AlternateContent xmlns:mc="http://schemas.openxmlformats.org/markup-compatibility/2006">
        <mc:Choice xmlns:a14="http://schemas.microsoft.com/office/drawing/2010/main" Requires="a14">
          <p:sp>
            <p:nvSpPr>
              <p:cNvPr id="4" name="矩形 3"/>
              <p:cNvSpPr/>
              <p:nvPr/>
            </p:nvSpPr>
            <p:spPr>
              <a:xfrm>
                <a:off x="1509288" y="2379155"/>
                <a:ext cx="9953963" cy="1200329"/>
              </a:xfrm>
              <a:prstGeom prst="rect">
                <a:avLst/>
              </a:prstGeom>
            </p:spPr>
            <p:txBody>
              <a:bodyPr wrap="square">
                <a:spAutoFit/>
              </a:bodyPr>
              <a:lstStyle/>
              <a:p>
                <a:r>
                  <a:rPr lang="zh-CN" altLang="en-US" dirty="0" smtClean="0"/>
                  <a:t>状态集</a:t>
                </a:r>
                <a:r>
                  <a:rPr lang="en-US" altLang="zh-CN" dirty="0" smtClean="0"/>
                  <a:t>S</a:t>
                </a:r>
                <a:r>
                  <a:rPr lang="zh-CN" altLang="en-US" dirty="0" smtClean="0"/>
                  <a:t>、动作集</a:t>
                </a:r>
                <a:r>
                  <a:rPr lang="en-US" altLang="zh-CN" dirty="0" smtClean="0"/>
                  <a:t>A</a:t>
                </a:r>
                <a:r>
                  <a:rPr lang="zh-CN" altLang="en-US" dirty="0" smtClean="0"/>
                  <a:t>、即时奖励</a:t>
                </a:r>
                <a:r>
                  <a:rPr lang="en-US" altLang="zh-CN" dirty="0" smtClean="0"/>
                  <a:t>R</a:t>
                </a:r>
                <a:r>
                  <a:rPr lang="zh-CN" altLang="en-US" dirty="0" smtClean="0"/>
                  <a:t>、衰减因子</a:t>
                </a:r>
                <a14:m>
                  <m:oMath xmlns:m="http://schemas.openxmlformats.org/officeDocument/2006/math">
                    <m:r>
                      <a:rPr lang="zh-CN" altLang="en-US" i="1" smtClean="0">
                        <a:latin typeface="Cambria Math" panose="02040503050406030204" pitchFamily="18" charset="0"/>
                      </a:rPr>
                      <m:t>𝛾</m:t>
                    </m:r>
                  </m:oMath>
                </a14:m>
                <a:r>
                  <a:rPr lang="zh-CN" altLang="en-US" dirty="0" smtClean="0"/>
                  <a:t>、探索率</a:t>
                </a:r>
                <a14:m>
                  <m:oMath xmlns:m="http://schemas.openxmlformats.org/officeDocument/2006/math">
                    <m:r>
                      <a:rPr lang="zh-CN" altLang="en-US" i="1" smtClean="0">
                        <a:latin typeface="Cambria Math" panose="02040503050406030204" pitchFamily="18" charset="0"/>
                      </a:rPr>
                      <m:t>𝜖</m:t>
                    </m:r>
                  </m:oMath>
                </a14:m>
                <a:r>
                  <a:rPr lang="zh-CN" altLang="en-US" dirty="0" smtClean="0"/>
                  <a:t>，求解最优的动作价值函数</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m:t>
                        </m:r>
                      </m:sub>
                    </m:sSub>
                  </m:oMath>
                </a14:m>
                <a:r>
                  <a:rPr lang="zh-CN" altLang="en-US" dirty="0" smtClean="0"/>
                  <a:t>和最优策略</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𝜋</m:t>
                        </m:r>
                      </m:e>
                      <m:sub>
                        <m:r>
                          <a:rPr lang="en-US" altLang="zh-CN" i="1">
                            <a:latin typeface="Cambria Math" panose="02040503050406030204" pitchFamily="18" charset="0"/>
                          </a:rPr>
                          <m:t>∗</m:t>
                        </m:r>
                      </m:sub>
                    </m:sSub>
                  </m:oMath>
                </a14:m>
                <a:endParaRPr lang="en-US" altLang="zh-CN" dirty="0" smtClean="0"/>
              </a:p>
              <a:p>
                <a:endParaRPr lang="en-US" altLang="zh-CN" dirty="0" smtClean="0"/>
              </a:p>
              <a:p>
                <a:r>
                  <a:rPr lang="zh-CN" altLang="en-US" dirty="0" smtClean="0"/>
                  <a:t>基于</a:t>
                </a:r>
                <a:r>
                  <a:rPr lang="zh-CN" altLang="en-US" dirty="0"/>
                  <a:t>当前状态</a:t>
                </a:r>
                <a:r>
                  <a:rPr lang="en-US" altLang="zh-CN" dirty="0"/>
                  <a:t>S</a:t>
                </a:r>
                <a:r>
                  <a:rPr lang="zh-CN" altLang="en-US" dirty="0"/>
                  <a:t>，使用</a:t>
                </a:r>
                <a:r>
                  <a:rPr lang="en-US" altLang="zh-CN" dirty="0"/>
                  <a:t>ϵ−</a:t>
                </a:r>
                <a:r>
                  <a:rPr lang="zh-CN" altLang="en-US" dirty="0"/>
                  <a:t>贪婪法按一定概率选择动作</a:t>
                </a:r>
                <a:r>
                  <a:rPr lang="en-US" altLang="zh-CN" dirty="0"/>
                  <a:t>A</a:t>
                </a:r>
                <a:r>
                  <a:rPr lang="zh-CN" altLang="en-US" dirty="0"/>
                  <a:t>，然后得到奖励</a:t>
                </a:r>
                <a:r>
                  <a:rPr lang="en-US" altLang="zh-CN" dirty="0"/>
                  <a:t>R</a:t>
                </a:r>
                <a:r>
                  <a:rPr lang="zh-CN" altLang="en-US" dirty="0"/>
                  <a:t>，并更新进入新状态</a:t>
                </a:r>
                <a:r>
                  <a:rPr lang="en-US" altLang="zh-CN" dirty="0"/>
                  <a:t>S′</a:t>
                </a:r>
                <a:r>
                  <a:rPr lang="zh-CN" altLang="en-US" dirty="0"/>
                  <a:t>，基于状态</a:t>
                </a:r>
                <a:r>
                  <a:rPr lang="en-US" altLang="zh-CN" dirty="0"/>
                  <a:t>S′</a:t>
                </a:r>
                <a:r>
                  <a:rPr lang="zh-CN" altLang="en-US" dirty="0" smtClean="0"/>
                  <a:t>，</a:t>
                </a:r>
                <a:r>
                  <a:rPr lang="zh-CN" altLang="en-US" dirty="0"/>
                  <a:t>使用</a:t>
                </a:r>
                <a:r>
                  <a:rPr lang="en-US" altLang="zh-CN" dirty="0"/>
                  <a:t>ϵ−</a:t>
                </a:r>
                <a:r>
                  <a:rPr lang="zh-CN" altLang="en-US" dirty="0"/>
                  <a:t>贪婪法选择</a:t>
                </a:r>
                <a:r>
                  <a:rPr lang="en-US" altLang="zh-CN" dirty="0"/>
                  <a:t>A′</a:t>
                </a:r>
                <a:r>
                  <a:rPr lang="zh-CN" altLang="en-US" dirty="0"/>
                  <a:t>（即在线</a:t>
                </a:r>
                <a:r>
                  <a:rPr lang="zh-CN" altLang="en-US" dirty="0" smtClean="0"/>
                  <a:t>选择</a:t>
                </a:r>
                <a:r>
                  <a:rPr lang="en-US" altLang="zh-CN" dirty="0" smtClean="0"/>
                  <a:t>(on-policy)</a:t>
                </a:r>
                <a:r>
                  <a:rPr lang="zh-CN" altLang="en-US" dirty="0" smtClean="0"/>
                  <a:t>，</a:t>
                </a:r>
                <a:r>
                  <a:rPr lang="zh-CN" altLang="en-US" dirty="0"/>
                  <a:t>仍然使用同样的</a:t>
                </a:r>
                <a:r>
                  <a:rPr lang="en-US" altLang="zh-CN" dirty="0"/>
                  <a:t>ϵ−</a:t>
                </a:r>
                <a:r>
                  <a:rPr lang="zh-CN" altLang="en-US" dirty="0"/>
                  <a:t>贪婪）</a:t>
                </a:r>
              </a:p>
            </p:txBody>
          </p:sp>
        </mc:Choice>
        <mc:Fallback>
          <p:sp>
            <p:nvSpPr>
              <p:cNvPr id="4" name="矩形 3"/>
              <p:cNvSpPr>
                <a:spLocks noRot="1" noChangeAspect="1" noMove="1" noResize="1" noEditPoints="1" noAdjustHandles="1" noChangeArrowheads="1" noChangeShapeType="1" noTextEdit="1"/>
              </p:cNvSpPr>
              <p:nvPr/>
            </p:nvSpPr>
            <p:spPr>
              <a:xfrm>
                <a:off x="1509288" y="2379155"/>
                <a:ext cx="9953963" cy="1200329"/>
              </a:xfrm>
              <a:prstGeom prst="rect">
                <a:avLst/>
              </a:prstGeom>
              <a:blipFill>
                <a:blip r:embed="rId3"/>
                <a:stretch>
                  <a:fillRect l="-551" t="-2538" r="-245" b="-7107"/>
                </a:stretch>
              </a:blipFill>
            </p:spPr>
            <p:txBody>
              <a:bodyPr/>
              <a:lstStyle/>
              <a:p>
                <a:r>
                  <a:rPr lang="zh-CN" altLang="en-US">
                    <a:noFill/>
                  </a:rPr>
                  <a:t> </a:t>
                </a:r>
              </a:p>
            </p:txBody>
          </p:sp>
        </mc:Fallback>
      </mc:AlternateContent>
      <p:pic>
        <p:nvPicPr>
          <p:cNvPr id="2050" name="Picture 2" descr="https://img-blog.csdnimg.cn/20190325171614321.png?x-oss-process=image/watermark,type_ZmFuZ3poZW5naGVpdGk,shadow_10,text_aHR0cHM6Ly9ibG9nLmNzZG4ubmV0L3FxXzM5Mzg4NDEw,size_16,color_FFFFFF,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377" y="3721192"/>
            <a:ext cx="56007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347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Baseline </a:t>
            </a:r>
            <a:r>
              <a:rPr lang="en-US" altLang="zh-CN" sz="3600" dirty="0"/>
              <a:t>Techniques</a:t>
            </a:r>
            <a:endParaRPr lang="zh-CN" altLang="en-US" sz="3600" dirty="0"/>
          </a:p>
        </p:txBody>
      </p:sp>
      <p:sp>
        <p:nvSpPr>
          <p:cNvPr id="3" name="矩形 2"/>
          <p:cNvSpPr/>
          <p:nvPr/>
        </p:nvSpPr>
        <p:spPr>
          <a:xfrm>
            <a:off x="1169768" y="1868115"/>
            <a:ext cx="3926075" cy="369332"/>
          </a:xfrm>
          <a:prstGeom prst="rect">
            <a:avLst/>
          </a:prstGeom>
        </p:spPr>
        <p:txBody>
          <a:bodyPr wrap="none">
            <a:spAutoFit/>
          </a:bodyPr>
          <a:lstStyle/>
          <a:p>
            <a:r>
              <a:rPr lang="en-US" altLang="zh-CN" b="1" dirty="0" smtClean="0">
                <a:solidFill>
                  <a:srgbClr val="1A1A1A"/>
                </a:solidFill>
                <a:latin typeface="-apple-system"/>
              </a:rPr>
              <a:t>Q-Learning(off-policy </a:t>
            </a:r>
            <a:r>
              <a:rPr lang="en-US" altLang="zh-CN" b="1" dirty="0">
                <a:solidFill>
                  <a:srgbClr val="1A1A1A"/>
                </a:solidFill>
                <a:latin typeface="-apple-system"/>
              </a:rPr>
              <a:t>Learning</a:t>
            </a:r>
            <a:r>
              <a:rPr lang="zh-CN" altLang="en-US" dirty="0" smtClean="0"/>
              <a:t>）</a:t>
            </a:r>
            <a:endParaRPr lang="en-US" altLang="zh-CN" b="1" dirty="0">
              <a:solidFill>
                <a:srgbClr val="1A1A1A"/>
              </a:solidFill>
              <a:latin typeface="-apple-system"/>
            </a:endParaRPr>
          </a:p>
        </p:txBody>
      </p:sp>
      <mc:AlternateContent xmlns:mc="http://schemas.openxmlformats.org/markup-compatibility/2006">
        <mc:Choice xmlns:a14="http://schemas.microsoft.com/office/drawing/2010/main" Requires="a14">
          <p:sp>
            <p:nvSpPr>
              <p:cNvPr id="4" name="矩形 3"/>
              <p:cNvSpPr/>
              <p:nvPr/>
            </p:nvSpPr>
            <p:spPr>
              <a:xfrm>
                <a:off x="1426160" y="2313641"/>
                <a:ext cx="10111906" cy="1477328"/>
              </a:xfrm>
              <a:prstGeom prst="rect">
                <a:avLst/>
              </a:prstGeom>
            </p:spPr>
            <p:txBody>
              <a:bodyPr wrap="square">
                <a:spAutoFit/>
              </a:bodyPr>
              <a:lstStyle/>
              <a:p>
                <a:r>
                  <a:rPr lang="zh-CN" altLang="en-US" dirty="0"/>
                  <a:t>状态集</a:t>
                </a:r>
                <a:r>
                  <a:rPr lang="en-US" altLang="zh-CN" dirty="0"/>
                  <a:t>S</a:t>
                </a:r>
                <a:r>
                  <a:rPr lang="zh-CN" altLang="en-US" dirty="0"/>
                  <a:t>、动作集</a:t>
                </a:r>
                <a:r>
                  <a:rPr lang="en-US" altLang="zh-CN" dirty="0"/>
                  <a:t>A</a:t>
                </a:r>
                <a:r>
                  <a:rPr lang="zh-CN" altLang="en-US" dirty="0"/>
                  <a:t>、即时奖励</a:t>
                </a:r>
                <a:r>
                  <a:rPr lang="en-US" altLang="zh-CN" dirty="0"/>
                  <a:t>R</a:t>
                </a:r>
                <a:r>
                  <a:rPr lang="zh-CN" altLang="en-US" dirty="0"/>
                  <a:t>、衰减因子</a:t>
                </a:r>
                <a14:m>
                  <m:oMath xmlns:m="http://schemas.openxmlformats.org/officeDocument/2006/math">
                    <m:r>
                      <a:rPr lang="zh-CN" altLang="en-US" i="1">
                        <a:latin typeface="Cambria Math" panose="02040503050406030204" pitchFamily="18" charset="0"/>
                      </a:rPr>
                      <m:t>𝛾</m:t>
                    </m:r>
                  </m:oMath>
                </a14:m>
                <a:r>
                  <a:rPr lang="zh-CN" altLang="en-US" dirty="0"/>
                  <a:t>、探索率</a:t>
                </a:r>
                <a14:m>
                  <m:oMath xmlns:m="http://schemas.openxmlformats.org/officeDocument/2006/math">
                    <m:r>
                      <a:rPr lang="zh-CN" altLang="en-US" i="1">
                        <a:latin typeface="Cambria Math" panose="02040503050406030204" pitchFamily="18" charset="0"/>
                      </a:rPr>
                      <m:t>𝜖</m:t>
                    </m:r>
                  </m:oMath>
                </a14:m>
                <a:r>
                  <a:rPr lang="zh-CN" altLang="en-US" dirty="0"/>
                  <a:t>，求解最优的动作价值函数</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m:t>
                        </m:r>
                      </m:sub>
                    </m:sSub>
                  </m:oMath>
                </a14:m>
                <a:r>
                  <a:rPr lang="zh-CN" altLang="en-US" dirty="0"/>
                  <a:t>和最优策略</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m:t>
                        </m:r>
                      </m:sub>
                    </m:sSub>
                  </m:oMath>
                </a14:m>
                <a:endParaRPr lang="en-US" altLang="zh-CN" dirty="0" smtClean="0"/>
              </a:p>
              <a:p>
                <a:endParaRPr lang="en-US" altLang="zh-CN" dirty="0" smtClean="0"/>
              </a:p>
              <a:p>
                <a:r>
                  <a:rPr lang="zh-CN" altLang="en-US" dirty="0" smtClean="0"/>
                  <a:t>先</a:t>
                </a:r>
                <a:r>
                  <a:rPr lang="zh-CN" altLang="en-US" dirty="0"/>
                  <a:t>基于当前状态</a:t>
                </a:r>
                <a:r>
                  <a:rPr lang="en-US" altLang="zh-CN" dirty="0"/>
                  <a:t>S</a:t>
                </a:r>
                <a:r>
                  <a:rPr lang="zh-CN" altLang="en-US" dirty="0"/>
                  <a:t>，使用</a:t>
                </a:r>
                <a:r>
                  <a:rPr lang="en-US" altLang="zh-CN" dirty="0"/>
                  <a:t>ϵ−</a:t>
                </a:r>
                <a:r>
                  <a:rPr lang="zh-CN" altLang="en-US" dirty="0"/>
                  <a:t>贪婪法按一定概率选择动作</a:t>
                </a:r>
                <a:r>
                  <a:rPr lang="en-US" altLang="zh-CN" dirty="0"/>
                  <a:t>A</a:t>
                </a:r>
                <a:r>
                  <a:rPr lang="zh-CN" altLang="en-US" dirty="0"/>
                  <a:t>，然后得到奖励</a:t>
                </a:r>
                <a:r>
                  <a:rPr lang="en-US" altLang="zh-CN" dirty="0"/>
                  <a:t>R</a:t>
                </a:r>
                <a:r>
                  <a:rPr lang="zh-CN" altLang="en-US" dirty="0"/>
                  <a:t>，并更新进入新状态</a:t>
                </a:r>
                <a:r>
                  <a:rPr lang="en-US" altLang="zh-CN" dirty="0"/>
                  <a:t>S′</a:t>
                </a:r>
                <a:r>
                  <a:rPr lang="zh-CN" altLang="en-US" dirty="0"/>
                  <a:t>，基于状态</a:t>
                </a:r>
                <a:r>
                  <a:rPr lang="en-US" altLang="zh-CN" dirty="0"/>
                  <a:t>S′</a:t>
                </a:r>
                <a:r>
                  <a:rPr lang="zh-CN" altLang="en-US" dirty="0"/>
                  <a:t>，直接使用贪婪法从所有的动作中选择最优的</a:t>
                </a:r>
                <a:r>
                  <a:rPr lang="en-US" altLang="zh-CN" dirty="0"/>
                  <a:t>A′</a:t>
                </a:r>
                <a:r>
                  <a:rPr lang="zh-CN" altLang="en-US" dirty="0"/>
                  <a:t>（即离线</a:t>
                </a:r>
                <a:r>
                  <a:rPr lang="zh-CN" altLang="en-US" dirty="0" smtClean="0"/>
                  <a:t>选择</a:t>
                </a:r>
                <a:r>
                  <a:rPr lang="en-US" altLang="zh-CN" dirty="0" smtClean="0"/>
                  <a:t>(off-policy)</a:t>
                </a:r>
                <a:r>
                  <a:rPr lang="zh-CN" altLang="en-US" dirty="0" smtClean="0"/>
                  <a:t>，</a:t>
                </a:r>
                <a:r>
                  <a:rPr lang="zh-CN" altLang="en-US" dirty="0"/>
                  <a:t>不是用同样的</a:t>
                </a:r>
                <a:r>
                  <a:rPr lang="en-US" altLang="zh-CN" dirty="0"/>
                  <a:t>ϵ−</a:t>
                </a:r>
                <a:r>
                  <a:rPr lang="zh-CN" altLang="en-US" dirty="0"/>
                  <a:t>贪婪）。</a:t>
                </a:r>
              </a:p>
            </p:txBody>
          </p:sp>
        </mc:Choice>
        <mc:Fallback>
          <p:sp>
            <p:nvSpPr>
              <p:cNvPr id="4" name="矩形 3"/>
              <p:cNvSpPr>
                <a:spLocks noRot="1" noChangeAspect="1" noMove="1" noResize="1" noEditPoints="1" noAdjustHandles="1" noChangeArrowheads="1" noChangeShapeType="1" noTextEdit="1"/>
              </p:cNvSpPr>
              <p:nvPr/>
            </p:nvSpPr>
            <p:spPr>
              <a:xfrm>
                <a:off x="1426160" y="2313641"/>
                <a:ext cx="10111906" cy="1477328"/>
              </a:xfrm>
              <a:prstGeom prst="rect">
                <a:avLst/>
              </a:prstGeom>
              <a:blipFill>
                <a:blip r:embed="rId3"/>
                <a:stretch>
                  <a:fillRect l="-542" t="-2479" b="-5785"/>
                </a:stretch>
              </a:blipFill>
            </p:spPr>
            <p:txBody>
              <a:bodyPr/>
              <a:lstStyle/>
              <a:p>
                <a:r>
                  <a:rPr lang="zh-CN" altLang="en-US">
                    <a:noFill/>
                  </a:rPr>
                  <a:t> </a:t>
                </a:r>
              </a:p>
            </p:txBody>
          </p:sp>
        </mc:Fallback>
      </mc:AlternateContent>
      <p:pic>
        <p:nvPicPr>
          <p:cNvPr id="1026" name="Picture 2" descr="https://img-blog.csdnimg.cn/20190325165847381.png?x-oss-process=image/watermark,type_ZmFuZ3poZW5naGVpdGk,shadow_10,text_aHR0cHM6Ly9ibG9nLmNzZG4ubmV0L3FxXzM5Mzg4NDEw,size_16,color_FFFFFF,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851" y="3867163"/>
            <a:ext cx="6168138" cy="232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11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E1D95C-A682-41C0-8188-1EC6B38C22C2}"/>
              </a:ext>
            </a:extLst>
          </p:cNvPr>
          <p:cNvSpPr>
            <a:spLocks noGrp="1"/>
          </p:cNvSpPr>
          <p:nvPr>
            <p:ph type="title" idx="4294967295"/>
          </p:nvPr>
        </p:nvSpPr>
        <p:spPr>
          <a:xfrm>
            <a:off x="506896" y="928964"/>
            <a:ext cx="10515600" cy="484187"/>
          </a:xfrm>
        </p:spPr>
        <p:txBody>
          <a:bodyPr>
            <a:normAutofit fontScale="90000"/>
          </a:bodyPr>
          <a:lstStyle/>
          <a:p>
            <a:r>
              <a:rPr lang="en-US" altLang="zh-CN" sz="4400" dirty="0" smtClean="0"/>
              <a:t>Basic</a:t>
            </a:r>
            <a:r>
              <a:rPr lang="en-US" altLang="zh-CN" dirty="0" smtClean="0"/>
              <a:t/>
            </a:r>
            <a:br>
              <a:rPr lang="en-US" altLang="zh-CN" dirty="0" smtClean="0"/>
            </a:br>
            <a:endParaRPr lang="zh-CN" altLang="en-US" dirty="0"/>
          </a:p>
        </p:txBody>
      </p:sp>
      <p:sp>
        <p:nvSpPr>
          <p:cNvPr id="7" name="内容占位符 2"/>
          <p:cNvSpPr txBox="1">
            <a:spLocks/>
          </p:cNvSpPr>
          <p:nvPr/>
        </p:nvSpPr>
        <p:spPr>
          <a:xfrm>
            <a:off x="584980" y="1012031"/>
            <a:ext cx="10956235" cy="5337044"/>
          </a:xfrm>
          <a:prstGeom prst="rect">
            <a:avLst/>
          </a:prstGeom>
        </p:spPr>
        <p:txBody>
          <a:bodyPr/>
          <a:lst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US" altLang="zh-CN" sz="2800" dirty="0" smtClean="0"/>
          </a:p>
          <a:p>
            <a:r>
              <a:rPr lang="en-US" altLang="zh-CN" dirty="0" smtClean="0">
                <a:solidFill>
                  <a:schemeClr val="tx1"/>
                </a:solidFill>
              </a:rPr>
              <a:t>Machine Leaning</a:t>
            </a:r>
            <a:endParaRPr lang="zh-CN" altLang="en-US" dirty="0" smtClean="0">
              <a:solidFill>
                <a:schemeClr val="tx1"/>
              </a:solidFill>
            </a:endParaRPr>
          </a:p>
          <a:p>
            <a:pPr lvl="1"/>
            <a:r>
              <a:rPr lang="en-US" altLang="zh-CN" dirty="0" smtClean="0"/>
              <a:t> Supervised</a:t>
            </a:r>
            <a:r>
              <a:rPr lang="en-US" altLang="zh-CN" dirty="0"/>
              <a:t> </a:t>
            </a:r>
            <a:r>
              <a:rPr lang="en-US" altLang="zh-CN" dirty="0" smtClean="0"/>
              <a:t>Learning</a:t>
            </a:r>
            <a:endParaRPr lang="en-US" altLang="zh-CN" b="1" dirty="0"/>
          </a:p>
          <a:p>
            <a:pPr lvl="1"/>
            <a:r>
              <a:rPr lang="en-US" altLang="zh-CN" dirty="0" smtClean="0"/>
              <a:t> Unsupervised</a:t>
            </a:r>
            <a:r>
              <a:rPr lang="en-US" altLang="zh-CN" dirty="0"/>
              <a:t> </a:t>
            </a:r>
            <a:r>
              <a:rPr lang="en-US" altLang="zh-CN" dirty="0" smtClean="0"/>
              <a:t>Learning</a:t>
            </a:r>
          </a:p>
          <a:p>
            <a:pPr lvl="1"/>
            <a:r>
              <a:rPr lang="en-US" altLang="zh-CN" dirty="0" smtClean="0"/>
              <a:t> Reinforcement Learning</a:t>
            </a:r>
          </a:p>
          <a:p>
            <a:pPr marL="457200" lvl="1" indent="0">
              <a:buNone/>
            </a:pPr>
            <a:r>
              <a:rPr lang="en-US" altLang="zh-CN" i="1" dirty="0" smtClean="0"/>
              <a:t>	Reinforcement </a:t>
            </a:r>
            <a:r>
              <a:rPr lang="en-US" altLang="zh-CN" i="1" dirty="0"/>
              <a:t>learning is learning what to do--how to map situations to actions--so as to maximize a numerical reward signal</a:t>
            </a:r>
            <a:r>
              <a:rPr lang="en-US" altLang="zh-CN" i="1" dirty="0" smtClean="0"/>
              <a:t>.</a:t>
            </a:r>
          </a:p>
          <a:p>
            <a:pPr marL="457200" lvl="1" indent="0">
              <a:buNone/>
            </a:pPr>
            <a:r>
              <a:rPr lang="en-US" altLang="zh-CN" dirty="0" smtClean="0"/>
              <a:t>	</a:t>
            </a:r>
            <a:r>
              <a:rPr lang="zh-CN" altLang="en-US" dirty="0" smtClean="0"/>
              <a:t>强化</a:t>
            </a:r>
            <a:r>
              <a:rPr lang="zh-CN" altLang="en-US" dirty="0"/>
              <a:t>学习是智能体学习如何在环境中采取一系列行为，从而获得最大化的累积回报。强化学习是从环境状态到动作的映射的学习，我们把这个映射称为策略。</a:t>
            </a:r>
          </a:p>
        </p:txBody>
      </p:sp>
    </p:spTree>
    <p:extLst>
      <p:ext uri="{BB962C8B-B14F-4D97-AF65-F5344CB8AC3E}">
        <p14:creationId xmlns:p14="http://schemas.microsoft.com/office/powerpoint/2010/main" val="1905055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a:buNone/>
            </a:pPr>
            <a:r>
              <a:rPr lang="en-US" altLang="zh-CN" sz="8000" b="0" dirty="0">
                <a:solidFill>
                  <a:schemeClr val="tx1"/>
                </a:solidFill>
                <a:effectLst/>
              </a:rPr>
              <a:t>Thanks</a:t>
            </a:r>
            <a:endParaRPr lang="zh-CN" altLang="en-US" sz="8000" b="0" dirty="0">
              <a:solidFill>
                <a:schemeClr val="tx1"/>
              </a:solidFill>
              <a:effectLst/>
            </a:endParaRPr>
          </a:p>
        </p:txBody>
      </p:sp>
    </p:spTree>
    <p:extLst>
      <p:ext uri="{BB962C8B-B14F-4D97-AF65-F5344CB8AC3E}">
        <p14:creationId xmlns:p14="http://schemas.microsoft.com/office/powerpoint/2010/main" val="248012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sp>
        <p:nvSpPr>
          <p:cNvPr id="5" name="文本框 4"/>
          <p:cNvSpPr txBox="1"/>
          <p:nvPr/>
        </p:nvSpPr>
        <p:spPr>
          <a:xfrm>
            <a:off x="1572318" y="4508157"/>
            <a:ext cx="7523922" cy="1754326"/>
          </a:xfrm>
          <a:prstGeom prst="rect">
            <a:avLst/>
          </a:prstGeom>
          <a:noFill/>
        </p:spPr>
        <p:txBody>
          <a:bodyPr wrap="square" rtlCol="0">
            <a:spAutoFit/>
          </a:bodyPr>
          <a:lstStyle/>
          <a:p>
            <a:r>
              <a:rPr lang="zh-CN" altLang="en-US" dirty="0" smtClean="0"/>
              <a:t>强化学习特征：</a:t>
            </a:r>
            <a:endParaRPr lang="en-US" altLang="zh-CN" dirty="0" smtClean="0"/>
          </a:p>
          <a:p>
            <a:pPr marL="342900" indent="-342900">
              <a:buAutoNum type="arabicPeriod"/>
            </a:pPr>
            <a:r>
              <a:rPr lang="en-US" altLang="zh-CN" dirty="0" smtClean="0"/>
              <a:t>Trail-and-error</a:t>
            </a:r>
            <a:r>
              <a:rPr lang="en-US" altLang="zh-CN" dirty="0"/>
              <a:t>(</a:t>
            </a:r>
            <a:r>
              <a:rPr lang="zh-CN" altLang="en-US" dirty="0" smtClean="0"/>
              <a:t>试</a:t>
            </a:r>
            <a:r>
              <a:rPr lang="zh-CN" altLang="en-US" dirty="0"/>
              <a:t>错法</a:t>
            </a:r>
            <a:r>
              <a:rPr lang="zh-CN" altLang="en-US" dirty="0" smtClean="0"/>
              <a:t>搜索</a:t>
            </a:r>
            <a:r>
              <a:rPr lang="en-US" altLang="zh-CN" dirty="0" smtClean="0"/>
              <a:t>): </a:t>
            </a:r>
            <a:r>
              <a:rPr lang="zh-CN" altLang="en-US" dirty="0" smtClean="0"/>
              <a:t>没有</a:t>
            </a:r>
            <a:r>
              <a:rPr lang="zh-CN" altLang="en-US" dirty="0"/>
              <a:t>直接的指导信息，智能体要以不断与环境进行交互，通过试错的方式来获得最佳策略。</a:t>
            </a:r>
            <a:endParaRPr lang="en-US" altLang="zh-CN" dirty="0" smtClean="0"/>
          </a:p>
          <a:p>
            <a:pPr marL="342900" indent="-342900">
              <a:buAutoNum type="arabicPeriod"/>
            </a:pPr>
            <a:endParaRPr lang="en-US" altLang="zh-CN" dirty="0" smtClean="0"/>
          </a:p>
          <a:p>
            <a:pPr marL="342900" indent="-342900">
              <a:buAutoNum type="arabicPeriod"/>
            </a:pPr>
            <a:r>
              <a:rPr lang="en-US" altLang="zh-CN" dirty="0"/>
              <a:t>delayed </a:t>
            </a:r>
            <a:r>
              <a:rPr lang="en-US" altLang="zh-CN" dirty="0" smtClean="0"/>
              <a:t>reward(</a:t>
            </a:r>
            <a:r>
              <a:rPr lang="zh-CN" altLang="en-US" dirty="0" smtClean="0"/>
              <a:t>延迟奖励</a:t>
            </a:r>
            <a:r>
              <a:rPr lang="en-US" altLang="zh-CN" dirty="0" smtClean="0"/>
              <a:t>): </a:t>
            </a:r>
            <a:r>
              <a:rPr lang="zh-CN" altLang="en-US" dirty="0" smtClean="0"/>
              <a:t>指</a:t>
            </a:r>
            <a:r>
              <a:rPr lang="zh-CN" altLang="en-US" dirty="0"/>
              <a:t>智能体做出行为后才知道获得正回报还是负</a:t>
            </a:r>
            <a:r>
              <a:rPr lang="zh-CN" altLang="en-US" dirty="0" smtClean="0"/>
              <a:t>回报。</a:t>
            </a:r>
            <a:endParaRPr lang="zh-CN" altLang="en-US" dirty="0"/>
          </a:p>
        </p:txBody>
      </p:sp>
      <mc:AlternateContent xmlns:mc="http://schemas.openxmlformats.org/markup-compatibility/2006" xmlns:a14="http://schemas.microsoft.com/office/drawing/2010/main">
        <mc:Choice Requires="a14">
          <p:sp>
            <p:nvSpPr>
              <p:cNvPr id="10" name="文本框 9"/>
              <p:cNvSpPr txBox="1"/>
              <p:nvPr/>
            </p:nvSpPr>
            <p:spPr>
              <a:xfrm>
                <a:off x="7504043" y="1449980"/>
                <a:ext cx="4303644" cy="2951705"/>
              </a:xfrm>
              <a:prstGeom prst="rect">
                <a:avLst/>
              </a:prstGeom>
              <a:noFill/>
            </p:spPr>
            <p:txBody>
              <a:bodyPr wrap="square" rtlCol="0">
                <a:spAutoFit/>
              </a:bodyPr>
              <a:lstStyle/>
              <a:p>
                <a:r>
                  <a:rPr lang="zh-CN" altLang="en-US" dirty="0" smtClean="0"/>
                  <a:t>强化学习的基本要素</a:t>
                </a:r>
                <a:endParaRPr lang="en-US" altLang="zh-CN" dirty="0" smtClean="0"/>
              </a:p>
              <a:p>
                <a:endParaRPr lang="en-US" altLang="zh-CN" dirty="0" smtClean="0"/>
              </a:p>
              <a:p>
                <a:r>
                  <a:rPr lang="en-US" altLang="zh-CN" dirty="0" smtClean="0"/>
                  <a:t>A: Action,</a:t>
                </a:r>
                <a:r>
                  <a:rPr lang="en-US" altLang="zh-CN" dirty="0"/>
                  <a:t> Agent</a:t>
                </a:r>
                <a:r>
                  <a:rPr lang="zh-CN" altLang="en-US" dirty="0"/>
                  <a:t>的所有动作</a:t>
                </a:r>
                <a:endParaRPr lang="en-US" altLang="zh-CN" dirty="0" smtClean="0"/>
              </a:p>
              <a:p>
                <a:endParaRPr lang="en-US" altLang="zh-CN" dirty="0" smtClean="0"/>
              </a:p>
              <a:p>
                <a:r>
                  <a:rPr lang="en-US" altLang="zh-CN" dirty="0" smtClean="0"/>
                  <a:t>S: State, Agent</a:t>
                </a:r>
                <a:r>
                  <a:rPr lang="zh-CN" altLang="en-US" dirty="0"/>
                  <a:t>所能感知的环境的</a:t>
                </a:r>
                <a:r>
                  <a:rPr lang="zh-CN" altLang="en-US" dirty="0" smtClean="0"/>
                  <a:t>状态</a:t>
                </a:r>
                <a:endParaRPr lang="en-US" altLang="zh-CN" dirty="0" smtClean="0"/>
              </a:p>
              <a:p>
                <a:endParaRPr lang="en-US" altLang="zh-CN" dirty="0" smtClean="0"/>
              </a:p>
              <a:p>
                <a:r>
                  <a:rPr lang="en-US" altLang="zh-CN" dirty="0" smtClean="0"/>
                  <a:t>R: Reward</a:t>
                </a:r>
                <a:r>
                  <a:rPr lang="en-US" altLang="zh-CN" dirty="0"/>
                  <a:t>,</a:t>
                </a:r>
                <a:r>
                  <a:rPr lang="en-US" altLang="zh-CN" dirty="0" smtClean="0"/>
                  <a:t> </a:t>
                </a:r>
                <a:r>
                  <a:rPr lang="zh-CN" altLang="en-US" dirty="0" smtClean="0"/>
                  <a:t>一</a:t>
                </a:r>
                <a:r>
                  <a:rPr lang="zh-CN" altLang="en-US" dirty="0"/>
                  <a:t>个实数值，代表奖励或惩罚</a:t>
                </a:r>
                <a:endParaRPr lang="en-US" altLang="zh-CN" dirty="0" smtClean="0"/>
              </a:p>
              <a:p>
                <a:endParaRPr lang="en-US" altLang="zh-CN" dirty="0"/>
              </a:p>
              <a:p>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𝑠</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sub>
                      <m:sup>
                        <m:r>
                          <a:rPr lang="en-US" altLang="zh-CN" b="0" i="1" smtClean="0">
                            <a:latin typeface="Cambria Math" panose="02040503050406030204" pitchFamily="18" charset="0"/>
                          </a:rPr>
                          <m:t>𝑎</m:t>
                        </m:r>
                      </m:sup>
                    </m:sSubSup>
                  </m:oMath>
                </a14:m>
                <a:r>
                  <a:rPr lang="en-US" altLang="zh-CN" dirty="0" smtClean="0"/>
                  <a:t>: </a:t>
                </a:r>
                <a:r>
                  <a:rPr lang="zh-CN" altLang="en-US" dirty="0" smtClean="0"/>
                  <a:t>状态转移概率，预测在状态</a:t>
                </a:r>
                <a:r>
                  <a:rPr lang="en-US" altLang="zh-CN" dirty="0" smtClean="0"/>
                  <a:t>s</a:t>
                </a:r>
                <a:r>
                  <a:rPr lang="zh-CN" altLang="en-US" dirty="0" smtClean="0"/>
                  <a:t>下，采取动作</a:t>
                </a:r>
                <a:r>
                  <a:rPr lang="en-US" altLang="zh-CN" dirty="0" smtClean="0"/>
                  <a:t>a</a:t>
                </a:r>
                <a:r>
                  <a:rPr lang="zh-CN" altLang="en-US" dirty="0" smtClean="0"/>
                  <a:t>，转到状态</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oMath>
                </a14:m>
                <a:r>
                  <a:rPr lang="zh-CN" altLang="en-US" dirty="0" smtClean="0"/>
                  <a:t>的概率</a:t>
                </a:r>
                <a:endParaRPr lang="en-US" altLang="zh-CN" dirty="0" smtClean="0"/>
              </a:p>
            </p:txBody>
          </p:sp>
        </mc:Choice>
        <mc:Fallback xmlns="">
          <p:sp>
            <p:nvSpPr>
              <p:cNvPr id="10" name="文本框 9"/>
              <p:cNvSpPr txBox="1">
                <a:spLocks noRot="1" noChangeAspect="1" noMove="1" noResize="1" noEditPoints="1" noAdjustHandles="1" noChangeArrowheads="1" noChangeShapeType="1" noTextEdit="1"/>
              </p:cNvSpPr>
              <p:nvPr/>
            </p:nvSpPr>
            <p:spPr>
              <a:xfrm>
                <a:off x="7504043" y="1449980"/>
                <a:ext cx="4303644" cy="2951705"/>
              </a:xfrm>
              <a:prstGeom prst="rect">
                <a:avLst/>
              </a:prstGeom>
              <a:blipFill>
                <a:blip r:embed="rId2"/>
                <a:stretch>
                  <a:fillRect l="-1275" t="-1240" r="-142" b="-207"/>
                </a:stretch>
              </a:blipFill>
            </p:spPr>
            <p:txBody>
              <a:bodyPr/>
              <a:lstStyle/>
              <a:p>
                <a:r>
                  <a:rPr lang="zh-CN" altLang="en-US">
                    <a:noFill/>
                  </a:rPr>
                  <a:t> </a:t>
                </a:r>
              </a:p>
            </p:txBody>
          </p:sp>
        </mc:Fallback>
      </mc:AlternateContent>
      <p:pic>
        <p:nvPicPr>
          <p:cNvPr id="1026" name="Picture 2" descr="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120" y="1819103"/>
            <a:ext cx="56959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87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sp>
        <p:nvSpPr>
          <p:cNvPr id="8" name="AutoShape 6" descr="[公式]"/>
          <p:cNvSpPr>
            <a:spLocks noChangeAspect="1" noChangeArrowheads="1"/>
          </p:cNvSpPr>
          <p:nvPr/>
        </p:nvSpPr>
        <p:spPr bwMode="auto">
          <a:xfrm>
            <a:off x="66579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mc:AlternateContent xmlns:mc="http://schemas.openxmlformats.org/markup-compatibility/2006" xmlns:a14="http://schemas.microsoft.com/office/drawing/2010/main">
        <mc:Choice Requires="a14">
          <p:sp>
            <p:nvSpPr>
              <p:cNvPr id="14" name="文本框 13"/>
              <p:cNvSpPr txBox="1"/>
              <p:nvPr/>
            </p:nvSpPr>
            <p:spPr>
              <a:xfrm>
                <a:off x="1466850" y="1323856"/>
                <a:ext cx="9429750" cy="923330"/>
              </a:xfrm>
              <a:prstGeom prst="rect">
                <a:avLst/>
              </a:prstGeom>
              <a:noFill/>
            </p:spPr>
            <p:txBody>
              <a:bodyPr wrap="square" rtlCol="0">
                <a:spAutoFit/>
              </a:bodyPr>
              <a:lstStyle/>
              <a:p>
                <a:r>
                  <a:rPr lang="en-US" altLang="zh-CN" b="1" dirty="0" smtClean="0"/>
                  <a:t>Policy</a:t>
                </a:r>
                <a:r>
                  <a:rPr lang="en-US" altLang="zh-CN" dirty="0" smtClean="0"/>
                  <a:t>: </a:t>
                </a:r>
                <a:r>
                  <a:rPr lang="zh-CN" altLang="en-US" dirty="0" smtClean="0"/>
                  <a:t>指</a:t>
                </a:r>
                <a:r>
                  <a:rPr lang="en-US" altLang="zh-CN" dirty="0" smtClean="0"/>
                  <a:t>Agent</a:t>
                </a:r>
                <a:r>
                  <a:rPr lang="zh-CN" altLang="en-US" dirty="0" smtClean="0"/>
                  <a:t>在状态</a:t>
                </a:r>
                <a:r>
                  <a:rPr lang="en-US" altLang="zh-CN" dirty="0" smtClean="0"/>
                  <a:t>s</a:t>
                </a:r>
                <a:r>
                  <a:rPr lang="zh-CN" altLang="en-US" dirty="0" smtClean="0"/>
                  <a:t>时，所要做出</a:t>
                </a:r>
                <a:r>
                  <a:rPr lang="en-US" altLang="zh-CN" dirty="0" smtClean="0"/>
                  <a:t>action</a:t>
                </a:r>
                <a:r>
                  <a:rPr lang="zh-CN" altLang="en-US" dirty="0" smtClean="0"/>
                  <a:t>的选择，定义为</a:t>
                </a:r>
                <a14:m>
                  <m:oMath xmlns:m="http://schemas.openxmlformats.org/officeDocument/2006/math">
                    <m:r>
                      <a:rPr lang="zh-CN" altLang="en-US" i="1" smtClean="0">
                        <a:latin typeface="Cambria Math" panose="02040503050406030204" pitchFamily="18" charset="0"/>
                      </a:rPr>
                      <m:t>𝜋</m:t>
                    </m:r>
                  </m:oMath>
                </a14:m>
                <a:r>
                  <a:rPr lang="zh-CN" altLang="en-US" dirty="0" smtClean="0"/>
                  <a:t>，可以视为</a:t>
                </a:r>
                <a:r>
                  <a:rPr lang="en-US" altLang="zh-CN" dirty="0" smtClean="0"/>
                  <a:t>Agent</a:t>
                </a:r>
                <a:r>
                  <a:rPr lang="zh-CN" altLang="en-US" dirty="0" smtClean="0"/>
                  <a:t>感知到环境</a:t>
                </a:r>
                <a:r>
                  <a:rPr lang="en-US" altLang="zh-CN" dirty="0" smtClean="0"/>
                  <a:t>s</a:t>
                </a:r>
                <a:r>
                  <a:rPr lang="zh-CN" altLang="en-US" dirty="0" smtClean="0"/>
                  <a:t>后到动作</a:t>
                </a:r>
                <a:r>
                  <a:rPr lang="en-US" altLang="zh-CN" dirty="0" smtClean="0"/>
                  <a:t>action</a:t>
                </a:r>
                <a:r>
                  <a:rPr lang="zh-CN" altLang="en-US" dirty="0" smtClean="0"/>
                  <a:t>的一个</a:t>
                </a:r>
                <a:r>
                  <a:rPr lang="en-US" altLang="zh-CN" dirty="0" smtClean="0"/>
                  <a:t>mapping</a:t>
                </a:r>
                <a:r>
                  <a:rPr lang="zh-CN" altLang="en-US" dirty="0" smtClean="0"/>
                  <a:t>。如果策略是随机的，</a:t>
                </a:r>
                <a:r>
                  <a:rPr lang="en-US" altLang="zh-CN" dirty="0" smtClean="0"/>
                  <a:t>policy</a:t>
                </a:r>
                <a:r>
                  <a:rPr lang="zh-CN" altLang="en-US" dirty="0" smtClean="0"/>
                  <a:t>根据每个动作概率</a:t>
                </a:r>
                <a14:m>
                  <m:oMath xmlns:m="http://schemas.openxmlformats.org/officeDocument/2006/math">
                    <m:r>
                      <a:rPr lang="zh-CN" altLang="en-US"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oMath>
                </a14:m>
                <a:r>
                  <a:rPr lang="zh-CN" altLang="en-US" dirty="0" smtClean="0"/>
                  <a:t>选择动作，如果策略是确定的，</a:t>
                </a:r>
                <a:r>
                  <a:rPr lang="en-US" altLang="zh-CN" dirty="0" smtClean="0"/>
                  <a:t>policy</a:t>
                </a:r>
                <a:r>
                  <a:rPr lang="zh-CN" altLang="en-US" dirty="0" smtClean="0"/>
                  <a:t>则直接根据状态</a:t>
                </a:r>
                <a:r>
                  <a:rPr lang="en-US" altLang="zh-CN" dirty="0" smtClean="0"/>
                  <a:t>s</a:t>
                </a:r>
                <a:r>
                  <a:rPr lang="zh-CN" altLang="en-US" dirty="0" smtClean="0"/>
                  <a:t>选择动作</a:t>
                </a:r>
                <a:r>
                  <a:rPr lang="en-US" altLang="zh-CN" dirty="0" smtClean="0"/>
                  <a:t>a=</a:t>
                </a:r>
                <a14:m>
                  <m:oMath xmlns:m="http://schemas.openxmlformats.org/officeDocument/2006/math">
                    <m:r>
                      <a:rPr lang="zh-CN" altLang="en-US" i="1">
                        <a:latin typeface="Cambria Math" panose="02040503050406030204" pitchFamily="18" charset="0"/>
                      </a:rPr>
                      <m:t>𝜋</m:t>
                    </m:r>
                    <m:r>
                      <a:rPr lang="en-US" altLang="zh-CN" i="1">
                        <a:latin typeface="Cambria Math" panose="02040503050406030204" pitchFamily="18" charset="0"/>
                      </a:rPr>
                      <m:t>(</m:t>
                    </m:r>
                    <m:r>
                      <a:rPr lang="en-US" altLang="zh-CN" i="1">
                        <a:latin typeface="Cambria Math" panose="02040503050406030204" pitchFamily="18" charset="0"/>
                      </a:rPr>
                      <m:t>𝑠</m:t>
                    </m:r>
                    <m:r>
                      <a:rPr lang="en-US" altLang="zh-CN" i="1">
                        <a:latin typeface="Cambria Math" panose="02040503050406030204" pitchFamily="18" charset="0"/>
                      </a:rPr>
                      <m:t>)</m:t>
                    </m:r>
                  </m:oMath>
                </a14:m>
                <a:endParaRPr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1466850" y="1323856"/>
                <a:ext cx="9429750" cy="923330"/>
              </a:xfrm>
              <a:prstGeom prst="rect">
                <a:avLst/>
              </a:prstGeom>
              <a:blipFill>
                <a:blip r:embed="rId3"/>
                <a:stretch>
                  <a:fillRect l="-582" t="-3289" r="-2909"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1466850" y="4611991"/>
                <a:ext cx="9429750" cy="646331"/>
              </a:xfrm>
              <a:prstGeom prst="rect">
                <a:avLst/>
              </a:prstGeom>
              <a:noFill/>
            </p:spPr>
            <p:txBody>
              <a:bodyPr wrap="square" rtlCol="0">
                <a:spAutoFit/>
              </a:bodyPr>
              <a:lstStyle/>
              <a:p>
                <a:r>
                  <a:rPr lang="en-US" altLang="zh-CN" b="1" dirty="0" smtClean="0"/>
                  <a:t>Value function</a:t>
                </a:r>
                <a:r>
                  <a:rPr lang="en-US" altLang="zh-CN" dirty="0" smtClean="0"/>
                  <a:t>: </a:t>
                </a:r>
                <a:r>
                  <a:rPr lang="zh-CN" altLang="en-US" dirty="0" smtClean="0"/>
                  <a:t>从长期来看，</a:t>
                </a:r>
                <a:r>
                  <a:rPr lang="en-US" altLang="zh-CN" dirty="0" smtClean="0"/>
                  <a:t>action</a:t>
                </a:r>
                <a:r>
                  <a:rPr lang="zh-CN" altLang="en-US" dirty="0" smtClean="0"/>
                  <a:t>平均回报的好坏。定义</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𝑉</m:t>
                        </m:r>
                      </m:e>
                      <m:sub>
                        <m:r>
                          <a:rPr lang="zh-CN" altLang="en-US" i="1" smtClean="0">
                            <a:latin typeface="Cambria Math" panose="02040503050406030204" pitchFamily="18" charset="0"/>
                          </a:rPr>
                          <m:t>𝜋</m:t>
                        </m:r>
                      </m:sub>
                    </m:sSub>
                    <m:r>
                      <a:rPr lang="en-US" altLang="zh-CN" b="0" i="1" smtClean="0">
                        <a:latin typeface="Cambria Math" panose="02040503050406030204" pitchFamily="18" charset="0"/>
                      </a:rPr>
                      <m:t>(</m:t>
                    </m:r>
                    <m:r>
                      <m:rPr>
                        <m:sty m:val="p"/>
                      </m:rPr>
                      <a:rPr lang="en-US" altLang="zh-CN" i="1">
                        <a:latin typeface="Cambria Math" panose="02040503050406030204" pitchFamily="18" charset="0"/>
                      </a:rPr>
                      <m:t>s</m:t>
                    </m:r>
                    <m:r>
                      <a:rPr lang="en-US" altLang="zh-CN" b="0" i="1" smtClean="0">
                        <a:latin typeface="Cambria Math" panose="02040503050406030204" pitchFamily="18" charset="0"/>
                      </a:rPr>
                      <m:t>)</m:t>
                    </m:r>
                  </m:oMath>
                </a14:m>
                <a:r>
                  <a:rPr lang="zh-CN" altLang="en-US" dirty="0" smtClean="0"/>
                  <a:t>是策略</a:t>
                </a:r>
                <a14:m>
                  <m:oMath xmlns:m="http://schemas.openxmlformats.org/officeDocument/2006/math">
                    <m:r>
                      <a:rPr lang="zh-CN" altLang="en-US" i="1">
                        <a:latin typeface="Cambria Math" panose="02040503050406030204" pitchFamily="18" charset="0"/>
                      </a:rPr>
                      <m:t>𝜋</m:t>
                    </m:r>
                  </m:oMath>
                </a14:m>
                <a:r>
                  <a:rPr lang="zh-CN" altLang="en-US" dirty="0" smtClean="0"/>
                  <a:t>状态</a:t>
                </a:r>
                <a:r>
                  <a:rPr lang="en-US" altLang="zh-CN" dirty="0" smtClean="0"/>
                  <a:t>s</a:t>
                </a:r>
                <a:r>
                  <a:rPr lang="zh-CN" altLang="en-US" dirty="0" smtClean="0"/>
                  <a:t>下长期期望收益，</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𝑄</m:t>
                        </m:r>
                      </m:e>
                      <m:sub>
                        <m:r>
                          <a:rPr lang="zh-CN" altLang="en-US" i="1">
                            <a:latin typeface="Cambria Math" panose="02040503050406030204" pitchFamily="18" charset="0"/>
                          </a:rPr>
                          <m:t>𝜋</m:t>
                        </m:r>
                      </m:sub>
                    </m:sSub>
                    <m:r>
                      <a:rPr lang="en-US" altLang="zh-CN" i="1">
                        <a:latin typeface="Cambria Math" panose="02040503050406030204" pitchFamily="18" charset="0"/>
                      </a:rPr>
                      <m:t>(</m:t>
                    </m:r>
                    <m:r>
                      <m:rPr>
                        <m:sty m:val="p"/>
                      </m:rPr>
                      <a:rPr lang="en-US" altLang="zh-CN" i="1">
                        <a:latin typeface="Cambria Math" panose="02040503050406030204" pitchFamily="18" charset="0"/>
                      </a:rPr>
                      <m:t>s</m:t>
                    </m:r>
                    <m:r>
                      <a:rPr lang="en-US" altLang="zh-CN" b="0" i="1" smtClean="0">
                        <a:latin typeface="Cambria Math" panose="02040503050406030204" pitchFamily="18" charset="0"/>
                      </a:rPr>
                      <m:t>,</m:t>
                    </m:r>
                    <m:r>
                      <m:rPr>
                        <m:sty m:val="p"/>
                      </m:rPr>
                      <a:rPr lang="en-US" altLang="zh-CN" i="1">
                        <a:latin typeface="Cambria Math" panose="02040503050406030204" pitchFamily="18" charset="0"/>
                      </a:rPr>
                      <m:t>a</m:t>
                    </m:r>
                    <m:r>
                      <a:rPr lang="en-US" altLang="zh-CN" i="1">
                        <a:latin typeface="Cambria Math" panose="02040503050406030204" pitchFamily="18" charset="0"/>
                      </a:rPr>
                      <m:t>)</m:t>
                    </m:r>
                    <m:r>
                      <m:rPr>
                        <m:nor/>
                      </m:rPr>
                      <a:rPr lang="zh-CN" altLang="en-US" dirty="0"/>
                      <m:t>是策略</m:t>
                    </m:r>
                    <m:r>
                      <a:rPr lang="zh-CN" altLang="en-US" i="1">
                        <a:latin typeface="Cambria Math" panose="02040503050406030204" pitchFamily="18" charset="0"/>
                      </a:rPr>
                      <m:t>𝜋</m:t>
                    </m:r>
                    <m:r>
                      <m:rPr>
                        <m:nor/>
                      </m:rPr>
                      <a:rPr lang="zh-CN" altLang="en-US" dirty="0"/>
                      <m:t>状态</m:t>
                    </m:r>
                    <m:r>
                      <m:rPr>
                        <m:nor/>
                      </m:rPr>
                      <a:rPr lang="en-US" altLang="zh-CN" dirty="0"/>
                      <m:t>s</m:t>
                    </m:r>
                    <m:r>
                      <m:rPr>
                        <m:nor/>
                      </m:rPr>
                      <a:rPr lang="zh-CN" altLang="en-US" dirty="0"/>
                      <m:t>下</m:t>
                    </m:r>
                  </m:oMath>
                </a14:m>
                <a:r>
                  <a:rPr lang="zh-CN" altLang="en-US" dirty="0" smtClean="0"/>
                  <a:t>，采用动作</a:t>
                </a:r>
                <a:r>
                  <a:rPr lang="en-US" altLang="zh-CN" dirty="0" smtClean="0"/>
                  <a:t>a</a:t>
                </a:r>
                <a:r>
                  <a:rPr lang="zh-CN" altLang="en-US" dirty="0" smtClean="0"/>
                  <a:t>的长期期望收益</a:t>
                </a:r>
                <a:endParaRPr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1466850" y="4611991"/>
                <a:ext cx="9429750" cy="646331"/>
              </a:xfrm>
              <a:prstGeom prst="rect">
                <a:avLst/>
              </a:prstGeom>
              <a:blipFill>
                <a:blip r:embed="rId5"/>
                <a:stretch>
                  <a:fillRect l="-582" t="-5660" b="-14151"/>
                </a:stretch>
              </a:blipFill>
            </p:spPr>
            <p:txBody>
              <a:bodyPr/>
              <a:lstStyle/>
              <a:p>
                <a:r>
                  <a:rPr lang="zh-CN" altLang="en-US">
                    <a:noFill/>
                  </a:rPr>
                  <a:t> </a:t>
                </a:r>
              </a:p>
            </p:txBody>
          </p:sp>
        </mc:Fallback>
      </mc:AlternateContent>
      <p:sp>
        <p:nvSpPr>
          <p:cNvPr id="17" name="文本框 16"/>
          <p:cNvSpPr txBox="1"/>
          <p:nvPr/>
        </p:nvSpPr>
        <p:spPr>
          <a:xfrm>
            <a:off x="5686425" y="2624018"/>
            <a:ext cx="65" cy="276999"/>
          </a:xfrm>
          <a:prstGeom prst="rect">
            <a:avLst/>
          </a:prstGeom>
          <a:noFill/>
        </p:spPr>
        <p:txBody>
          <a:bodyPr wrap="none" lIns="0" tIns="0" rIns="0" bIns="0" rtlCol="0">
            <a:spAutoFit/>
          </a:bodyPr>
          <a:lstStyle/>
          <a:p>
            <a:endParaRPr lang="zh-CN" altLang="en-US" dirty="0"/>
          </a:p>
        </p:txBody>
      </p:sp>
      <mc:AlternateContent xmlns:mc="http://schemas.openxmlformats.org/markup-compatibility/2006" xmlns:a14="http://schemas.microsoft.com/office/drawing/2010/main">
        <mc:Choice Requires="a14">
          <p:sp>
            <p:nvSpPr>
              <p:cNvPr id="24" name="文本框 23"/>
              <p:cNvSpPr txBox="1"/>
              <p:nvPr/>
            </p:nvSpPr>
            <p:spPr>
              <a:xfrm>
                <a:off x="1747837" y="5522194"/>
                <a:ext cx="5291138" cy="369332"/>
              </a:xfrm>
              <a:prstGeom prst="rect">
                <a:avLst/>
              </a:prstGeom>
              <a:noFill/>
            </p:spPr>
            <p:txBody>
              <a:bodyPr wrap="square" rtlCol="0">
                <a:spAutoFit/>
              </a:bodyPr>
              <a:lstStyle/>
              <a:p>
                <a:r>
                  <a:rPr lang="en-US" altLang="zh-CN" dirty="0" smtClean="0"/>
                  <a:t>State value function: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 </m:t>
                        </m:r>
                        <m:r>
                          <a:rPr lang="en-US" altLang="zh-CN" b="0" i="1" smtClean="0">
                            <a:latin typeface="Cambria Math" panose="02040503050406030204" pitchFamily="18" charset="0"/>
                          </a:rPr>
                          <m:t>𝑉</m:t>
                        </m:r>
                      </m:e>
                      <m:sub>
                        <m:r>
                          <a:rPr lang="zh-CN" altLang="en-US" i="1" smtClean="0">
                            <a:latin typeface="Cambria Math" panose="02040503050406030204" pitchFamily="18" charset="0"/>
                          </a:rPr>
                          <m:t>𝜋</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1747837" y="5522194"/>
                <a:ext cx="5291138" cy="369332"/>
              </a:xfrm>
              <a:prstGeom prst="rect">
                <a:avLst/>
              </a:prstGeom>
              <a:blipFill>
                <a:blip r:embed="rId6"/>
                <a:stretch>
                  <a:fillRect l="-1037"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1747837" y="6155399"/>
                <a:ext cx="5900738" cy="369332"/>
              </a:xfrm>
              <a:prstGeom prst="rect">
                <a:avLst/>
              </a:prstGeom>
              <a:noFill/>
            </p:spPr>
            <p:txBody>
              <a:bodyPr wrap="square" rtlCol="0">
                <a:spAutoFit/>
              </a:bodyPr>
              <a:lstStyle/>
              <a:p>
                <a:r>
                  <a:rPr lang="en-US" altLang="zh-CN" dirty="0" smtClean="0"/>
                  <a:t>Action value function: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 </m:t>
                        </m:r>
                        <m:r>
                          <a:rPr lang="en-US" altLang="zh-CN" b="0" i="1" smtClean="0">
                            <a:latin typeface="Cambria Math" panose="02040503050406030204" pitchFamily="18" charset="0"/>
                          </a:rPr>
                          <m:t>𝑄</m:t>
                        </m:r>
                      </m:e>
                      <m:sub>
                        <m:r>
                          <a:rPr lang="zh-CN" altLang="en-US" i="1" smtClean="0">
                            <a:latin typeface="Cambria Math" panose="02040503050406030204" pitchFamily="18" charset="0"/>
                          </a:rPr>
                          <m:t>𝜋</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oMath>
                </a14:m>
                <a:endParaRPr lang="zh-CN" alt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1747837" y="6155399"/>
                <a:ext cx="5900738" cy="369332"/>
              </a:xfrm>
              <a:prstGeom prst="rect">
                <a:avLst/>
              </a:prstGeom>
              <a:blipFill>
                <a:blip r:embed="rId7"/>
                <a:stretch>
                  <a:fillRect l="-930"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5541706" y="3886453"/>
                <a:ext cx="2894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𝑡</m:t>
                          </m:r>
                        </m:sub>
                      </m:sSub>
                    </m:oMath>
                  </m:oMathPara>
                </a14:m>
                <a:endParaRPr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5541706" y="3886453"/>
                <a:ext cx="289438" cy="276999"/>
              </a:xfrm>
              <a:prstGeom prst="rect">
                <a:avLst/>
              </a:prstGeom>
              <a:blipFill>
                <a:blip r:embed="rId8"/>
                <a:stretch>
                  <a:fillRect l="-16667" r="-2083" b="-15556"/>
                </a:stretch>
              </a:blipFill>
            </p:spPr>
            <p:txBody>
              <a:bodyPr/>
              <a:lstStyle/>
              <a:p>
                <a:r>
                  <a:rPr lang="zh-CN" altLang="en-US">
                    <a:noFill/>
                  </a:rPr>
                  <a:t> </a:t>
                </a:r>
              </a:p>
            </p:txBody>
          </p:sp>
        </mc:Fallback>
      </mc:AlternateContent>
      <p:sp>
        <p:nvSpPr>
          <p:cNvPr id="11" name="文本框 10"/>
          <p:cNvSpPr txBox="1"/>
          <p:nvPr/>
        </p:nvSpPr>
        <p:spPr>
          <a:xfrm>
            <a:off x="1466850" y="3860259"/>
            <a:ext cx="4210916" cy="369332"/>
          </a:xfrm>
          <a:prstGeom prst="rect">
            <a:avLst/>
          </a:prstGeom>
          <a:noFill/>
        </p:spPr>
        <p:txBody>
          <a:bodyPr wrap="square" rtlCol="0">
            <a:spAutoFit/>
          </a:bodyPr>
          <a:lstStyle/>
          <a:p>
            <a:r>
              <a:rPr lang="en-US" altLang="zh-CN" b="1" dirty="0" smtClean="0"/>
              <a:t>return</a:t>
            </a:r>
            <a:r>
              <a:rPr lang="en-US" altLang="zh-CN" dirty="0" smtClean="0"/>
              <a:t>:</a:t>
            </a:r>
            <a:r>
              <a:rPr lang="zh-CN" altLang="en-US" dirty="0"/>
              <a:t>描述了从</a:t>
            </a:r>
            <a:r>
              <a:rPr lang="zh-CN" altLang="en-US" dirty="0" smtClean="0"/>
              <a:t>时间</a:t>
            </a:r>
            <a:r>
              <a:rPr lang="en-US" altLang="zh-CN" dirty="0" smtClean="0"/>
              <a:t>t</a:t>
            </a:r>
            <a:r>
              <a:rPr lang="zh-CN" altLang="en-US" dirty="0"/>
              <a:t> 起的总折扣奖励 </a:t>
            </a:r>
          </a:p>
        </p:txBody>
      </p:sp>
      <mc:AlternateContent xmlns:mc="http://schemas.openxmlformats.org/markup-compatibility/2006" xmlns:a14="http://schemas.microsoft.com/office/drawing/2010/main">
        <mc:Choice Requires="a14">
          <p:sp>
            <p:nvSpPr>
              <p:cNvPr id="3" name="文本框 2"/>
              <p:cNvSpPr txBox="1"/>
              <p:nvPr/>
            </p:nvSpPr>
            <p:spPr>
              <a:xfrm>
                <a:off x="2126656" y="2538497"/>
                <a:ext cx="3284554" cy="307777"/>
              </a:xfrm>
              <a:prstGeom prst="rect">
                <a:avLst/>
              </a:prstGeom>
              <a:noFill/>
            </p:spPr>
            <p:txBody>
              <a:bodyPr wrap="none" lIns="0" tIns="0" rIns="0" bIns="0" rtlCol="0">
                <a:spAutoFit/>
              </a:bodyPr>
              <a:lstStyle/>
              <a:p>
                <a:r>
                  <a:rPr lang="en-US" altLang="zh-CN" sz="2000" dirty="0" smtClean="0"/>
                  <a:t>stochastic Policy </a:t>
                </a:r>
                <a14:m>
                  <m:oMath xmlns:m="http://schemas.openxmlformats.org/officeDocument/2006/math">
                    <m:nary>
                      <m:naryPr>
                        <m:chr m:val="∑"/>
                        <m:subHide m:val="on"/>
                        <m:supHide m:val="on"/>
                        <m:ctrlPr>
                          <a:rPr lang="zh-CN" altLang="en-US" sz="2000" i="1" smtClean="0">
                            <a:latin typeface="Cambria Math" panose="02040503050406030204" pitchFamily="18" charset="0"/>
                          </a:rPr>
                        </m:ctrlPr>
                      </m:naryPr>
                      <m:sub/>
                      <m:sup/>
                      <m:e>
                        <m:r>
                          <a:rPr lang="zh-CN" altLang="en-US" sz="2000" i="1" smtClean="0">
                            <a:latin typeface="Cambria Math" panose="02040503050406030204" pitchFamily="18" charset="0"/>
                          </a:rPr>
                          <m:t>𝜋</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𝑎</m:t>
                            </m:r>
                          </m:e>
                          <m:e>
                            <m:r>
                              <a:rPr lang="en-US" altLang="zh-CN" sz="2000" b="0" i="1" smtClean="0">
                                <a:latin typeface="Cambria Math" panose="02040503050406030204" pitchFamily="18" charset="0"/>
                              </a:rPr>
                              <m:t>𝑠</m:t>
                            </m:r>
                          </m:e>
                        </m:d>
                        <m:r>
                          <a:rPr lang="en-US" altLang="zh-CN" sz="2000" b="0" i="1" smtClean="0">
                            <a:latin typeface="Cambria Math" panose="02040503050406030204" pitchFamily="18" charset="0"/>
                          </a:rPr>
                          <m:t>=1</m:t>
                        </m:r>
                      </m:e>
                    </m:nary>
                  </m:oMath>
                </a14:m>
                <a:endParaRPr lang="zh-CN" altLang="en-US" sz="2000" dirty="0"/>
              </a:p>
            </p:txBody>
          </p:sp>
        </mc:Choice>
        <mc:Fallback xmlns="">
          <p:sp>
            <p:nvSpPr>
              <p:cNvPr id="3" name="文本框 2"/>
              <p:cNvSpPr txBox="1">
                <a:spLocks noRot="1" noChangeAspect="1" noMove="1" noResize="1" noEditPoints="1" noAdjustHandles="1" noChangeArrowheads="1" noChangeShapeType="1" noTextEdit="1"/>
              </p:cNvSpPr>
              <p:nvPr/>
            </p:nvSpPr>
            <p:spPr>
              <a:xfrm>
                <a:off x="2126656" y="2538497"/>
                <a:ext cx="3284554" cy="307777"/>
              </a:xfrm>
              <a:prstGeom prst="rect">
                <a:avLst/>
              </a:prstGeom>
              <a:blipFill>
                <a:blip r:embed="rId9"/>
                <a:stretch>
                  <a:fillRect l="-4824" t="-172549" r="-1484" b="-2509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107389" y="3144263"/>
                <a:ext cx="3416576" cy="307777"/>
              </a:xfrm>
              <a:prstGeom prst="rect">
                <a:avLst/>
              </a:prstGeom>
              <a:noFill/>
            </p:spPr>
            <p:txBody>
              <a:bodyPr wrap="none" lIns="0" tIns="0" rIns="0" bIns="0" rtlCol="0">
                <a:spAutoFit/>
              </a:bodyPr>
              <a:lstStyle/>
              <a:p>
                <a:r>
                  <a:rPr lang="en-US" altLang="zh-CN" sz="2000" dirty="0" smtClean="0"/>
                  <a:t>deterministic Policy</a:t>
                </a:r>
                <a14:m>
                  <m:oMath xmlns:m="http://schemas.openxmlformats.org/officeDocument/2006/math">
                    <m:r>
                      <a:rPr lang="en-US" altLang="zh-CN" sz="2000" b="0" i="0" smtClean="0">
                        <a:latin typeface="Cambria Math" panose="02040503050406030204" pitchFamily="18" charset="0"/>
                      </a:rPr>
                      <m:t> </m:t>
                    </m:r>
                    <m:r>
                      <a:rPr lang="zh-CN" altLang="en-US" sz="2000" i="1">
                        <a:latin typeface="Cambria Math" panose="02040503050406030204" pitchFamily="18" charset="0"/>
                      </a:rPr>
                      <m:t>𝜋</m:t>
                    </m:r>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s</m:t>
                        </m:r>
                      </m:e>
                    </m:d>
                    <m:r>
                      <a:rPr lang="en-US" altLang="zh-CN" sz="2000" b="0" i="0" smtClean="0">
                        <a:latin typeface="Cambria Math" panose="02040503050406030204" pitchFamily="18" charset="0"/>
                      </a:rPr>
                      <m:t>:</m:t>
                    </m:r>
                    <m:r>
                      <m:rPr>
                        <m:sty m:val="p"/>
                      </m:rPr>
                      <a:rPr lang="en-US" altLang="zh-CN" sz="2000" b="0" i="0" smtClean="0">
                        <a:latin typeface="Cambria Math" panose="02040503050406030204" pitchFamily="18" charset="0"/>
                      </a:rPr>
                      <m:t>S</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𝐴</m:t>
                    </m:r>
                  </m:oMath>
                </a14:m>
                <a:endParaRPr lang="zh-CN" altLang="en-US" sz="20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107389" y="3144263"/>
                <a:ext cx="3416576" cy="307777"/>
              </a:xfrm>
              <a:prstGeom prst="rect">
                <a:avLst/>
              </a:prstGeom>
              <a:blipFill>
                <a:blip r:embed="rId10"/>
                <a:stretch>
                  <a:fillRect l="-4643" t="-26000" r="-1607" b="-50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35159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sp>
        <p:nvSpPr>
          <p:cNvPr id="30" name="文本框 29"/>
          <p:cNvSpPr txBox="1"/>
          <p:nvPr/>
        </p:nvSpPr>
        <p:spPr>
          <a:xfrm>
            <a:off x="1077018" y="1558925"/>
            <a:ext cx="4984569" cy="369332"/>
          </a:xfrm>
          <a:prstGeom prst="rect">
            <a:avLst/>
          </a:prstGeom>
          <a:noFill/>
        </p:spPr>
        <p:txBody>
          <a:bodyPr wrap="square" rtlCol="0">
            <a:spAutoFit/>
          </a:bodyPr>
          <a:lstStyle/>
          <a:p>
            <a:r>
              <a:rPr lang="en-US" altLang="zh-CN" b="1" dirty="0" smtClean="0"/>
              <a:t>Markov Process(</a:t>
            </a:r>
            <a:r>
              <a:rPr lang="zh-CN" altLang="en-US" b="1" dirty="0" smtClean="0"/>
              <a:t>马尔科夫过程</a:t>
            </a:r>
            <a:r>
              <a:rPr lang="en-US" altLang="zh-CN" b="1" dirty="0" smtClean="0"/>
              <a:t>):</a:t>
            </a:r>
            <a:endParaRPr lang="zh-CN" altLang="en-US" b="1" dirty="0"/>
          </a:p>
        </p:txBody>
      </p:sp>
      <mc:AlternateContent xmlns:mc="http://schemas.openxmlformats.org/markup-compatibility/2006" xmlns:a14="http://schemas.microsoft.com/office/drawing/2010/main">
        <mc:Choice Requires="a14">
          <p:sp>
            <p:nvSpPr>
              <p:cNvPr id="7" name="文本框 6"/>
              <p:cNvSpPr txBox="1"/>
              <p:nvPr/>
            </p:nvSpPr>
            <p:spPr>
              <a:xfrm>
                <a:off x="1077018" y="2553196"/>
                <a:ext cx="4573431" cy="369332"/>
              </a:xfrm>
              <a:prstGeom prst="rect">
                <a:avLst/>
              </a:prstGeom>
              <a:noFill/>
            </p:spPr>
            <p:txBody>
              <a:bodyPr wrap="none" rtlCol="0">
                <a:spAutoFit/>
              </a:bodyPr>
              <a:lstStyle/>
              <a:p>
                <a:r>
                  <a:rPr lang="zh-CN" altLang="en-US" b="0" dirty="0" smtClean="0"/>
                  <a:t>马尔科夫性：</a:t>
                </a:r>
                <a:r>
                  <a:rPr lang="en-US" altLang="zh-CN" b="0" dirty="0" smtClean="0"/>
                  <a:t> </a:t>
                </a:r>
                <a14:m>
                  <m:oMath xmlns:m="http://schemas.openxmlformats.org/officeDocument/2006/math">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e>
                    </m:d>
                    <m:r>
                      <a:rPr lang="en-US" altLang="zh-CN" b="0" i="1" smtClean="0">
                        <a:latin typeface="Cambria Math" panose="02040503050406030204" pitchFamily="18" charset="0"/>
                      </a:rPr>
                      <m:t>=</m:t>
                    </m:r>
                    <m:r>
                      <a:rPr lang="en-US" altLang="zh-CN" i="1">
                        <a:latin typeface="Cambria Math" panose="02040503050406030204" pitchFamily="18" charset="0"/>
                      </a:rPr>
                      <m:t>𝑃</m:t>
                    </m:r>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r>
                              <a:rPr lang="en-US" altLang="zh-CN" i="1">
                                <a:latin typeface="Cambria Math" panose="02040503050406030204" pitchFamily="18" charset="0"/>
                              </a:rPr>
                              <m:t>+1</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m:t>
                            </m:r>
                            <m:r>
                              <a:rPr lang="en-US" altLang="zh-CN" i="1">
                                <a:latin typeface="Cambria Math" panose="02040503050406030204" pitchFamily="18" charset="0"/>
                              </a:rPr>
                              <m:t>𝑆</m:t>
                            </m:r>
                          </m:e>
                          <m:sub>
                            <m:r>
                              <a:rPr lang="en-US" altLang="zh-CN" i="1">
                                <a:latin typeface="Cambria Math" panose="02040503050406030204" pitchFamily="18" charset="0"/>
                              </a:rPr>
                              <m:t>𝑡</m:t>
                            </m:r>
                          </m:sub>
                        </m:sSub>
                      </m:e>
                    </m:d>
                  </m:oMath>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077018" y="2553196"/>
                <a:ext cx="4573431" cy="369332"/>
              </a:xfrm>
              <a:prstGeom prst="rect">
                <a:avLst/>
              </a:prstGeom>
              <a:blipFill>
                <a:blip r:embed="rId3"/>
                <a:stretch>
                  <a:fillRect l="-1200"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902723" y="5663644"/>
                <a:ext cx="5291138" cy="369332"/>
              </a:xfrm>
              <a:prstGeom prst="rect">
                <a:avLst/>
              </a:prstGeom>
              <a:noFill/>
            </p:spPr>
            <p:txBody>
              <a:bodyPr wrap="square" rtlCol="0">
                <a:spAutoFit/>
              </a:bodyPr>
              <a:lstStyle/>
              <a:p>
                <a:r>
                  <a:rPr lang="en-US" altLang="zh-CN" dirty="0" smtClean="0"/>
                  <a:t>State value function: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 </m:t>
                        </m:r>
                        <m:r>
                          <a:rPr lang="en-US" altLang="zh-CN" b="0" i="1" smtClean="0">
                            <a:latin typeface="Cambria Math" panose="02040503050406030204" pitchFamily="18" charset="0"/>
                          </a:rPr>
                          <m:t>𝑉</m:t>
                        </m:r>
                      </m:e>
                      <m:sub>
                        <m:r>
                          <a:rPr lang="zh-CN" altLang="en-US" i="1" smtClean="0">
                            <a:latin typeface="Cambria Math" panose="02040503050406030204" pitchFamily="18" charset="0"/>
                          </a:rPr>
                          <m:t>𝜋</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zh-CN" altLang="en-US" i="1">
                            <a:latin typeface="Cambria Math" panose="02040503050406030204" pitchFamily="18" charset="0"/>
                          </a:rPr>
                          <m:t>𝜋</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m:rPr>
                        <m:sty m:val="p"/>
                      </m:rPr>
                      <a:rPr lang="en-US" altLang="zh-CN" i="1">
                        <a:latin typeface="Cambria Math" panose="02040503050406030204" pitchFamily="18" charset="0"/>
                      </a:rPr>
                      <m:t>s</m:t>
                    </m:r>
                    <m:r>
                      <a:rPr lang="en-US" altLang="zh-CN" b="0" i="1" smtClean="0">
                        <a:latin typeface="Cambria Math" panose="02040503050406030204" pitchFamily="18" charset="0"/>
                      </a:rPr>
                      <m:t>]</m:t>
                    </m:r>
                  </m:oMath>
                </a14:m>
                <a:endParaRPr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902723" y="5663644"/>
                <a:ext cx="5291138" cy="369332"/>
              </a:xfrm>
              <a:prstGeom prst="rect">
                <a:avLst/>
              </a:prstGeom>
              <a:blipFill>
                <a:blip r:embed="rId4"/>
                <a:stretch>
                  <a:fillRect l="-922"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902723" y="6296849"/>
                <a:ext cx="5900738" cy="369332"/>
              </a:xfrm>
              <a:prstGeom prst="rect">
                <a:avLst/>
              </a:prstGeom>
              <a:noFill/>
            </p:spPr>
            <p:txBody>
              <a:bodyPr wrap="square" rtlCol="0">
                <a:spAutoFit/>
              </a:bodyPr>
              <a:lstStyle/>
              <a:p>
                <a:r>
                  <a:rPr lang="en-US" altLang="zh-CN" dirty="0" smtClean="0"/>
                  <a:t>Action value function: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 </m:t>
                        </m:r>
                        <m:r>
                          <a:rPr lang="en-US" altLang="zh-CN" b="0" i="1" smtClean="0">
                            <a:latin typeface="Cambria Math" panose="02040503050406030204" pitchFamily="18" charset="0"/>
                          </a:rPr>
                          <m:t>𝑄</m:t>
                        </m:r>
                      </m:e>
                      <m:sub>
                        <m:r>
                          <a:rPr lang="zh-CN" altLang="en-US" i="1" smtClean="0">
                            <a:latin typeface="Cambria Math" panose="02040503050406030204" pitchFamily="18" charset="0"/>
                          </a:rPr>
                          <m:t>𝜋</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zh-CN" altLang="en-US" i="1">
                            <a:latin typeface="Cambria Math" panose="02040503050406030204" pitchFamily="18" charset="0"/>
                          </a:rPr>
                          <m:t>𝜋</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𝑎</m:t>
                    </m:r>
                    <m:r>
                      <a:rPr lang="en-US" altLang="zh-CN" b="0" i="1" smtClean="0">
                        <a:latin typeface="Cambria Math" panose="02040503050406030204" pitchFamily="18" charset="0"/>
                      </a:rPr>
                      <m:t>]</m:t>
                    </m:r>
                  </m:oMath>
                </a14:m>
                <a:endParaRPr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902723" y="6296849"/>
                <a:ext cx="5900738" cy="369332"/>
              </a:xfrm>
              <a:prstGeom prst="rect">
                <a:avLst/>
              </a:prstGeom>
              <a:blipFill>
                <a:blip r:embed="rId5"/>
                <a:stretch>
                  <a:fillRect l="-826" t="-983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3610996" y="3345354"/>
                <a:ext cx="1682575" cy="7791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𝑛</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𝑁</m:t>
                          </m:r>
                        </m:sup>
                        <m:e>
                          <m:sSup>
                            <m:sSupPr>
                              <m:ctrlPr>
                                <a:rPr lang="en-US" altLang="zh-CN" b="0" i="1" smtClean="0">
                                  <a:latin typeface="Cambria Math" panose="02040503050406030204" pitchFamily="18" charset="0"/>
                                </a:rPr>
                              </m:ctrlPr>
                            </m:sSupPr>
                            <m:e>
                              <m:r>
                                <a:rPr lang="zh-CN" altLang="en-US" b="0" i="1" smtClean="0">
                                  <a:latin typeface="Cambria Math" panose="02040503050406030204" pitchFamily="18" charset="0"/>
                                </a:rPr>
                                <m:t>𝛾</m:t>
                              </m:r>
                            </m:e>
                            <m:sup>
                              <m:r>
                                <a:rPr lang="en-US" altLang="zh-CN" b="0" i="1" smtClean="0">
                                  <a:latin typeface="Cambria Math" panose="02040503050406030204" pitchFamily="18" charset="0"/>
                                </a:rPr>
                                <m:t>𝑛</m:t>
                              </m:r>
                            </m:sup>
                          </m:s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sub>
                          </m:sSub>
                        </m:e>
                      </m:nary>
                    </m:oMath>
                  </m:oMathPara>
                </a14:m>
                <a:endParaRPr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3610996" y="3345354"/>
                <a:ext cx="1682575" cy="779124"/>
              </a:xfrm>
              <a:prstGeom prst="rect">
                <a:avLst/>
              </a:prstGeom>
              <a:blipFill>
                <a:blip r:embed="rId6"/>
                <a:stretch>
                  <a:fillRect/>
                </a:stretch>
              </a:blipFill>
            </p:spPr>
            <p:txBody>
              <a:bodyPr/>
              <a:lstStyle/>
              <a:p>
                <a:r>
                  <a:rPr lang="zh-CN" altLang="en-US">
                    <a:noFill/>
                  </a:rPr>
                  <a:t> </a:t>
                </a:r>
              </a:p>
            </p:txBody>
          </p:sp>
        </mc:Fallback>
      </mc:AlternateContent>
      <p:sp>
        <p:nvSpPr>
          <p:cNvPr id="15" name="矩形 14"/>
          <p:cNvSpPr/>
          <p:nvPr/>
        </p:nvSpPr>
        <p:spPr>
          <a:xfrm>
            <a:off x="902723" y="3590821"/>
            <a:ext cx="2629246" cy="369332"/>
          </a:xfrm>
          <a:prstGeom prst="rect">
            <a:avLst/>
          </a:prstGeom>
        </p:spPr>
        <p:txBody>
          <a:bodyPr wrap="none">
            <a:spAutoFit/>
          </a:bodyPr>
          <a:lstStyle/>
          <a:p>
            <a:r>
              <a:rPr lang="zh-CN" altLang="en-US" dirty="0"/>
              <a:t>从时间</a:t>
            </a:r>
            <a:r>
              <a:rPr lang="en-US" altLang="zh-CN" dirty="0"/>
              <a:t>t</a:t>
            </a:r>
            <a:r>
              <a:rPr lang="zh-CN" altLang="en-US" dirty="0"/>
              <a:t> 起的总折扣奖励</a:t>
            </a:r>
          </a:p>
        </p:txBody>
      </p:sp>
      <mc:AlternateContent xmlns:mc="http://schemas.openxmlformats.org/markup-compatibility/2006" xmlns:a14="http://schemas.microsoft.com/office/drawing/2010/main">
        <mc:Choice Requires="a14">
          <p:sp>
            <p:nvSpPr>
              <p:cNvPr id="23" name="文本框 22"/>
              <p:cNvSpPr txBox="1"/>
              <p:nvPr/>
            </p:nvSpPr>
            <p:spPr>
              <a:xfrm>
                <a:off x="820626" y="4442112"/>
                <a:ext cx="5939790" cy="923330"/>
              </a:xfrm>
              <a:prstGeom prst="rect">
                <a:avLst/>
              </a:prstGeom>
              <a:noFill/>
            </p:spPr>
            <p:txBody>
              <a:bodyPr wrap="square" rtlCol="0">
                <a:spAutoFit/>
              </a:bodyPr>
              <a:lstStyle/>
              <a:p>
                <a:r>
                  <a:rPr lang="en-US" altLang="zh-CN" b="1" dirty="0" smtClean="0"/>
                  <a:t>Value function</a:t>
                </a:r>
                <a:r>
                  <a:rPr lang="en-US" altLang="zh-CN" dirty="0" smtClean="0"/>
                  <a:t>: </a:t>
                </a:r>
                <a:r>
                  <a:rPr lang="zh-CN" altLang="en-US" dirty="0" smtClean="0"/>
                  <a:t>从长期来看，</a:t>
                </a:r>
                <a:r>
                  <a:rPr lang="en-US" altLang="zh-CN" dirty="0" smtClean="0"/>
                  <a:t>action</a:t>
                </a:r>
                <a:r>
                  <a:rPr lang="zh-CN" altLang="en-US" dirty="0" smtClean="0"/>
                  <a:t>平均回报的好坏。定义</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𝑉</m:t>
                        </m:r>
                      </m:e>
                      <m:sub>
                        <m:r>
                          <a:rPr lang="zh-CN" altLang="en-US" i="1" smtClean="0">
                            <a:latin typeface="Cambria Math" panose="02040503050406030204" pitchFamily="18" charset="0"/>
                          </a:rPr>
                          <m:t>𝜋</m:t>
                        </m:r>
                      </m:sub>
                    </m:sSub>
                    <m:r>
                      <a:rPr lang="en-US" altLang="zh-CN" b="0" i="1" smtClean="0">
                        <a:latin typeface="Cambria Math" panose="02040503050406030204" pitchFamily="18" charset="0"/>
                      </a:rPr>
                      <m:t>(</m:t>
                    </m:r>
                    <m:r>
                      <m:rPr>
                        <m:sty m:val="p"/>
                      </m:rPr>
                      <a:rPr lang="en-US" altLang="zh-CN" i="1">
                        <a:latin typeface="Cambria Math" panose="02040503050406030204" pitchFamily="18" charset="0"/>
                      </a:rPr>
                      <m:t>s</m:t>
                    </m:r>
                    <m:r>
                      <a:rPr lang="en-US" altLang="zh-CN" b="0" i="1" smtClean="0">
                        <a:latin typeface="Cambria Math" panose="02040503050406030204" pitchFamily="18" charset="0"/>
                      </a:rPr>
                      <m:t>)</m:t>
                    </m:r>
                  </m:oMath>
                </a14:m>
                <a:r>
                  <a:rPr lang="zh-CN" altLang="en-US" dirty="0" smtClean="0"/>
                  <a:t>是策略</a:t>
                </a:r>
                <a14:m>
                  <m:oMath xmlns:m="http://schemas.openxmlformats.org/officeDocument/2006/math">
                    <m:r>
                      <a:rPr lang="zh-CN" altLang="en-US" i="1">
                        <a:latin typeface="Cambria Math" panose="02040503050406030204" pitchFamily="18" charset="0"/>
                      </a:rPr>
                      <m:t>𝜋</m:t>
                    </m:r>
                  </m:oMath>
                </a14:m>
                <a:r>
                  <a:rPr lang="zh-CN" altLang="en-US" dirty="0" smtClean="0"/>
                  <a:t>状态</a:t>
                </a:r>
                <a:r>
                  <a:rPr lang="en-US" altLang="zh-CN" dirty="0" smtClean="0"/>
                  <a:t>s</a:t>
                </a:r>
                <a:r>
                  <a:rPr lang="zh-CN" altLang="en-US" dirty="0" smtClean="0"/>
                  <a:t>下长期期望收益，</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𝑄</m:t>
                        </m:r>
                      </m:e>
                      <m:sub>
                        <m:r>
                          <a:rPr lang="zh-CN" altLang="en-US" i="1">
                            <a:latin typeface="Cambria Math" panose="02040503050406030204" pitchFamily="18" charset="0"/>
                          </a:rPr>
                          <m:t>𝜋</m:t>
                        </m:r>
                      </m:sub>
                    </m:sSub>
                    <m:r>
                      <a:rPr lang="en-US" altLang="zh-CN" i="1">
                        <a:latin typeface="Cambria Math" panose="02040503050406030204" pitchFamily="18" charset="0"/>
                      </a:rPr>
                      <m:t>(</m:t>
                    </m:r>
                    <m:r>
                      <m:rPr>
                        <m:sty m:val="p"/>
                      </m:rPr>
                      <a:rPr lang="en-US" altLang="zh-CN" i="1">
                        <a:latin typeface="Cambria Math" panose="02040503050406030204" pitchFamily="18" charset="0"/>
                      </a:rPr>
                      <m:t>s</m:t>
                    </m:r>
                    <m:r>
                      <a:rPr lang="en-US" altLang="zh-CN" b="0" i="1" smtClean="0">
                        <a:latin typeface="Cambria Math" panose="02040503050406030204" pitchFamily="18" charset="0"/>
                      </a:rPr>
                      <m:t>,</m:t>
                    </m:r>
                    <m:r>
                      <m:rPr>
                        <m:sty m:val="p"/>
                      </m:rPr>
                      <a:rPr lang="en-US" altLang="zh-CN" i="1">
                        <a:latin typeface="Cambria Math" panose="02040503050406030204" pitchFamily="18" charset="0"/>
                      </a:rPr>
                      <m:t>a</m:t>
                    </m:r>
                    <m:r>
                      <a:rPr lang="en-US" altLang="zh-CN" i="1">
                        <a:latin typeface="Cambria Math" panose="02040503050406030204" pitchFamily="18" charset="0"/>
                      </a:rPr>
                      <m:t>)</m:t>
                    </m:r>
                    <m:r>
                      <m:rPr>
                        <m:nor/>
                      </m:rPr>
                      <a:rPr lang="zh-CN" altLang="en-US" dirty="0"/>
                      <m:t>是策略</m:t>
                    </m:r>
                    <m:r>
                      <a:rPr lang="zh-CN" altLang="en-US" i="1">
                        <a:latin typeface="Cambria Math" panose="02040503050406030204" pitchFamily="18" charset="0"/>
                      </a:rPr>
                      <m:t>𝜋</m:t>
                    </m:r>
                    <m:r>
                      <m:rPr>
                        <m:nor/>
                      </m:rPr>
                      <a:rPr lang="zh-CN" altLang="en-US" dirty="0"/>
                      <m:t>状态</m:t>
                    </m:r>
                    <m:r>
                      <m:rPr>
                        <m:nor/>
                      </m:rPr>
                      <a:rPr lang="en-US" altLang="zh-CN" dirty="0"/>
                      <m:t>s</m:t>
                    </m:r>
                    <m:r>
                      <m:rPr>
                        <m:nor/>
                      </m:rPr>
                      <a:rPr lang="zh-CN" altLang="en-US" dirty="0"/>
                      <m:t>下</m:t>
                    </m:r>
                  </m:oMath>
                </a14:m>
                <a:r>
                  <a:rPr lang="zh-CN" altLang="en-US" dirty="0" smtClean="0"/>
                  <a:t>，采用动作</a:t>
                </a:r>
                <a:r>
                  <a:rPr lang="en-US" altLang="zh-CN" dirty="0" smtClean="0"/>
                  <a:t>a</a:t>
                </a:r>
                <a:r>
                  <a:rPr lang="zh-CN" altLang="en-US" dirty="0" smtClean="0"/>
                  <a:t>的长期期望收益</a:t>
                </a:r>
                <a:endParaRPr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820626" y="4442112"/>
                <a:ext cx="5939790" cy="923330"/>
              </a:xfrm>
              <a:prstGeom prst="rect">
                <a:avLst/>
              </a:prstGeom>
              <a:blipFill>
                <a:blip r:embed="rId8"/>
                <a:stretch>
                  <a:fillRect l="-924" t="-3974" b="-9934"/>
                </a:stretch>
              </a:blipFill>
            </p:spPr>
            <p:txBody>
              <a:bodyPr/>
              <a:lstStyle/>
              <a:p>
                <a:r>
                  <a:rPr lang="zh-CN" altLang="en-US">
                    <a:noFill/>
                  </a:rPr>
                  <a:t> </a:t>
                </a:r>
              </a:p>
            </p:txBody>
          </p:sp>
        </mc:Fallback>
      </mc:AlternateContent>
      <p:pic>
        <p:nvPicPr>
          <p:cNvPr id="16" name="图片 15"/>
          <p:cNvPicPr>
            <a:picLocks noChangeAspect="1"/>
          </p:cNvPicPr>
          <p:nvPr/>
        </p:nvPicPr>
        <p:blipFill>
          <a:blip r:embed="rId9"/>
          <a:stretch>
            <a:fillRect/>
          </a:stretch>
        </p:blipFill>
        <p:spPr>
          <a:xfrm>
            <a:off x="8212973" y="5178962"/>
            <a:ext cx="2956733" cy="1487219"/>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6189" y="654954"/>
            <a:ext cx="5275811" cy="4343594"/>
          </a:xfrm>
          <a:prstGeom prst="rect">
            <a:avLst/>
          </a:prstGeom>
        </p:spPr>
      </p:pic>
    </p:spTree>
    <p:extLst>
      <p:ext uri="{BB962C8B-B14F-4D97-AF65-F5344CB8AC3E}">
        <p14:creationId xmlns:p14="http://schemas.microsoft.com/office/powerpoint/2010/main" val="74791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smtClean="0"/>
              <a:t>Basic</a:t>
            </a:r>
            <a:endParaRPr lang="zh-CN" altLang="en-US" sz="3600" dirty="0"/>
          </a:p>
        </p:txBody>
      </p:sp>
      <p:pic>
        <p:nvPicPr>
          <p:cNvPr id="2052" name="Picture 4" descr="https://img-blog.csdn.net/20180713120852285?watermark/2/text/aHR0cHM6Ly9ibG9nLmNzZG4ubmV0L0xhZ3JhbmdlU0s=/font/5a6L5L2T/fontsize/400/fill/I0JBQkFCMA==/dissolve/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8925"/>
            <a:ext cx="5572126" cy="4584213"/>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p:cNvSpPr txBox="1"/>
          <p:nvPr/>
        </p:nvSpPr>
        <p:spPr>
          <a:xfrm>
            <a:off x="1077018" y="1558925"/>
            <a:ext cx="4984569" cy="369332"/>
          </a:xfrm>
          <a:prstGeom prst="rect">
            <a:avLst/>
          </a:prstGeom>
          <a:noFill/>
        </p:spPr>
        <p:txBody>
          <a:bodyPr wrap="square" rtlCol="0">
            <a:spAutoFit/>
          </a:bodyPr>
          <a:lstStyle/>
          <a:p>
            <a:r>
              <a:rPr lang="en-US" altLang="zh-CN" b="1" dirty="0" smtClean="0"/>
              <a:t>Markov Reward Process(</a:t>
            </a:r>
            <a:r>
              <a:rPr lang="zh-CN" altLang="en-US" b="1" dirty="0" smtClean="0"/>
              <a:t>马尔科夫奖励过程</a:t>
            </a:r>
            <a:r>
              <a:rPr lang="en-US" altLang="zh-CN" b="1" dirty="0" smtClean="0"/>
              <a:t>):</a:t>
            </a:r>
            <a:endParaRPr lang="zh-CN" altLang="en-US" b="1" dirty="0"/>
          </a:p>
        </p:txBody>
      </p:sp>
      <mc:AlternateContent xmlns:mc="http://schemas.openxmlformats.org/markup-compatibility/2006" xmlns:a14="http://schemas.microsoft.com/office/drawing/2010/main">
        <mc:Choice Requires="a14">
          <p:sp>
            <p:nvSpPr>
              <p:cNvPr id="3" name="文本框 2"/>
              <p:cNvSpPr txBox="1"/>
              <p:nvPr/>
            </p:nvSpPr>
            <p:spPr>
              <a:xfrm>
                <a:off x="7075055" y="3290413"/>
                <a:ext cx="2462918" cy="487954"/>
              </a:xfrm>
              <a:prstGeom prst="rect">
                <a:avLst/>
              </a:prstGeom>
              <a:noFill/>
            </p:spPr>
            <p:txBody>
              <a:bodyPr wrap="none" rtlCol="0">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oMath>
                </a14:m>
                <a:r>
                  <a:rPr lang="en-US" altLang="zh-CN" dirty="0" smtClean="0"/>
                  <a:t>=</a:t>
                </a:r>
                <a14:m>
                  <m:oMath xmlns:m="http://schemas.openxmlformats.org/officeDocument/2006/math">
                    <m:f>
                      <m:fPr>
                        <m:ctrlPr>
                          <a:rPr lang="en-US" altLang="zh-CN" i="1" dirty="0" smtClean="0">
                            <a:latin typeface="Cambria Math" panose="02040503050406030204" pitchFamily="18" charset="0"/>
                          </a:rPr>
                        </m:ctrlPr>
                      </m:fPr>
                      <m:num>
                        <m:r>
                          <a:rPr lang="en-US" altLang="zh-CN" b="0" i="1" dirty="0" smtClean="0">
                            <a:latin typeface="Cambria Math" panose="02040503050406030204" pitchFamily="18" charset="0"/>
                          </a:rPr>
                          <m:t>−2.25−3.125−3.41−3.20</m:t>
                        </m:r>
                      </m:num>
                      <m:den>
                        <m:r>
                          <a:rPr lang="en-US" altLang="zh-CN" b="0" i="1" dirty="0" smtClean="0">
                            <a:latin typeface="Cambria Math" panose="02040503050406030204" pitchFamily="18" charset="0"/>
                          </a:rPr>
                          <m:t>4</m:t>
                        </m:r>
                      </m:den>
                    </m:f>
                  </m:oMath>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7075055" y="3290413"/>
                <a:ext cx="2462918" cy="487954"/>
              </a:xfrm>
              <a:prstGeom prst="rect">
                <a:avLst/>
              </a:prstGeom>
              <a:blipFill>
                <a:blip r:embed="rId5"/>
                <a:stretch>
                  <a:fillRect b="-7500"/>
                </a:stretch>
              </a:blipFill>
            </p:spPr>
            <p:txBody>
              <a:bodyPr/>
              <a:lstStyle/>
              <a:p>
                <a:r>
                  <a:rPr lang="zh-CN" altLang="en-US">
                    <a:noFill/>
                  </a:rPr>
                  <a:t> </a:t>
                </a:r>
              </a:p>
            </p:txBody>
          </p:sp>
        </mc:Fallback>
      </mc:AlternateContent>
      <p:sp>
        <p:nvSpPr>
          <p:cNvPr id="4" name="矩形 3"/>
          <p:cNvSpPr/>
          <p:nvPr/>
        </p:nvSpPr>
        <p:spPr>
          <a:xfrm>
            <a:off x="6339940" y="2783544"/>
            <a:ext cx="2165978" cy="369332"/>
          </a:xfrm>
          <a:prstGeom prst="rect">
            <a:avLst/>
          </a:prstGeom>
        </p:spPr>
        <p:txBody>
          <a:bodyPr wrap="none">
            <a:spAutoFit/>
          </a:bodyPr>
          <a:lstStyle/>
          <a:p>
            <a:r>
              <a:rPr lang="en-US" altLang="zh-CN" dirty="0" smtClean="0"/>
              <a:t>state </a:t>
            </a:r>
            <a:r>
              <a:rPr lang="en-US" altLang="zh-CN" dirty="0"/>
              <a:t>value function:</a:t>
            </a:r>
          </a:p>
        </p:txBody>
      </p:sp>
      <p:sp>
        <p:nvSpPr>
          <p:cNvPr id="9" name="矩形 8"/>
          <p:cNvSpPr/>
          <p:nvPr/>
        </p:nvSpPr>
        <p:spPr>
          <a:xfrm>
            <a:off x="6339939" y="3851031"/>
            <a:ext cx="2294218" cy="369332"/>
          </a:xfrm>
          <a:prstGeom prst="rect">
            <a:avLst/>
          </a:prstGeom>
        </p:spPr>
        <p:txBody>
          <a:bodyPr wrap="none">
            <a:spAutoFit/>
          </a:bodyPr>
          <a:lstStyle/>
          <a:p>
            <a:r>
              <a:rPr lang="en-US" altLang="zh-CN" dirty="0" smtClean="0"/>
              <a:t>action </a:t>
            </a:r>
            <a:r>
              <a:rPr lang="en-US" altLang="zh-CN" dirty="0"/>
              <a:t>value function:</a:t>
            </a:r>
          </a:p>
        </p:txBody>
      </p:sp>
      <mc:AlternateContent xmlns:mc="http://schemas.openxmlformats.org/markup-compatibility/2006" xmlns:a14="http://schemas.microsoft.com/office/drawing/2010/main">
        <mc:Choice Requires="a14">
          <p:sp>
            <p:nvSpPr>
              <p:cNvPr id="10" name="文本框 9"/>
              <p:cNvSpPr txBox="1"/>
              <p:nvPr/>
            </p:nvSpPr>
            <p:spPr>
              <a:xfrm>
                <a:off x="7067984" y="4337035"/>
                <a:ext cx="1741439" cy="487954"/>
              </a:xfrm>
              <a:prstGeom prst="rect">
                <a:avLst/>
              </a:prstGeom>
              <a:noFill/>
            </p:spPr>
            <p:txBody>
              <a:bodyPr wrap="none" rtlCol="0">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(1,2)</m:t>
                        </m:r>
                      </m:sub>
                    </m:sSub>
                  </m:oMath>
                </a14:m>
                <a:r>
                  <a:rPr lang="en-US" altLang="zh-CN" dirty="0" smtClean="0"/>
                  <a:t>=</a:t>
                </a:r>
                <a14:m>
                  <m:oMath xmlns:m="http://schemas.openxmlformats.org/officeDocument/2006/math">
                    <m:f>
                      <m:fPr>
                        <m:ctrlPr>
                          <a:rPr lang="en-US" altLang="zh-CN" i="1" dirty="0" smtClean="0">
                            <a:latin typeface="Cambria Math" panose="02040503050406030204" pitchFamily="18" charset="0"/>
                          </a:rPr>
                        </m:ctrlPr>
                      </m:fPr>
                      <m:num>
                        <m:r>
                          <a:rPr lang="en-US" altLang="zh-CN" b="0" i="1" dirty="0" smtClean="0">
                            <a:latin typeface="Cambria Math" panose="02040503050406030204" pitchFamily="18" charset="0"/>
                          </a:rPr>
                          <m:t>−2.25−3.41</m:t>
                        </m:r>
                      </m:num>
                      <m:den>
                        <m:r>
                          <a:rPr lang="en-US" altLang="zh-CN" b="0" i="1" dirty="0" smtClean="0">
                            <a:latin typeface="Cambria Math" panose="02040503050406030204" pitchFamily="18" charset="0"/>
                          </a:rPr>
                          <m:t>2</m:t>
                        </m:r>
                      </m:den>
                    </m:f>
                  </m:oMath>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7067984" y="4337035"/>
                <a:ext cx="1741439" cy="487954"/>
              </a:xfrm>
              <a:prstGeom prst="rect">
                <a:avLst/>
              </a:prstGeom>
              <a:blipFill>
                <a:blip r:embed="rId6"/>
                <a:stretch>
                  <a:fillRect b="-6173"/>
                </a:stretch>
              </a:blipFill>
            </p:spPr>
            <p:txBody>
              <a:bodyPr/>
              <a:lstStyle/>
              <a:p>
                <a:r>
                  <a:rPr lang="zh-CN" altLang="en-US">
                    <a:noFill/>
                  </a:rPr>
                  <a:t> </a:t>
                </a:r>
              </a:p>
            </p:txBody>
          </p:sp>
        </mc:Fallback>
      </mc:AlternateContent>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4863" y="5104726"/>
            <a:ext cx="7887801" cy="1343212"/>
          </a:xfrm>
          <a:prstGeom prst="rect">
            <a:avLst/>
          </a:prstGeom>
        </p:spPr>
      </p:pic>
      <mc:AlternateContent xmlns:mc="http://schemas.openxmlformats.org/markup-compatibility/2006" xmlns:a14="http://schemas.microsoft.com/office/drawing/2010/main">
        <mc:Choice Requires="a14">
          <p:sp>
            <p:nvSpPr>
              <p:cNvPr id="6" name="文本框 5"/>
              <p:cNvSpPr txBox="1"/>
              <p:nvPr/>
            </p:nvSpPr>
            <p:spPr>
              <a:xfrm>
                <a:off x="6126461" y="1899181"/>
                <a:ext cx="5544788" cy="7791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𝑛</m:t>
                          </m:r>
                          <m:r>
                            <a:rPr lang="en-US" altLang="zh-CN" i="1">
                              <a:latin typeface="Cambria Math" panose="02040503050406030204" pitchFamily="18" charset="0"/>
                            </a:rPr>
                            <m:t>=0</m:t>
                          </m:r>
                        </m:sub>
                        <m:sup>
                          <m:r>
                            <a:rPr lang="en-US" altLang="zh-CN" i="1">
                              <a:latin typeface="Cambria Math" panose="02040503050406030204" pitchFamily="18" charset="0"/>
                            </a:rPr>
                            <m:t>𝑁</m:t>
                          </m:r>
                        </m:sup>
                        <m:e>
                          <m:sSup>
                            <m:sSupPr>
                              <m:ctrlPr>
                                <a:rPr lang="en-US" altLang="zh-CN" i="1">
                                  <a:latin typeface="Cambria Math" panose="02040503050406030204" pitchFamily="18" charset="0"/>
                                </a:rPr>
                              </m:ctrlPr>
                            </m:sSupPr>
                            <m:e>
                              <m:r>
                                <a:rPr lang="zh-CN" altLang="en-US" i="1">
                                  <a:latin typeface="Cambria Math" panose="02040503050406030204" pitchFamily="18" charset="0"/>
                                </a:rPr>
                                <m:t>𝛾</m:t>
                              </m:r>
                            </m:e>
                            <m:sup>
                              <m:r>
                                <a:rPr lang="en-US" altLang="zh-CN" i="1">
                                  <a:latin typeface="Cambria Math" panose="02040503050406030204" pitchFamily="18" charset="0"/>
                                </a:rPr>
                                <m:t>𝑛</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𝑛</m:t>
                              </m:r>
                            </m:sub>
                          </m:sSub>
                        </m:e>
                      </m:nary>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𝛾</m:t>
                          </m:r>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+2</m:t>
                          </m:r>
                        </m:sub>
                      </m:sSub>
                      <m:r>
                        <m:rPr>
                          <m:nor/>
                        </m:rPr>
                        <a:rPr lang="en-US" altLang="zh-CN" dirty="0"/>
                        <m:t>+</m:t>
                      </m:r>
                      <m:sSup>
                        <m:sSupPr>
                          <m:ctrlPr>
                            <a:rPr lang="en-US" altLang="zh-CN" i="1" dirty="0" smtClean="0">
                              <a:latin typeface="Cambria Math" panose="02040503050406030204" pitchFamily="18" charset="0"/>
                            </a:rPr>
                          </m:ctrlPr>
                        </m:sSupPr>
                        <m:e>
                          <m:r>
                            <a:rPr lang="zh-CN" altLang="en-US" i="1">
                              <a:latin typeface="Cambria Math" panose="02040503050406030204" pitchFamily="18" charset="0"/>
                            </a:rPr>
                            <m:t>𝛾</m:t>
                          </m:r>
                        </m:e>
                        <m:sup>
                          <m:r>
                            <a:rPr lang="en-US" altLang="zh-CN" b="0" i="1" dirty="0" smtClean="0">
                              <a:latin typeface="Cambria Math" panose="02040503050406030204" pitchFamily="18" charset="0"/>
                            </a:rPr>
                            <m:t>2</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+3</m:t>
                          </m:r>
                        </m:sub>
                      </m:sSub>
                      <m:r>
                        <m:rPr>
                          <m:nor/>
                        </m:rPr>
                        <a:rPr lang="en-US" altLang="zh-CN" dirty="0"/>
                        <m:t>+…+</m:t>
                      </m:r>
                      <m:sSup>
                        <m:sSupPr>
                          <m:ctrlPr>
                            <a:rPr lang="en-US" altLang="zh-CN" i="1" dirty="0" smtClean="0">
                              <a:latin typeface="Cambria Math" panose="02040503050406030204" pitchFamily="18" charset="0"/>
                            </a:rPr>
                          </m:ctrlPr>
                        </m:sSupPr>
                        <m:e>
                          <m:r>
                            <a:rPr lang="zh-CN" altLang="en-US" i="1">
                              <a:latin typeface="Cambria Math" panose="02040503050406030204" pitchFamily="18" charset="0"/>
                            </a:rPr>
                            <m:t>𝛾</m:t>
                          </m:r>
                        </m:e>
                        <m:sup>
                          <m:r>
                            <a:rPr lang="en-US" altLang="zh-CN" b="0" i="1" dirty="0" smtClean="0">
                              <a:latin typeface="Cambria Math" panose="02040503050406030204" pitchFamily="18" charset="0"/>
                            </a:rPr>
                            <m:t>𝑇</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+1</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b="0" i="1" smtClean="0">
                              <a:latin typeface="Cambria Math" panose="02040503050406030204" pitchFamily="18" charset="0"/>
                            </a:rPr>
                            <m:t>𝑇</m:t>
                          </m:r>
                        </m:sub>
                      </m:sSub>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6126461" y="1899181"/>
                <a:ext cx="5544788" cy="77912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3794085" y="2211152"/>
                <a:ext cx="761555" cy="369332"/>
              </a:xfrm>
              <a:prstGeom prst="rect">
                <a:avLst/>
              </a:prstGeom>
              <a:noFill/>
            </p:spPr>
            <p:txBody>
              <a:bodyPr wrap="none" rtlCol="0">
                <a:spAutoFit/>
              </a:bodyPr>
              <a:lstStyle/>
              <a:p>
                <a14:m>
                  <m:oMath xmlns:m="http://schemas.openxmlformats.org/officeDocument/2006/math">
                    <m:r>
                      <a:rPr lang="zh-CN" altLang="en-US" i="1" smtClean="0">
                        <a:solidFill>
                          <a:srgbClr val="FF0000"/>
                        </a:solidFill>
                        <a:latin typeface="Cambria Math" panose="02040503050406030204" pitchFamily="18" charset="0"/>
                      </a:rPr>
                      <m:t>𝛾</m:t>
                    </m:r>
                  </m:oMath>
                </a14:m>
                <a:r>
                  <a:rPr lang="en-US" altLang="zh-CN" dirty="0" smtClean="0">
                    <a:solidFill>
                      <a:srgbClr val="FF0000"/>
                    </a:solidFill>
                  </a:rPr>
                  <a:t>=0.5</a:t>
                </a:r>
                <a:endParaRPr lang="zh-CN" altLang="en-US" dirty="0">
                  <a:solidFill>
                    <a:srgbClr val="FF0000"/>
                  </a:solidFill>
                </a:endParaRPr>
              </a:p>
            </p:txBody>
          </p:sp>
        </mc:Choice>
        <mc:Fallback>
          <p:sp>
            <p:nvSpPr>
              <p:cNvPr id="7" name="文本框 6"/>
              <p:cNvSpPr txBox="1">
                <a:spLocks noRot="1" noChangeAspect="1" noMove="1" noResize="1" noEditPoints="1" noAdjustHandles="1" noChangeArrowheads="1" noChangeShapeType="1" noTextEdit="1"/>
              </p:cNvSpPr>
              <p:nvPr/>
            </p:nvSpPr>
            <p:spPr>
              <a:xfrm>
                <a:off x="3794085" y="2211152"/>
                <a:ext cx="761555" cy="369332"/>
              </a:xfrm>
              <a:prstGeom prst="rect">
                <a:avLst/>
              </a:prstGeom>
              <a:blipFill>
                <a:blip r:embed="rId9"/>
                <a:stretch>
                  <a:fillRect t="-10000" r="-64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45328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sp>
        <p:nvSpPr>
          <p:cNvPr id="6" name="文本框 5"/>
          <p:cNvSpPr txBox="1"/>
          <p:nvPr/>
        </p:nvSpPr>
        <p:spPr>
          <a:xfrm>
            <a:off x="1077018" y="1574457"/>
            <a:ext cx="5795730" cy="369332"/>
          </a:xfrm>
          <a:prstGeom prst="rect">
            <a:avLst/>
          </a:prstGeom>
          <a:noFill/>
        </p:spPr>
        <p:txBody>
          <a:bodyPr wrap="square" rtlCol="0">
            <a:spAutoFit/>
          </a:bodyPr>
          <a:lstStyle/>
          <a:p>
            <a:r>
              <a:rPr lang="en-US" altLang="zh-CN" b="1" dirty="0" smtClean="0"/>
              <a:t>Markov Decision Process(</a:t>
            </a:r>
            <a:r>
              <a:rPr lang="zh-CN" altLang="en-US" b="1" dirty="0" smtClean="0"/>
              <a:t>马尔科夫决策过程</a:t>
            </a:r>
            <a:r>
              <a:rPr lang="en-US" altLang="zh-CN" b="1" dirty="0" smtClean="0"/>
              <a:t>) :</a:t>
            </a:r>
            <a:endParaRPr lang="zh-CN" altLang="en-US" b="1" dirty="0"/>
          </a:p>
        </p:txBody>
      </p:sp>
      <mc:AlternateContent xmlns:mc="http://schemas.openxmlformats.org/markup-compatibility/2006" xmlns:a14="http://schemas.microsoft.com/office/drawing/2010/main">
        <mc:Choice Requires="a14">
          <p:sp>
            <p:nvSpPr>
              <p:cNvPr id="3" name="矩形 2"/>
              <p:cNvSpPr/>
              <p:nvPr/>
            </p:nvSpPr>
            <p:spPr>
              <a:xfrm>
                <a:off x="1377022" y="2264121"/>
                <a:ext cx="4701543" cy="369332"/>
              </a:xfrm>
              <a:prstGeom prst="rect">
                <a:avLst/>
              </a:prstGeom>
            </p:spPr>
            <p:txBody>
              <a:bodyPr wrap="none">
                <a:spAutoFit/>
              </a:bodyPr>
              <a:lstStyle/>
              <a:p>
                <a:r>
                  <a:rPr lang="en-US" altLang="zh-CN" b="1" dirty="0" smtClean="0"/>
                  <a:t>Markov: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r>
                          <a:rPr lang="en-US" altLang="zh-CN" i="1">
                            <a:latin typeface="Cambria Math" panose="02040503050406030204" pitchFamily="18" charset="0"/>
                          </a:rPr>
                          <m:t>+</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1</m:t>
                        </m:r>
                      </m:sub>
                    </m:s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en-US" altLang="zh-CN" b="0"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m:t>
                        </m:r>
                        <m:r>
                          <a:rPr lang="en-US" altLang="zh-CN" b="0" i="1">
                            <a:latin typeface="Cambria Math" panose="02040503050406030204" pitchFamily="18" charset="0"/>
                          </a:rPr>
                          <m:t>𝑆</m:t>
                        </m:r>
                      </m:e>
                      <m:sub>
                        <m:r>
                          <a:rPr lang="en-US" altLang="zh-CN" b="0" i="1">
                            <a:latin typeface="Cambria Math" panose="02040503050406030204" pitchFamily="18" charset="0"/>
                          </a:rPr>
                          <m:t>𝑡</m:t>
                        </m:r>
                      </m:sub>
                    </m:sSub>
                    <m:r>
                      <a:rPr lang="en-US" altLang="zh-CN" b="0" i="1" smtClean="0">
                        <a:latin typeface="Cambria Math" panose="02040503050406030204" pitchFamily="18" charset="0"/>
                      </a:rPr>
                      <m:t>)</m:t>
                    </m:r>
                  </m:oMath>
                </a14:m>
                <a:r>
                  <a:rPr lang="en-US" altLang="zh-CN" dirty="0" smtClean="0"/>
                  <a:t> =</a:t>
                </a:r>
                <a:r>
                  <a:rPr lang="en-US" altLang="zh-CN" dirty="0"/>
                  <a:t> </a:t>
                </a:r>
                <a14:m>
                  <m:oMath xmlns:m="http://schemas.openxmlformats.org/officeDocument/2006/math">
                    <m:r>
                      <a:rPr lang="en-US" altLang="zh-CN" b="0" i="1">
                        <a:latin typeface="Cambria Math" panose="02040503050406030204" pitchFamily="18" charset="0"/>
                      </a:rPr>
                      <m:t>𝑃</m:t>
                    </m:r>
                    <m:r>
                      <a:rPr lang="en-US" altLang="zh-CN" b="0" i="1">
                        <a:latin typeface="Cambria Math" panose="02040503050406030204" pitchFamily="18" charset="0"/>
                      </a:rPr>
                      <m:t>(</m:t>
                    </m:r>
                    <m:sSub>
                      <m:sSubPr>
                        <m:ctrlPr>
                          <a:rPr lang="en-US" altLang="zh-CN" i="1" smtClean="0">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b="0" i="1">
                            <a:latin typeface="Cambria Math" panose="02040503050406030204" pitchFamily="18" charset="0"/>
                          </a:rPr>
                          <m:t>𝑆</m:t>
                        </m:r>
                      </m:e>
                      <m:sub>
                        <m:r>
                          <a:rPr lang="en-US" altLang="zh-CN" b="0" i="1">
                            <a:latin typeface="Cambria Math" panose="02040503050406030204" pitchFamily="18" charset="0"/>
                          </a:rPr>
                          <m:t>𝑡</m:t>
                        </m:r>
                      </m:sub>
                    </m:sSub>
                    <m:r>
                      <a:rPr lang="en-US" altLang="zh-CN" b="0" i="1" smtClean="0">
                        <a:latin typeface="Cambria Math" panose="02040503050406030204" pitchFamily="18" charset="0"/>
                      </a:rPr>
                      <m:t>)</m:t>
                    </m:r>
                  </m:oMath>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1377022" y="2264121"/>
                <a:ext cx="4701543" cy="369332"/>
              </a:xfrm>
              <a:prstGeom prst="rect">
                <a:avLst/>
              </a:prstGeom>
              <a:blipFill>
                <a:blip r:embed="rId3"/>
                <a:stretch>
                  <a:fillRect l="-1167"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377022" y="2846063"/>
                <a:ext cx="8656729" cy="584775"/>
              </a:xfrm>
              <a:prstGeom prst="rect">
                <a:avLst/>
              </a:prstGeom>
            </p:spPr>
            <p:txBody>
              <a:bodyPr wrap="none">
                <a:spAutoFit/>
              </a:bodyPr>
              <a:lstStyle/>
              <a:p>
                <a:r>
                  <a:rPr lang="zh-CN" altLang="en-US" sz="1600" dirty="0" smtClean="0"/>
                  <a:t>在状态</a:t>
                </a:r>
                <a14:m>
                  <m:oMath xmlns:m="http://schemas.openxmlformats.org/officeDocument/2006/math">
                    <m:sSub>
                      <m:sSubPr>
                        <m:ctrlPr>
                          <a:rPr lang="en-US" altLang="zh-CN" sz="1600" i="1" smtClean="0">
                            <a:latin typeface="Cambria Math" panose="02040503050406030204" pitchFamily="18" charset="0"/>
                          </a:rPr>
                        </m:ctrlPr>
                      </m:sSubPr>
                      <m:e>
                        <m:r>
                          <m:rPr>
                            <m:sty m:val="p"/>
                          </m:rPr>
                          <a:rPr lang="en-US" altLang="zh-CN" sz="1600" i="1">
                            <a:latin typeface="Cambria Math" panose="02040503050406030204" pitchFamily="18" charset="0"/>
                          </a:rPr>
                          <m:t>s</m:t>
                        </m:r>
                      </m:e>
                      <m:sub>
                        <m:r>
                          <a:rPr lang="en-US" altLang="zh-CN" sz="1600" b="0" i="1" smtClean="0">
                            <a:latin typeface="Cambria Math" panose="02040503050406030204" pitchFamily="18" charset="0"/>
                          </a:rPr>
                          <m:t>𝑡</m:t>
                        </m:r>
                      </m:sub>
                    </m:sSub>
                  </m:oMath>
                </a14:m>
                <a:r>
                  <a:rPr lang="zh-CN" altLang="en-US" sz="1600" dirty="0" smtClean="0"/>
                  <a:t>时，采取动作</a:t>
                </a:r>
                <a14:m>
                  <m:oMath xmlns:m="http://schemas.openxmlformats.org/officeDocument/2006/math">
                    <m:sSub>
                      <m:sSubPr>
                        <m:ctrlPr>
                          <a:rPr lang="en-US" altLang="zh-CN" sz="1600" i="1">
                            <a:latin typeface="Cambria Math" panose="02040503050406030204" pitchFamily="18" charset="0"/>
                          </a:rPr>
                        </m:ctrlPr>
                      </m:sSubPr>
                      <m:e>
                        <m:r>
                          <m:rPr>
                            <m:sty m:val="p"/>
                          </m:rPr>
                          <a:rPr lang="en-US" altLang="zh-CN" sz="1600" i="1" smtClean="0">
                            <a:latin typeface="Cambria Math" panose="02040503050406030204" pitchFamily="18" charset="0"/>
                          </a:rPr>
                          <m:t>a</m:t>
                        </m:r>
                      </m:e>
                      <m:sub>
                        <m:r>
                          <a:rPr lang="en-US" altLang="zh-CN" sz="1600" i="1">
                            <a:latin typeface="Cambria Math" panose="02040503050406030204" pitchFamily="18" charset="0"/>
                          </a:rPr>
                          <m:t>𝑡</m:t>
                        </m:r>
                      </m:sub>
                    </m:sSub>
                  </m:oMath>
                </a14:m>
                <a:r>
                  <a:rPr lang="zh-CN" altLang="en-US" sz="1600" dirty="0" smtClean="0"/>
                  <a:t>后的状态</a:t>
                </a:r>
                <a14:m>
                  <m:oMath xmlns:m="http://schemas.openxmlformats.org/officeDocument/2006/math">
                    <m:sSub>
                      <m:sSubPr>
                        <m:ctrlPr>
                          <a:rPr lang="en-US" altLang="zh-CN" sz="1600" i="1">
                            <a:latin typeface="Cambria Math" panose="02040503050406030204" pitchFamily="18" charset="0"/>
                          </a:rPr>
                        </m:ctrlPr>
                      </m:sSubPr>
                      <m:e>
                        <m:r>
                          <m:rPr>
                            <m:sty m:val="p"/>
                          </m:rPr>
                          <a:rPr lang="en-US" altLang="zh-CN" sz="1600" i="1">
                            <a:latin typeface="Cambria Math" panose="02040503050406030204" pitchFamily="18" charset="0"/>
                          </a:rPr>
                          <m:t>s</m:t>
                        </m:r>
                      </m:e>
                      <m:sub>
                        <m:r>
                          <a:rPr lang="en-US" altLang="zh-CN" sz="1600" i="1">
                            <a:latin typeface="Cambria Math" panose="02040503050406030204" pitchFamily="18" charset="0"/>
                          </a:rPr>
                          <m:t>𝑡</m:t>
                        </m:r>
                        <m:r>
                          <a:rPr lang="en-US" altLang="zh-CN" sz="1600" i="1" smtClean="0">
                            <a:latin typeface="Cambria Math" panose="02040503050406030204" pitchFamily="18" charset="0"/>
                          </a:rPr>
                          <m:t>+</m:t>
                        </m:r>
                        <m:r>
                          <a:rPr lang="en-US" altLang="zh-CN" sz="1600" b="0" i="1" smtClean="0">
                            <a:latin typeface="Cambria Math" panose="02040503050406030204" pitchFamily="18" charset="0"/>
                          </a:rPr>
                          <m:t>1</m:t>
                        </m:r>
                      </m:sub>
                    </m:sSub>
                  </m:oMath>
                </a14:m>
                <a:r>
                  <a:rPr lang="zh-CN" altLang="en-US" sz="1600" dirty="0" smtClean="0"/>
                  <a:t>和收益</a:t>
                </a:r>
                <a14:m>
                  <m:oMath xmlns:m="http://schemas.openxmlformats.org/officeDocument/2006/math">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𝑇</m:t>
                        </m:r>
                      </m:e>
                      <m:sub>
                        <m:r>
                          <a:rPr lang="en-US" altLang="zh-CN" sz="1600" i="1">
                            <a:latin typeface="Cambria Math" panose="02040503050406030204" pitchFamily="18" charset="0"/>
                          </a:rPr>
                          <m:t>𝑡</m:t>
                        </m:r>
                        <m:r>
                          <a:rPr lang="en-US" altLang="zh-CN" sz="1600" i="1" smtClean="0">
                            <a:latin typeface="Cambria Math" panose="02040503050406030204" pitchFamily="18" charset="0"/>
                          </a:rPr>
                          <m:t>+</m:t>
                        </m:r>
                        <m:r>
                          <a:rPr lang="en-US" altLang="zh-CN" sz="1600" b="0" i="1" smtClean="0">
                            <a:latin typeface="Cambria Math" panose="02040503050406030204" pitchFamily="18" charset="0"/>
                          </a:rPr>
                          <m:t>1</m:t>
                        </m:r>
                      </m:sub>
                    </m:sSub>
                  </m:oMath>
                </a14:m>
                <a:r>
                  <a:rPr lang="zh-CN" altLang="en-US" sz="1600" dirty="0" smtClean="0"/>
                  <a:t>只与当前状态和动作有关，与历史状态无关。</a:t>
                </a:r>
                <a:endParaRPr lang="en-US" altLang="zh-CN" sz="1600" dirty="0" smtClean="0"/>
              </a:p>
              <a:p>
                <a:r>
                  <a:rPr lang="en-US" altLang="zh-CN" sz="1600" dirty="0" smtClean="0"/>
                  <a:t>Decision</a:t>
                </a:r>
                <a:r>
                  <a:rPr lang="zh-CN" altLang="en-US" sz="1600" dirty="0" smtClean="0"/>
                  <a:t>则表示每一个状态</a:t>
                </a:r>
                <a:r>
                  <a:rPr lang="en-US" altLang="zh-CN" sz="1600" dirty="0" smtClean="0"/>
                  <a:t>s</a:t>
                </a:r>
                <a:r>
                  <a:rPr lang="zh-CN" altLang="en-US" sz="1600" dirty="0" smtClean="0"/>
                  <a:t>处，都要进行决策</a:t>
                </a:r>
                <a:r>
                  <a:rPr lang="en-US" altLang="zh-CN" sz="1600" dirty="0" smtClean="0"/>
                  <a:t>policy</a:t>
                </a:r>
                <a:r>
                  <a:rPr lang="zh-CN" altLang="en-US" sz="1600" dirty="0" smtClean="0"/>
                  <a:t>，决定采取的行动</a:t>
                </a:r>
                <a:endParaRPr lang="zh-CN" altLang="en-US" sz="1600" dirty="0"/>
              </a:p>
            </p:txBody>
          </p:sp>
        </mc:Choice>
        <mc:Fallback xmlns="">
          <p:sp>
            <p:nvSpPr>
              <p:cNvPr id="8" name="矩形 7"/>
              <p:cNvSpPr>
                <a:spLocks noRot="1" noChangeAspect="1" noMove="1" noResize="1" noEditPoints="1" noAdjustHandles="1" noChangeArrowheads="1" noChangeShapeType="1" noTextEdit="1"/>
              </p:cNvSpPr>
              <p:nvPr/>
            </p:nvSpPr>
            <p:spPr>
              <a:xfrm>
                <a:off x="1377022" y="2846063"/>
                <a:ext cx="8656729" cy="584775"/>
              </a:xfrm>
              <a:prstGeom prst="rect">
                <a:avLst/>
              </a:prstGeom>
              <a:blipFill>
                <a:blip r:embed="rId4"/>
                <a:stretch>
                  <a:fillRect l="-423" t="-3125" b="-12500"/>
                </a:stretch>
              </a:blipFill>
            </p:spPr>
            <p:txBody>
              <a:bodyPr/>
              <a:lstStyle/>
              <a:p>
                <a:r>
                  <a:rPr lang="zh-CN" altLang="en-US">
                    <a:noFill/>
                  </a:rPr>
                  <a:t> </a:t>
                </a:r>
              </a:p>
            </p:txBody>
          </p:sp>
        </mc:Fallback>
      </mc:AlternateContent>
      <p:pic>
        <p:nvPicPr>
          <p:cNvPr id="8194" name="Picture 2" descr="https://img-blog.csdn.net/20180713125644372?watermark/2/text/aHR0cHM6Ly9ibG9nLmNzZG4ubmV0L0xhZ3JhbmdlU0s=/font/5a6L5L2T/fontsize/400/fill/I0JBQkFCMA==/dissolve/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018" y="3577760"/>
            <a:ext cx="6281737" cy="269344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9964" y="3430838"/>
            <a:ext cx="4702036" cy="3427162"/>
          </a:xfrm>
          <a:prstGeom prst="rect">
            <a:avLst/>
          </a:prstGeom>
        </p:spPr>
      </p:pic>
    </p:spTree>
    <p:extLst>
      <p:ext uri="{BB962C8B-B14F-4D97-AF65-F5344CB8AC3E}">
        <p14:creationId xmlns:p14="http://schemas.microsoft.com/office/powerpoint/2010/main" val="2543695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AB5FC-D5FC-4B81-931B-88EB5DE4BA05}"/>
              </a:ext>
            </a:extLst>
          </p:cNvPr>
          <p:cNvSpPr>
            <a:spLocks noGrp="1"/>
          </p:cNvSpPr>
          <p:nvPr>
            <p:ph type="title" idx="4294967295"/>
          </p:nvPr>
        </p:nvSpPr>
        <p:spPr>
          <a:xfrm>
            <a:off x="0" y="769938"/>
            <a:ext cx="10515600" cy="484187"/>
          </a:xfrm>
        </p:spPr>
        <p:txBody>
          <a:bodyPr>
            <a:noAutofit/>
          </a:bodyPr>
          <a:lstStyle/>
          <a:p>
            <a:r>
              <a:rPr lang="en-US" altLang="zh-CN" sz="3600" dirty="0"/>
              <a:t>Basic</a:t>
            </a:r>
            <a:endParaRPr lang="zh-CN" altLang="en-US" sz="3600" dirty="0"/>
          </a:p>
        </p:txBody>
      </p:sp>
      <p:pic>
        <p:nvPicPr>
          <p:cNvPr id="9218" name="Picture 2" descr="https://img-blog.csdn.net/20180713123527891?watermark/2/text/aHR0cHM6Ly9ibG9nLmNzZG4ubmV0L0xhZ3JhbmdlU0s=/font/5a6L5L2T/fontsize/400/fill/I0JBQkFCMA==/dissolve/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693" y="1943789"/>
            <a:ext cx="6229350" cy="2295526"/>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1077018" y="1574457"/>
            <a:ext cx="4011176" cy="369332"/>
          </a:xfrm>
          <a:prstGeom prst="rect">
            <a:avLst/>
          </a:prstGeom>
          <a:noFill/>
        </p:spPr>
        <p:txBody>
          <a:bodyPr wrap="square" rtlCol="0">
            <a:spAutoFit/>
          </a:bodyPr>
          <a:lstStyle/>
          <a:p>
            <a:r>
              <a:rPr lang="en-US" altLang="zh-CN" b="1" dirty="0" smtClean="0"/>
              <a:t>Bellman Equation(</a:t>
            </a:r>
            <a:r>
              <a:rPr lang="zh-CN" altLang="en-US" b="1" dirty="0" smtClean="0"/>
              <a:t>贝尔曼等式</a:t>
            </a:r>
            <a:r>
              <a:rPr lang="en-US" altLang="zh-CN" b="1" dirty="0" smtClean="0"/>
              <a:t>):</a:t>
            </a:r>
            <a:endParaRPr lang="zh-CN" altLang="en-US" b="1" dirty="0"/>
          </a:p>
        </p:txBody>
      </p:sp>
      <p:pic>
        <p:nvPicPr>
          <p:cNvPr id="9220" name="Picture 4" descr="https://img-blog.csdn.net/20180713154749693?watermark/2/text/aHR0cHM6Ly9ibG9nLmNzZG4ubmV0L0xhZ3JhbmdlU0s=/font/5a6L5L2T/fontsize/400/fill/I0JBQkFCMA==/dissolve/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743" y="4101897"/>
            <a:ext cx="4023451" cy="275610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9193" y="3109575"/>
            <a:ext cx="5142807" cy="3748425"/>
          </a:xfrm>
          <a:prstGeom prst="rect">
            <a:avLst/>
          </a:prstGeom>
        </p:spPr>
      </p:pic>
    </p:spTree>
    <p:extLst>
      <p:ext uri="{BB962C8B-B14F-4D97-AF65-F5344CB8AC3E}">
        <p14:creationId xmlns:p14="http://schemas.microsoft.com/office/powerpoint/2010/main" val="2531375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27430</TotalTime>
  <Words>1013</Words>
  <Application>Microsoft Office PowerPoint</Application>
  <PresentationFormat>宽屏</PresentationFormat>
  <Paragraphs>254</Paragraphs>
  <Slides>30</Slides>
  <Notes>28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30</vt:i4>
      </vt:variant>
    </vt:vector>
  </HeadingPairs>
  <TitlesOfParts>
    <vt:vector size="48" baseType="lpstr">
      <vt:lpstr>-apple-system</vt:lpstr>
      <vt:lpstr>Bahnschrift Condensed</vt:lpstr>
      <vt:lpstr>MathJax_Main</vt:lpstr>
      <vt:lpstr>MathJax_Math-italic</vt:lpstr>
      <vt:lpstr>等线</vt:lpstr>
      <vt:lpstr>仿宋</vt:lpstr>
      <vt:lpstr>黑体</vt:lpstr>
      <vt:lpstr>华康俪金黑W8(P)</vt:lpstr>
      <vt:lpstr>楷体</vt:lpstr>
      <vt:lpstr>宋体</vt:lpstr>
      <vt:lpstr>微软雅黑</vt:lpstr>
      <vt:lpstr>Arial</vt:lpstr>
      <vt:lpstr>Cambria Math</vt:lpstr>
      <vt:lpstr>Gill Sans Ultra Bold</vt:lpstr>
      <vt:lpstr>Times New Roman</vt:lpstr>
      <vt:lpstr>Verdana</vt:lpstr>
      <vt:lpstr>Wingdings</vt:lpstr>
      <vt:lpstr>Office 主题​​</vt:lpstr>
      <vt:lpstr>PowerPoint 演示文稿</vt:lpstr>
      <vt:lpstr>Outline</vt:lpstr>
      <vt:lpstr>Basic </vt:lpstr>
      <vt:lpstr>Basic</vt:lpstr>
      <vt:lpstr>Basic</vt:lpstr>
      <vt:lpstr>Basic</vt:lpstr>
      <vt:lpstr>Basic</vt:lpstr>
      <vt:lpstr>Basic</vt:lpstr>
      <vt:lpstr>Basic</vt:lpstr>
      <vt:lpstr>Basic</vt:lpstr>
      <vt:lpstr>Basic</vt:lpstr>
      <vt:lpstr>Basic</vt:lpstr>
      <vt:lpstr>Basic</vt:lpstr>
      <vt:lpstr>Basic</vt:lpstr>
      <vt:lpstr>Basic</vt:lpstr>
      <vt:lpstr>Basic</vt:lpstr>
      <vt:lpstr>Baseline Techniques</vt:lpstr>
      <vt:lpstr>Baseline Techniques</vt:lpstr>
      <vt:lpstr>Baseline Techniques</vt:lpstr>
      <vt:lpstr>Baseline Techniques</vt:lpstr>
      <vt:lpstr>Baseline Techniques</vt:lpstr>
      <vt:lpstr>Baseline Techniques</vt:lpstr>
      <vt:lpstr>Baseline Techniques</vt:lpstr>
      <vt:lpstr>Baseline Techniques</vt:lpstr>
      <vt:lpstr>Baseline Techniques</vt:lpstr>
      <vt:lpstr>Baseline Techniques</vt:lpstr>
      <vt:lpstr>Baseline Techniques</vt:lpstr>
      <vt:lpstr>Baseline Techniques</vt:lpstr>
      <vt:lpstr>Baseline Techniques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Jivana</cp:lastModifiedBy>
  <cp:revision>1019</cp:revision>
  <dcterms:created xsi:type="dcterms:W3CDTF">2017-04-22T07:59:29Z</dcterms:created>
  <dcterms:modified xsi:type="dcterms:W3CDTF">2020-06-26T07:37:27Z</dcterms:modified>
</cp:coreProperties>
</file>