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276" r:id="rId6"/>
    <p:sldId id="273" r:id="rId7"/>
    <p:sldId id="291" r:id="rId8"/>
    <p:sldId id="293" r:id="rId9"/>
    <p:sldId id="275" r:id="rId10"/>
    <p:sldId id="300" r:id="rId11"/>
    <p:sldId id="301" r:id="rId12"/>
    <p:sldId id="262" r:id="rId13"/>
    <p:sldId id="303" r:id="rId14"/>
    <p:sldId id="304" r:id="rId15"/>
    <p:sldId id="305" r:id="rId16"/>
    <p:sldId id="310" r:id="rId17"/>
    <p:sldId id="306" r:id="rId18"/>
    <p:sldId id="292" r:id="rId19"/>
    <p:sldId id="26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89299" autoAdjust="0"/>
  </p:normalViewPr>
  <p:slideViewPr>
    <p:cSldViewPr snapToGrid="0">
      <p:cViewPr>
        <p:scale>
          <a:sx n="80" d="100"/>
          <a:sy n="80" d="100"/>
        </p:scale>
        <p:origin x="-510" y="162"/>
      </p:cViewPr>
      <p:guideLst>
        <p:guide orient="horz" pos="2194"/>
        <p:guide pos="38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smtClean="0">
              <a:solidFill>
                <a:schemeClr val="tx1"/>
              </a:solidFill>
              <a:effectLst/>
              <a:latin typeface="黑体" panose="02010609060101010101" charset="-122"/>
              <a:ea typeface="黑体" panose="02010609060101010101" charset="-122"/>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NGCF</a:t>
            </a:r>
            <a:r>
              <a:rPr lang="zh-CN" altLang="en-US" dirty="0" smtClean="0"/>
              <a:t>中遵循标准</a:t>
            </a:r>
            <a:r>
              <a:rPr lang="en-US" altLang="zh-CN" dirty="0" smtClean="0"/>
              <a:t>GCN</a:t>
            </a:r>
            <a:r>
              <a:rPr lang="zh-CN" altLang="en-US" dirty="0" smtClean="0"/>
              <a:t>，里面有特征转换和非线性激活，作者猜想这两个部分对</a:t>
            </a:r>
            <a:r>
              <a:rPr lang="en-US" altLang="zh-CN" dirty="0" smtClean="0"/>
              <a:t>CF</a:t>
            </a:r>
            <a:r>
              <a:rPr lang="zh-CN" altLang="en-US" dirty="0" smtClean="0"/>
              <a:t>没有帮助，只会增加训练难度。接下来做消融实验验证猜想。</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3" Type="http://schemas.openxmlformats.org/officeDocument/2006/relationships/notesSlide" Target="../notesSlides/notesSlide7.xml"/><Relationship Id="rId12" Type="http://schemas.openxmlformats.org/officeDocument/2006/relationships/slideLayout" Target="../slideLayouts/slideLayout2.xml"/><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143967"/>
            <a:ext cx="12192000"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45440" y="2249805"/>
            <a:ext cx="11613515" cy="119888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LightGCN: Simplifying and Powering Graph Convolution</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Network for Recommendation </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990266" y="4333680"/>
            <a:ext cx="10614993" cy="460375"/>
          </a:xfrm>
          <a:prstGeom prst="rect">
            <a:avLst/>
          </a:prstGeom>
        </p:spPr>
        <p:txBody>
          <a:bodyPr wrap="square">
            <a:spAutoFit/>
          </a:bodyPr>
          <a:lstStyle/>
          <a:p>
            <a:pPr algn="ctr"/>
            <a:r>
              <a:rPr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Xiangnan He</a:t>
            </a:r>
            <a:r>
              <a:rPr lang="it-IT"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et al</a:t>
            </a: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(SIGIR 2020</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415560" y="5385343"/>
            <a:ext cx="326199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Ziteng Wu</a:t>
            </a:r>
            <a:endParaRPr lang="zh-CN" alt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t>Experiments</a:t>
            </a:r>
            <a:endParaRPr lang="en-US" altLang="zh-CN" sz="4400" dirty="0"/>
          </a:p>
        </p:txBody>
      </p:sp>
      <p:pic>
        <p:nvPicPr>
          <p:cNvPr id="6" name="图片 5"/>
          <p:cNvPicPr>
            <a:picLocks noChangeAspect="1"/>
          </p:cNvPicPr>
          <p:nvPr/>
        </p:nvPicPr>
        <p:blipFill>
          <a:blip r:embed="rId1"/>
          <a:stretch>
            <a:fillRect/>
          </a:stretch>
        </p:blipFill>
        <p:spPr>
          <a:xfrm>
            <a:off x="2433320" y="2473325"/>
            <a:ext cx="6945630" cy="1910715"/>
          </a:xfrm>
          <a:prstGeom prst="rect">
            <a:avLst/>
          </a:prstGeom>
        </p:spPr>
      </p:pic>
      <p:sp>
        <p:nvSpPr>
          <p:cNvPr id="7" name="文本框 6"/>
          <p:cNvSpPr txBox="1"/>
          <p:nvPr/>
        </p:nvSpPr>
        <p:spPr>
          <a:xfrm>
            <a:off x="1043940" y="1585595"/>
            <a:ext cx="9362440" cy="368300"/>
          </a:xfrm>
          <a:prstGeom prst="rect">
            <a:avLst/>
          </a:prstGeom>
          <a:noFill/>
        </p:spPr>
        <p:txBody>
          <a:bodyPr wrap="square" rtlCol="0">
            <a:spAutoFit/>
          </a:bodyPr>
          <a:p>
            <a:pPr marL="285750" indent="-285750">
              <a:buFont typeface="Arial" panose="020B0604020202020204" pitchFamily="34" charset="0"/>
              <a:buChar char="•"/>
            </a:pPr>
            <a:r>
              <a:rPr lang="zh-CN" altLang="en-US" b="1">
                <a:latin typeface="宋体" panose="02010600030101010101" pitchFamily="2" charset="-122"/>
                <a:ea typeface="宋体" panose="02010600030101010101" pitchFamily="2" charset="-122"/>
              </a:rPr>
              <a:t>experimented datasets</a:t>
            </a:r>
            <a:endParaRPr lang="zh-CN" altLang="en-US"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t>Experiments</a:t>
            </a:r>
            <a:endParaRPr lang="en-US" altLang="zh-CN" sz="4400" dirty="0"/>
          </a:p>
        </p:txBody>
      </p:sp>
      <p:sp>
        <p:nvSpPr>
          <p:cNvPr id="7" name="文本框 6"/>
          <p:cNvSpPr txBox="1"/>
          <p:nvPr/>
        </p:nvSpPr>
        <p:spPr>
          <a:xfrm>
            <a:off x="1043940" y="1585595"/>
            <a:ext cx="9362440" cy="368300"/>
          </a:xfrm>
          <a:prstGeom prst="rect">
            <a:avLst/>
          </a:prstGeom>
          <a:noFill/>
        </p:spPr>
        <p:txBody>
          <a:bodyPr wrap="square" rtlCol="0">
            <a:spAutoFit/>
          </a:bodyPr>
          <a:p>
            <a:pPr marL="285750" indent="-285750">
              <a:buFont typeface="Arial" panose="020B0604020202020204" pitchFamily="34" charset="0"/>
              <a:buChar char="•"/>
            </a:pPr>
            <a:r>
              <a:rPr lang="zh-CN" altLang="en-US" b="1">
                <a:latin typeface="宋体" panose="02010600030101010101" pitchFamily="2" charset="-122"/>
                <a:ea typeface="宋体" panose="02010600030101010101" pitchFamily="2" charset="-122"/>
              </a:rPr>
              <a:t> different layers (1 to 4)</a:t>
            </a:r>
            <a:endParaRPr lang="zh-CN" altLang="en-US" b="1">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stretch>
            <a:fillRect/>
          </a:stretch>
        </p:blipFill>
        <p:spPr>
          <a:xfrm>
            <a:off x="2413635" y="2147570"/>
            <a:ext cx="7190105" cy="40608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t>Experiments</a:t>
            </a:r>
            <a:endParaRPr lang="en-US" altLang="zh-CN" sz="4400" dirty="0"/>
          </a:p>
        </p:txBody>
      </p:sp>
      <p:sp>
        <p:nvSpPr>
          <p:cNvPr id="7" name="文本框 6"/>
          <p:cNvSpPr txBox="1"/>
          <p:nvPr/>
        </p:nvSpPr>
        <p:spPr>
          <a:xfrm>
            <a:off x="1043940" y="1585595"/>
            <a:ext cx="9362440" cy="368300"/>
          </a:xfrm>
          <a:prstGeom prst="rect">
            <a:avLst/>
          </a:prstGeom>
          <a:noFill/>
        </p:spPr>
        <p:txBody>
          <a:bodyPr wrap="square" rtlCol="0">
            <a:spAutoFit/>
          </a:bodyPr>
          <a:p>
            <a:pPr marL="285750" indent="-285750">
              <a:buFont typeface="Arial" panose="020B0604020202020204" pitchFamily="34" charset="0"/>
              <a:buChar char="•"/>
            </a:pPr>
            <a:r>
              <a:rPr lang="zh-CN" altLang="en-US" b="1">
                <a:latin typeface="宋体" panose="02010600030101010101" pitchFamily="2" charset="-122"/>
                <a:ea typeface="宋体" panose="02010600030101010101" pitchFamily="2" charset="-122"/>
              </a:rPr>
              <a:t> </a:t>
            </a:r>
            <a:r>
              <a:rPr lang="en-US" altLang="zh-CN" b="1">
                <a:latin typeface="宋体" panose="02010600030101010101" pitchFamily="2" charset="-122"/>
                <a:ea typeface="宋体" panose="02010600030101010101" pitchFamily="2" charset="-122"/>
              </a:rPr>
              <a:t>LightGCN Performance</a:t>
            </a:r>
            <a:endParaRPr lang="en-US" altLang="zh-CN" b="1">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1"/>
          <a:stretch>
            <a:fillRect/>
          </a:stretch>
        </p:blipFill>
        <p:spPr>
          <a:xfrm>
            <a:off x="1741170" y="2383155"/>
            <a:ext cx="3845560" cy="1885950"/>
          </a:xfrm>
          <a:prstGeom prst="rect">
            <a:avLst/>
          </a:prstGeom>
        </p:spPr>
      </p:pic>
      <p:pic>
        <p:nvPicPr>
          <p:cNvPr id="6" name="图片 5"/>
          <p:cNvPicPr>
            <a:picLocks noChangeAspect="1"/>
          </p:cNvPicPr>
          <p:nvPr/>
        </p:nvPicPr>
        <p:blipFill>
          <a:blip r:embed="rId2"/>
          <a:stretch>
            <a:fillRect/>
          </a:stretch>
        </p:blipFill>
        <p:spPr>
          <a:xfrm>
            <a:off x="6168390" y="2364105"/>
            <a:ext cx="4450080"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t>Experiments</a:t>
            </a:r>
            <a:endParaRPr lang="en-US" altLang="zh-CN" sz="4400" dirty="0"/>
          </a:p>
        </p:txBody>
      </p:sp>
      <p:sp>
        <p:nvSpPr>
          <p:cNvPr id="7" name="文本框 6"/>
          <p:cNvSpPr txBox="1"/>
          <p:nvPr/>
        </p:nvSpPr>
        <p:spPr>
          <a:xfrm>
            <a:off x="1043940" y="1585595"/>
            <a:ext cx="9362440" cy="645160"/>
          </a:xfrm>
          <a:prstGeom prst="rect">
            <a:avLst/>
          </a:prstGeom>
          <a:noFill/>
        </p:spPr>
        <p:txBody>
          <a:bodyPr wrap="square" rtlCol="0">
            <a:spAutoFit/>
          </a:bodyPr>
          <a:p>
            <a:pPr marL="285750" indent="-285750">
              <a:buFont typeface="Arial" panose="020B0604020202020204" pitchFamily="34" charset="0"/>
              <a:buChar char="•"/>
            </a:pPr>
            <a:r>
              <a:rPr lang="zh-CN" altLang="en-US" b="1">
                <a:latin typeface="宋体" panose="02010600030101010101" pitchFamily="2" charset="-122"/>
                <a:ea typeface="宋体" panose="02010600030101010101" pitchFamily="2" charset="-122"/>
              </a:rPr>
              <a:t>Results of LightGCN and the variant that does not use layer combination (i.e., LightGCN-single) at different layers </a:t>
            </a:r>
            <a:endParaRPr lang="zh-CN" altLang="en-US" b="1">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531620" y="2741295"/>
            <a:ext cx="9128760" cy="24993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t>Experiments</a:t>
            </a:r>
            <a:endParaRPr lang="en-US" altLang="zh-CN" sz="4400" dirty="0"/>
          </a:p>
        </p:txBody>
      </p:sp>
      <p:pic>
        <p:nvPicPr>
          <p:cNvPr id="6" name="图片 5"/>
          <p:cNvPicPr>
            <a:picLocks noChangeAspect="1"/>
          </p:cNvPicPr>
          <p:nvPr/>
        </p:nvPicPr>
        <p:blipFill>
          <a:blip r:embed="rId1"/>
          <a:stretch>
            <a:fillRect/>
          </a:stretch>
        </p:blipFill>
        <p:spPr>
          <a:xfrm>
            <a:off x="3874770" y="2459355"/>
            <a:ext cx="4442460" cy="2339340"/>
          </a:xfrm>
          <a:prstGeom prst="rect">
            <a:avLst/>
          </a:prstGeom>
        </p:spPr>
      </p:pic>
      <p:sp>
        <p:nvSpPr>
          <p:cNvPr id="7" name="文本框 6"/>
          <p:cNvSpPr txBox="1"/>
          <p:nvPr/>
        </p:nvSpPr>
        <p:spPr>
          <a:xfrm>
            <a:off x="1043940" y="1585595"/>
            <a:ext cx="9362440" cy="645160"/>
          </a:xfrm>
          <a:prstGeom prst="rect">
            <a:avLst/>
          </a:prstGeom>
          <a:noFill/>
        </p:spPr>
        <p:txBody>
          <a:bodyPr wrap="square" rtlCol="0">
            <a:spAutoFit/>
          </a:bodyPr>
          <a:p>
            <a:pPr marL="285750" indent="-285750">
              <a:buFont typeface="Arial" panose="020B0604020202020204" pitchFamily="34" charset="0"/>
              <a:buChar char="•"/>
            </a:pPr>
            <a:r>
              <a:rPr lang="zh-CN" altLang="en-US" b="1">
                <a:latin typeface="宋体" panose="02010600030101010101" pitchFamily="2" charset="-122"/>
                <a:ea typeface="宋体" panose="02010600030101010101" pitchFamily="2" charset="-122"/>
              </a:rPr>
              <a:t> </a:t>
            </a:r>
            <a:r>
              <a:rPr lang="en-US" altLang="zh-CN" b="1">
                <a:latin typeface="宋体" panose="02010600030101010101" pitchFamily="2" charset="-122"/>
                <a:ea typeface="宋体" panose="02010600030101010101" pitchFamily="2" charset="-122"/>
              </a:rPr>
              <a:t>Performance of the 3-layer LightGCN with different choices of normalization schemes</a:t>
            </a:r>
            <a:endParaRPr lang="en-US" altLang="zh-CN"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t>Experiments</a:t>
            </a:r>
            <a:endParaRPr lang="en-US" altLang="zh-CN" sz="4400" dirty="0"/>
          </a:p>
        </p:txBody>
      </p:sp>
      <p:pic>
        <p:nvPicPr>
          <p:cNvPr id="8" name="图片 7"/>
          <p:cNvPicPr>
            <a:picLocks noChangeAspect="1"/>
          </p:cNvPicPr>
          <p:nvPr/>
        </p:nvPicPr>
        <p:blipFill>
          <a:blip r:embed="rId1"/>
          <a:stretch>
            <a:fillRect/>
          </a:stretch>
        </p:blipFill>
        <p:spPr>
          <a:xfrm>
            <a:off x="3890010" y="2446020"/>
            <a:ext cx="4411980" cy="2042160"/>
          </a:xfrm>
          <a:prstGeom prst="rect">
            <a:avLst/>
          </a:prstGeom>
        </p:spPr>
      </p:pic>
      <p:sp>
        <p:nvSpPr>
          <p:cNvPr id="9" name="文本框 8"/>
          <p:cNvSpPr txBox="1"/>
          <p:nvPr/>
        </p:nvSpPr>
        <p:spPr>
          <a:xfrm>
            <a:off x="1043940" y="1585595"/>
            <a:ext cx="9362440" cy="368300"/>
          </a:xfrm>
          <a:prstGeom prst="rect">
            <a:avLst/>
          </a:prstGeom>
          <a:noFill/>
        </p:spPr>
        <p:txBody>
          <a:bodyPr wrap="square" rtlCol="0">
            <a:spAutoFit/>
          </a:bodyPr>
          <a:p>
            <a:pPr marL="285750" indent="-285750">
              <a:buFont typeface="Arial" panose="020B0604020202020204" pitchFamily="34" charset="0"/>
              <a:buChar char="•"/>
            </a:pPr>
            <a:r>
              <a:rPr b="1">
                <a:latin typeface="宋体" panose="02010600030101010101" pitchFamily="2" charset="-122"/>
                <a:ea typeface="宋体" panose="02010600030101010101" pitchFamily="2" charset="-122"/>
              </a:rPr>
              <a:t>Smoothness loss</a:t>
            </a:r>
            <a:endParaRPr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t>Experiments</a:t>
            </a:r>
            <a:endParaRPr lang="en-US" altLang="zh-CN" sz="4400" dirty="0"/>
          </a:p>
        </p:txBody>
      </p:sp>
      <p:pic>
        <p:nvPicPr>
          <p:cNvPr id="3" name="图片 2"/>
          <p:cNvPicPr>
            <a:picLocks noChangeAspect="1"/>
          </p:cNvPicPr>
          <p:nvPr/>
        </p:nvPicPr>
        <p:blipFill>
          <a:blip r:embed="rId1"/>
          <a:stretch>
            <a:fillRect/>
          </a:stretch>
        </p:blipFill>
        <p:spPr>
          <a:xfrm>
            <a:off x="3832860" y="2406015"/>
            <a:ext cx="4526280" cy="2331720"/>
          </a:xfrm>
          <a:prstGeom prst="rect">
            <a:avLst/>
          </a:prstGeom>
        </p:spPr>
      </p:pic>
      <p:sp>
        <p:nvSpPr>
          <p:cNvPr id="9" name="文本框 8"/>
          <p:cNvSpPr txBox="1"/>
          <p:nvPr/>
        </p:nvSpPr>
        <p:spPr>
          <a:xfrm>
            <a:off x="1043940" y="1585595"/>
            <a:ext cx="9362440" cy="368300"/>
          </a:xfrm>
          <a:prstGeom prst="rect">
            <a:avLst/>
          </a:prstGeom>
          <a:noFill/>
        </p:spPr>
        <p:txBody>
          <a:bodyPr wrap="square" rtlCol="0">
            <a:spAutoFit/>
          </a:bodyPr>
          <a:p>
            <a:pPr marL="285750" indent="-285750">
              <a:buFont typeface="Arial" panose="020B0604020202020204" pitchFamily="34" charset="0"/>
              <a:buChar char="•"/>
            </a:pPr>
            <a:r>
              <a:rPr b="1">
                <a:latin typeface="宋体" panose="02010600030101010101" pitchFamily="2" charset="-122"/>
                <a:ea typeface="宋体" panose="02010600030101010101" pitchFamily="2" charset="-122"/>
              </a:rPr>
              <a:t>different regularization coefficient λ</a:t>
            </a:r>
            <a:endParaRPr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tx1"/>
                </a:solidFill>
                <a:effectLst/>
              </a:rPr>
              <a:t>Thanks</a:t>
            </a:r>
            <a:endParaRPr lang="zh-CN" altLang="en-US" sz="8000" b="0" dirty="0">
              <a:solidFill>
                <a:schemeClr val="tx1"/>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 y="97327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sp>
        <p:nvSpPr>
          <p:cNvPr id="25" name="文本框 24"/>
          <p:cNvSpPr txBox="1"/>
          <p:nvPr/>
        </p:nvSpPr>
        <p:spPr>
          <a:xfrm>
            <a:off x="2933496" y="2574924"/>
            <a:ext cx="3614420" cy="706755"/>
          </a:xfrm>
          <a:prstGeom prst="rect">
            <a:avLst/>
          </a:prstGeom>
          <a:noFill/>
        </p:spPr>
        <p:txBody>
          <a:bodyPr wrap="none" rtlCol="0" anchor="ctr">
            <a:spAutoFit/>
          </a:bodyPr>
          <a:lstStyle/>
          <a:p>
            <a:pPr algn="l"/>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Preliminaries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文本框 22"/>
          <p:cNvSpPr txBox="1"/>
          <p:nvPr/>
        </p:nvSpPr>
        <p:spPr>
          <a:xfrm>
            <a:off x="2934335" y="3920808"/>
            <a:ext cx="3656965" cy="1322070"/>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Experiments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9" name="文本框 21"/>
          <p:cNvSpPr txBox="1"/>
          <p:nvPr/>
        </p:nvSpPr>
        <p:spPr>
          <a:xfrm>
            <a:off x="2933496" y="1919350"/>
            <a:ext cx="3657600" cy="70675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a:t>
            </a: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Introduction</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1" name="文本框 22"/>
          <p:cNvSpPr txBox="1"/>
          <p:nvPr/>
        </p:nvSpPr>
        <p:spPr>
          <a:xfrm>
            <a:off x="2933496" y="3281049"/>
            <a:ext cx="2383790" cy="706755"/>
          </a:xfrm>
          <a:prstGeom prst="rect">
            <a:avLst/>
          </a:prstGeom>
          <a:noFill/>
        </p:spPr>
        <p:txBody>
          <a:bodyPr wrap="none" rtlCol="0" anchor="ctr">
            <a:spAutoFit/>
          </a:bodyPr>
          <a:lstStyle/>
          <a:p>
            <a:pPr algn="l"/>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Method</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Introduction</a:t>
            </a:r>
            <a:endParaRPr lang="en-US" altLang="zh-CN" sz="4400" dirty="0"/>
          </a:p>
        </p:txBody>
      </p:sp>
      <p:sp>
        <p:nvSpPr>
          <p:cNvPr id="3" name="文本框 2"/>
          <p:cNvSpPr txBox="1"/>
          <p:nvPr/>
        </p:nvSpPr>
        <p:spPr>
          <a:xfrm>
            <a:off x="1292225" y="1477645"/>
            <a:ext cx="9565005" cy="5492750"/>
          </a:xfrm>
          <a:prstGeom prst="rect">
            <a:avLst/>
          </a:prstGeom>
          <a:noFill/>
        </p:spPr>
        <p:txBody>
          <a:bodyPr wrap="square" rtlCol="0">
            <a:spAutoFit/>
          </a:bodyPr>
          <a:p>
            <a:pPr marL="285750" indent="0" fontAlgn="auto">
              <a:lnSpc>
                <a:spcPct val="150000"/>
              </a:lnSpc>
              <a:buFont typeface="Arial" panose="020B0604020202020204" pitchFamily="34" charset="0"/>
              <a:buChar char="•"/>
            </a:pPr>
            <a:r>
              <a:rPr lang="zh-CN" altLang="en-US">
                <a:latin typeface="宋体" panose="02010600030101010101" pitchFamily="2" charset="-122"/>
                <a:ea typeface="宋体" panose="02010600030101010101" pitchFamily="2" charset="-122"/>
              </a:rPr>
              <a:t>GCN is originally proposed for node classification on attributed graph, where each node has rich attributes as input features; whereas in user-item interaction graph for CF, each node (user or item) is only described by a one-hot ID, which has no concrete semantics besides being an identifier. In such a case, given the ID embedding as the input, performing multiple layers of nonlinear feature transformation — which is the key to the success of modern neural networks — will bring no benefits, but negatively increases the difficulty for model training.</a:t>
            </a:r>
            <a:endParaRPr lang="zh-CN" altLang="en-US">
              <a:latin typeface="宋体" panose="02010600030101010101" pitchFamily="2" charset="-122"/>
              <a:ea typeface="宋体" panose="02010600030101010101" pitchFamily="2" charset="-122"/>
            </a:endParaRPr>
          </a:p>
          <a:p>
            <a:pPr indent="0" fontAlgn="auto">
              <a:lnSpc>
                <a:spcPct val="150000"/>
              </a:lnSpc>
              <a:buFont typeface="Arial" panose="020B0604020202020204" pitchFamily="34" charset="0"/>
              <a:buNone/>
            </a:pPr>
            <a:endParaRPr lang="zh-CN" altLang="en-US">
              <a:latin typeface="宋体" panose="02010600030101010101" pitchFamily="2" charset="-122"/>
              <a:ea typeface="宋体" panose="02010600030101010101" pitchFamily="2" charset="-122"/>
            </a:endParaRPr>
          </a:p>
          <a:p>
            <a:pPr marL="285750" indent="0" fontAlgn="auto">
              <a:lnSpc>
                <a:spcPct val="150000"/>
              </a:lnSpc>
              <a:buFont typeface="Arial" panose="020B0604020202020204" pitchFamily="34" charset="0"/>
              <a:buChar char="•"/>
            </a:pPr>
            <a:r>
              <a:rPr lang="zh-CN" altLang="en-US">
                <a:latin typeface="宋体" panose="02010600030101010101" pitchFamily="2" charset="-122"/>
                <a:ea typeface="宋体" panose="02010600030101010101" pitchFamily="2" charset="-122"/>
              </a:rPr>
              <a:t>To validate our thoughts, we perform extensive ablation studies on NGCF</a:t>
            </a:r>
            <a:r>
              <a:rPr lang="en-US" altLang="zh-CN">
                <a:latin typeface="宋体" panose="02010600030101010101" pitchFamily="2" charset="-122"/>
                <a:ea typeface="宋体" panose="02010600030101010101" pitchFamily="2" charset="-122"/>
              </a:rPr>
              <a:t>( a</a:t>
            </a:r>
            <a:endParaRPr lang="en-US" altLang="zh-CN">
              <a:latin typeface="宋体" panose="02010600030101010101" pitchFamily="2" charset="-122"/>
              <a:ea typeface="宋体" panose="02010600030101010101" pitchFamily="2" charset="-122"/>
            </a:endParaRPr>
          </a:p>
          <a:p>
            <a:pPr indent="0" fontAlgn="auto">
              <a:lnSpc>
                <a:spcPct val="150000"/>
              </a:lnSpc>
              <a:buNone/>
            </a:pPr>
            <a:r>
              <a:rPr lang="en-US" altLang="zh-CN">
                <a:latin typeface="宋体" panose="02010600030101010101" pitchFamily="2" charset="-122"/>
                <a:ea typeface="宋体" panose="02010600030101010101" pitchFamily="2" charset="-122"/>
              </a:rPr>
              <a:t>  state-of-the-art GCN-based recommender model)</a:t>
            </a:r>
            <a:r>
              <a:rPr lang="zh-CN" altLang="en-US">
                <a:latin typeface="宋体" panose="02010600030101010101" pitchFamily="2" charset="-122"/>
                <a:ea typeface="宋体" panose="02010600030101010101" pitchFamily="2" charset="-122"/>
              </a:rPr>
              <a:t>. With rigorous controlled                         </a:t>
            </a:r>
            <a:r>
              <a:rPr lang="zh-CN" altLang="en-US">
                <a:latin typeface="宋体" panose="02010600030101010101" pitchFamily="2" charset="-122"/>
                <a:ea typeface="宋体" panose="02010600030101010101" pitchFamily="2" charset="-122"/>
                <a:sym typeface="+mn-ea"/>
              </a:rPr>
              <a:t>experiments (on the same data splits and evaluation protocol)</a:t>
            </a:r>
            <a:r>
              <a:rPr lang="en-US" altLang="zh-CN">
                <a:latin typeface="宋体" panose="02010600030101010101" pitchFamily="2" charset="-122"/>
                <a:ea typeface="宋体" panose="02010600030101010101" pitchFamily="2" charset="-122"/>
                <a:sym typeface="+mn-ea"/>
              </a:rPr>
              <a:t>.</a:t>
            </a:r>
            <a:endParaRPr lang="zh-CN" altLang="en-US">
              <a:latin typeface="宋体" panose="02010600030101010101" pitchFamily="2" charset="-122"/>
              <a:ea typeface="宋体" panose="02010600030101010101" pitchFamily="2" charset="-122"/>
            </a:endParaRPr>
          </a:p>
          <a:p>
            <a:pPr indent="0" fontAlgn="auto">
              <a:lnSpc>
                <a:spcPct val="150000"/>
              </a:lnSpc>
              <a:buFont typeface="Arial" panose="020B0604020202020204" pitchFamily="34" charset="0"/>
              <a:buNone/>
            </a:pPr>
            <a:r>
              <a:rPr lang="zh-CN" altLang="en-US">
                <a:latin typeface="宋体" panose="02010600030101010101" pitchFamily="2" charset="-122"/>
                <a:ea typeface="宋体" panose="02010600030101010101" pitchFamily="2" charset="-122"/>
              </a:rPr>
              <a:t>                        </a:t>
            </a: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Preliminaries</a:t>
            </a:r>
            <a:endParaRPr lang="en-US" altLang="zh-CN" sz="4400" dirty="0"/>
          </a:p>
        </p:txBody>
      </p:sp>
      <p:pic>
        <p:nvPicPr>
          <p:cNvPr id="3" name="图片 2"/>
          <p:cNvPicPr>
            <a:picLocks noChangeAspect="1"/>
          </p:cNvPicPr>
          <p:nvPr>
            <p:custDataLst>
              <p:tags r:id="rId1"/>
            </p:custDataLst>
          </p:nvPr>
        </p:nvPicPr>
        <p:blipFill>
          <a:blip r:embed="rId2"/>
          <a:stretch>
            <a:fillRect/>
          </a:stretch>
        </p:blipFill>
        <p:spPr>
          <a:xfrm>
            <a:off x="1571625" y="1765300"/>
            <a:ext cx="3761740" cy="3923030"/>
          </a:xfrm>
          <a:prstGeom prst="rect">
            <a:avLst/>
          </a:prstGeom>
        </p:spPr>
      </p:pic>
      <p:sp>
        <p:nvSpPr>
          <p:cNvPr id="4" name="文本框 3"/>
          <p:cNvSpPr txBox="1"/>
          <p:nvPr/>
        </p:nvSpPr>
        <p:spPr>
          <a:xfrm>
            <a:off x="3128010" y="1397000"/>
            <a:ext cx="933450" cy="368300"/>
          </a:xfrm>
          <a:prstGeom prst="rect">
            <a:avLst/>
          </a:prstGeom>
          <a:noFill/>
        </p:spPr>
        <p:txBody>
          <a:bodyPr wrap="square" rtlCol="0">
            <a:spAutoFit/>
          </a:bodyPr>
          <a:p>
            <a:r>
              <a:rPr lang="en-US" altLang="zh-CN" b="1"/>
              <a:t>NGCF</a:t>
            </a:r>
            <a:endParaRPr lang="en-US" altLang="zh-CN" b="1"/>
          </a:p>
        </p:txBody>
      </p:sp>
      <p:pic>
        <p:nvPicPr>
          <p:cNvPr id="5" name="图片 4" descr="批注 2020-05-21 163151"/>
          <p:cNvPicPr>
            <a:picLocks noChangeAspect="1"/>
          </p:cNvPicPr>
          <p:nvPr/>
        </p:nvPicPr>
        <p:blipFill>
          <a:blip r:embed="rId3"/>
          <a:stretch>
            <a:fillRect/>
          </a:stretch>
        </p:blipFill>
        <p:spPr>
          <a:xfrm>
            <a:off x="6443980" y="1518920"/>
            <a:ext cx="2974340" cy="1859915"/>
          </a:xfrm>
          <a:prstGeom prst="rect">
            <a:avLst/>
          </a:prstGeom>
        </p:spPr>
      </p:pic>
      <p:pic>
        <p:nvPicPr>
          <p:cNvPr id="6" name="图片 5" descr="批注 2020-05-21 185528"/>
          <p:cNvPicPr>
            <a:picLocks noChangeAspect="1"/>
          </p:cNvPicPr>
          <p:nvPr/>
        </p:nvPicPr>
        <p:blipFill>
          <a:blip r:embed="rId4"/>
          <a:srcRect l="233" r="2302" b="17419"/>
          <a:stretch>
            <a:fillRect/>
          </a:stretch>
        </p:blipFill>
        <p:spPr>
          <a:xfrm>
            <a:off x="6019165" y="3928745"/>
            <a:ext cx="4248150" cy="975360"/>
          </a:xfrm>
          <a:prstGeom prst="rect">
            <a:avLst/>
          </a:prstGeom>
        </p:spPr>
      </p:pic>
      <p:sp>
        <p:nvSpPr>
          <p:cNvPr id="7" name="矩形 6"/>
          <p:cNvSpPr/>
          <p:nvPr/>
        </p:nvSpPr>
        <p:spPr>
          <a:xfrm>
            <a:off x="6582410" y="4548505"/>
            <a:ext cx="131445" cy="22352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6781165" y="4515485"/>
            <a:ext cx="254000" cy="263525"/>
          </a:xfrm>
          <a:prstGeom prst="ellipse">
            <a:avLst/>
          </a:prstGeom>
          <a:noFill/>
          <a:ln w="19050">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8556625" y="4535805"/>
            <a:ext cx="233045" cy="29400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9175115" y="4525645"/>
            <a:ext cx="243205" cy="30416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5"/>
          <a:stretch>
            <a:fillRect/>
          </a:stretch>
        </p:blipFill>
        <p:spPr>
          <a:xfrm>
            <a:off x="6443980" y="5070475"/>
            <a:ext cx="2804160" cy="388620"/>
          </a:xfrm>
          <a:prstGeom prst="rect">
            <a:avLst/>
          </a:prstGeom>
        </p:spPr>
      </p:pic>
      <p:pic>
        <p:nvPicPr>
          <p:cNvPr id="15" name="图片 14"/>
          <p:cNvPicPr>
            <a:picLocks noChangeAspect="1"/>
          </p:cNvPicPr>
          <p:nvPr/>
        </p:nvPicPr>
        <p:blipFill>
          <a:blip r:embed="rId6"/>
          <a:stretch>
            <a:fillRect/>
          </a:stretch>
        </p:blipFill>
        <p:spPr>
          <a:xfrm>
            <a:off x="6714490" y="5597525"/>
            <a:ext cx="1761490" cy="44005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316990"/>
            <a:ext cx="10641965" cy="3112135"/>
          </a:xfrm>
        </p:spPr>
        <p:txBody>
          <a:bodyPr>
            <a:normAutofit/>
          </a:bodyPr>
          <a:lstStyle/>
          <a:p>
            <a:pPr marL="0" indent="0">
              <a:buNone/>
            </a:pPr>
            <a:r>
              <a:rPr lang="en-US" altLang="zh-CN" dirty="0" smtClean="0">
                <a:solidFill>
                  <a:schemeClr val="tx1"/>
                </a:solidFill>
              </a:rPr>
              <a:t>Ablation</a:t>
            </a:r>
            <a:r>
              <a:rPr lang="en-US" altLang="zh-CN" b="0" dirty="0" smtClean="0">
                <a:solidFill>
                  <a:schemeClr val="tx1"/>
                </a:solidFill>
                <a:effectLst/>
              </a:rPr>
              <a:t> </a:t>
            </a:r>
            <a:endParaRPr lang="en-US" altLang="zh-CN" b="0" dirty="0" smtClean="0">
              <a:solidFill>
                <a:schemeClr val="tx1"/>
              </a:solidFill>
              <a:effectLst/>
            </a:endParaRPr>
          </a:p>
          <a:p>
            <a:pPr marL="0" algn="l">
              <a:buClrTx/>
              <a:buNone/>
            </a:pPr>
            <a:r>
              <a:rPr lang="en-US" altLang="zh-CN" b="0" dirty="0" smtClean="0">
                <a:solidFill>
                  <a:schemeClr val="tx1"/>
                </a:solidFill>
                <a:effectLst/>
              </a:rPr>
              <a:t>    </a:t>
            </a:r>
            <a:endParaRPr lang="en-US" altLang="zh-CN" b="0" dirty="0" smtClean="0">
              <a:solidFill>
                <a:schemeClr val="tx1"/>
              </a:solidFill>
              <a:effectLst/>
            </a:endParaRPr>
          </a:p>
          <a:p>
            <a:pPr marL="0" algn="l">
              <a:buClrTx/>
              <a:buNone/>
            </a:pPr>
            <a:endParaRPr lang="en-US" altLang="zh-CN" b="0" dirty="0" smtClean="0">
              <a:solidFill>
                <a:schemeClr val="tx1"/>
              </a:solidFill>
              <a:effectLst/>
            </a:endParaRPr>
          </a:p>
          <a:p>
            <a:pPr marL="0" algn="l">
              <a:buClrTx/>
              <a:buNone/>
            </a:pPr>
            <a:endParaRPr lang="en-US" altLang="zh-CN" b="0" dirty="0" smtClean="0">
              <a:solidFill>
                <a:schemeClr val="tx1"/>
              </a:solidFill>
              <a:effectLst/>
            </a:endParaRPr>
          </a:p>
          <a:p>
            <a:pPr marL="0" algn="l">
              <a:buClrTx/>
              <a:buNone/>
            </a:pPr>
            <a:br>
              <a:rPr lang="en-US" altLang="zh-CN" b="0" dirty="0">
                <a:solidFill>
                  <a:schemeClr val="tx1"/>
                </a:solidFill>
                <a:effectLst/>
              </a:rPr>
            </a:br>
            <a:r>
              <a:rPr lang="en-US" altLang="zh-CN" b="0" dirty="0">
                <a:solidFill>
                  <a:schemeClr val="tx1"/>
                </a:solidFill>
                <a:effectLst/>
              </a:rPr>
              <a:t> </a:t>
            </a:r>
            <a:br>
              <a:rPr lang="en-US" altLang="zh-CN" b="0" dirty="0">
                <a:solidFill>
                  <a:schemeClr val="tx1"/>
                </a:solidFill>
                <a:effectLst/>
              </a:rPr>
            </a:br>
            <a:endParaRPr lang="en-US" altLang="zh-CN" b="0" dirty="0">
              <a:solidFill>
                <a:schemeClr val="tx1"/>
              </a:solidFill>
              <a:effectLst/>
            </a:endParaRPr>
          </a:p>
        </p:txBody>
      </p:sp>
      <p:sp>
        <p:nvSpPr>
          <p:cNvPr id="5" name="标题 1"/>
          <p:cNvSpPr>
            <a:spLocks noGrp="1"/>
          </p:cNvSpPr>
          <p:nvPr/>
        </p:nvSpPr>
        <p:spPr>
          <a:xfrm>
            <a:off x="965200" y="808628"/>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dirty="0"/>
              <a:t>Preliminaries</a:t>
            </a:r>
            <a:endParaRPr lang="en-US" altLang="zh-CN" sz="4400" dirty="0"/>
          </a:p>
        </p:txBody>
      </p:sp>
      <p:pic>
        <p:nvPicPr>
          <p:cNvPr id="7" name="图片 6"/>
          <p:cNvPicPr>
            <a:picLocks noChangeAspect="1"/>
          </p:cNvPicPr>
          <p:nvPr/>
        </p:nvPicPr>
        <p:blipFill>
          <a:blip r:embed="rId1"/>
          <a:stretch>
            <a:fillRect/>
          </a:stretch>
        </p:blipFill>
        <p:spPr>
          <a:xfrm>
            <a:off x="1643380" y="1848485"/>
            <a:ext cx="1287780" cy="259080"/>
          </a:xfrm>
          <a:prstGeom prst="rect">
            <a:avLst/>
          </a:prstGeom>
        </p:spPr>
      </p:pic>
      <p:sp>
        <p:nvSpPr>
          <p:cNvPr id="8" name="右箭头 7"/>
          <p:cNvSpPr/>
          <p:nvPr/>
        </p:nvSpPr>
        <p:spPr>
          <a:xfrm>
            <a:off x="3543300" y="1938020"/>
            <a:ext cx="1255395" cy="80645"/>
          </a:xfrm>
          <a:prstGeom prst="rightArrow">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9" name="图片 8"/>
          <p:cNvPicPr>
            <a:picLocks noChangeAspect="1"/>
          </p:cNvPicPr>
          <p:nvPr/>
        </p:nvPicPr>
        <p:blipFill>
          <a:blip r:embed="rId2"/>
          <a:srcRect r="662" b="8353"/>
          <a:stretch>
            <a:fillRect/>
          </a:stretch>
        </p:blipFill>
        <p:spPr>
          <a:xfrm>
            <a:off x="5419725" y="1848485"/>
            <a:ext cx="1334770" cy="250825"/>
          </a:xfrm>
          <a:prstGeom prst="rect">
            <a:avLst/>
          </a:prstGeom>
        </p:spPr>
      </p:pic>
      <p:sp>
        <p:nvSpPr>
          <p:cNvPr id="10" name="文本框 9"/>
          <p:cNvSpPr txBox="1"/>
          <p:nvPr/>
        </p:nvSpPr>
        <p:spPr>
          <a:xfrm>
            <a:off x="1520825" y="2272030"/>
            <a:ext cx="8966200" cy="922020"/>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rPr>
              <a:t>keep all hyper-parameters (e.g., learning rate, regularization coefficient, dropout ratio, etc.) same as the optimal settings of NGCF.</a:t>
            </a:r>
            <a:endParaRPr lang="zh-CN" altLang="en-US">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3"/>
          <a:stretch>
            <a:fillRect/>
          </a:stretch>
        </p:blipFill>
        <p:spPr>
          <a:xfrm>
            <a:off x="838200" y="3553460"/>
            <a:ext cx="3545205" cy="1738630"/>
          </a:xfrm>
          <a:prstGeom prst="rect">
            <a:avLst/>
          </a:prstGeom>
        </p:spPr>
      </p:pic>
      <p:pic>
        <p:nvPicPr>
          <p:cNvPr id="12" name="图片 11"/>
          <p:cNvPicPr>
            <a:picLocks noChangeAspect="1"/>
          </p:cNvPicPr>
          <p:nvPr/>
        </p:nvPicPr>
        <p:blipFill>
          <a:blip r:embed="rId4"/>
          <a:stretch>
            <a:fillRect/>
          </a:stretch>
        </p:blipFill>
        <p:spPr>
          <a:xfrm>
            <a:off x="4567555" y="3430270"/>
            <a:ext cx="6974840" cy="1861820"/>
          </a:xfrm>
          <a:prstGeom prst="rect">
            <a:avLst/>
          </a:prstGeom>
        </p:spPr>
      </p:pic>
      <p:sp>
        <p:nvSpPr>
          <p:cNvPr id="13" name="文本框 12"/>
          <p:cNvSpPr txBox="1"/>
          <p:nvPr/>
        </p:nvSpPr>
        <p:spPr>
          <a:xfrm>
            <a:off x="1216660" y="5483860"/>
            <a:ext cx="9970135" cy="1337945"/>
          </a:xfrm>
          <a:prstGeom prst="rect">
            <a:avLst/>
          </a:prstGeom>
          <a:noFill/>
        </p:spPr>
        <p:txBody>
          <a:bodyPr wrap="square" rtlCol="0">
            <a:spAutoFit/>
          </a:bodyPr>
          <a:p>
            <a:pPr fontAlgn="auto">
              <a:lnSpc>
                <a:spcPct val="150000"/>
              </a:lnSpc>
            </a:pPr>
            <a:r>
              <a:rPr lang="zh-CN" altLang="en-US">
                <a:latin typeface="宋体" panose="02010600030101010101" pitchFamily="2" charset="-122"/>
                <a:ea typeface="宋体" panose="02010600030101010101" pitchFamily="2" charset="-122"/>
              </a:rPr>
              <a:t>feature transformation and nonlinear activation impose rather negative effect on NGCF, since by removing them simultaneously, NGCF-fn demonstrates large improvements over NGCF</a:t>
            </a: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965200" y="808628"/>
            <a:ext cx="10515600" cy="4829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en-US" altLang="zh-CN" sz="4400" dirty="0"/>
              <a:t>Preliminaries</a:t>
            </a:r>
            <a:endParaRPr lang="en-US" altLang="zh-CN" sz="4400" dirty="0"/>
          </a:p>
        </p:txBody>
      </p:sp>
      <p:sp>
        <p:nvSpPr>
          <p:cNvPr id="4" name="文本框 3"/>
          <p:cNvSpPr txBox="1"/>
          <p:nvPr/>
        </p:nvSpPr>
        <p:spPr>
          <a:xfrm>
            <a:off x="1084580" y="1585595"/>
            <a:ext cx="9798050" cy="2584450"/>
          </a:xfrm>
          <a:prstGeom prst="rect">
            <a:avLst/>
          </a:prstGeom>
          <a:noFill/>
        </p:spPr>
        <p:txBody>
          <a:bodyPr wrap="square" rtlCol="0">
            <a:spAutoFit/>
          </a:bodyPr>
          <a:p>
            <a:pPr fontAlgn="auto">
              <a:lnSpc>
                <a:spcPct val="150000"/>
              </a:lnSpc>
            </a:pPr>
            <a:r>
              <a:rPr lang="en-US" altLang="zh-CN" b="1">
                <a:latin typeface="宋体" panose="02010600030101010101" pitchFamily="2" charset="-122"/>
                <a:ea typeface="宋体" panose="02010600030101010101" pitchFamily="2" charset="-122"/>
              </a:rPr>
              <a:t>Conclusion:</a:t>
            </a:r>
            <a:endParaRPr lang="zh-CN" altLang="en-US" b="1">
              <a:latin typeface="宋体" panose="02010600030101010101" pitchFamily="2" charset="-122"/>
              <a:ea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rPr>
              <a:t>the two operations inherited from GCN — feature transformation and nonlinear activation — has no contribution on NGCF’s effectiveness. Even more surprising, removing them leads to significant accuracy improvements. This reflects the issues of adding operations that are useless for the target task in graph neural network, which not only brings no benefits, but rather degrades model effectiveness</a:t>
            </a: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Method</a:t>
            </a:r>
            <a:endParaRPr lang="en-US" altLang="zh-CN" sz="4400" dirty="0"/>
          </a:p>
        </p:txBody>
      </p:sp>
      <p:sp>
        <p:nvSpPr>
          <p:cNvPr id="4" name="文本框 3"/>
          <p:cNvSpPr txBox="1"/>
          <p:nvPr/>
        </p:nvSpPr>
        <p:spPr>
          <a:xfrm>
            <a:off x="1225550" y="1268095"/>
            <a:ext cx="9645650" cy="3599815"/>
          </a:xfrm>
          <a:prstGeom prst="rect">
            <a:avLst/>
          </a:prstGeom>
          <a:noFill/>
        </p:spPr>
        <p:txBody>
          <a:bodyPr wrap="square" rtlCol="0">
            <a:spAutoFit/>
          </a:bodyPr>
          <a:p>
            <a:pPr indent="0" fontAlgn="auto">
              <a:lnSpc>
                <a:spcPct val="150000"/>
              </a:lnSpc>
            </a:pPr>
            <a:r>
              <a:rPr lang="zh-CN" altLang="en-US" sz="2400">
                <a:latin typeface="宋体" panose="02010600030101010101" pitchFamily="2" charset="-122"/>
                <a:ea typeface="宋体" panose="02010600030101010101" pitchFamily="2" charset="-122"/>
              </a:rPr>
              <a:t> </a:t>
            </a:r>
            <a:r>
              <a:rPr lang="zh-CN" altLang="en-US" sz="2600" b="1">
                <a:latin typeface="宋体" panose="02010600030101010101" pitchFamily="2" charset="-122"/>
                <a:ea typeface="宋体" panose="02010600030101010101" pitchFamily="2" charset="-122"/>
              </a:rPr>
              <a:t>LightGCN</a:t>
            </a:r>
            <a:endParaRPr lang="zh-CN" altLang="en-US" sz="2400">
              <a:latin typeface="宋体" panose="02010600030101010101" pitchFamily="2" charset="-122"/>
              <a:ea typeface="宋体" panose="02010600030101010101" pitchFamily="2" charset="-122"/>
            </a:endParaRPr>
          </a:p>
          <a:p>
            <a:pPr indent="0" fontAlgn="auto">
              <a:lnSpc>
                <a:spcPct val="150000"/>
              </a:lnSpc>
            </a:pPr>
            <a:r>
              <a:rPr lang="zh-CN" altLang="en-US">
                <a:latin typeface="宋体" panose="02010600030101010101" pitchFamily="2" charset="-122"/>
                <a:ea typeface="宋体" panose="02010600030101010101" pitchFamily="2" charset="-122"/>
              </a:rPr>
              <a:t>including the most essential component of GCN — neighborhood aggregation — for collaborative filtering.</a:t>
            </a:r>
            <a:endParaRPr lang="zh-CN" altLang="en-US">
              <a:latin typeface="宋体" panose="02010600030101010101" pitchFamily="2" charset="-122"/>
              <a:ea typeface="宋体" panose="02010600030101010101" pitchFamily="2" charset="-122"/>
            </a:endParaRPr>
          </a:p>
          <a:p>
            <a:pPr marL="285750" indent="0" fontAlgn="auto">
              <a:lnSpc>
                <a:spcPct val="150000"/>
              </a:lnSpc>
              <a:buFont typeface="Arial" panose="020B0604020202020204" pitchFamily="34" charset="0"/>
              <a:buChar char="•"/>
            </a:pPr>
            <a:r>
              <a:rPr lang="zh-CN" altLang="en-US">
                <a:latin typeface="宋体" panose="02010600030101010101" pitchFamily="2" charset="-122"/>
                <a:ea typeface="宋体" panose="02010600030101010101" pitchFamily="2" charset="-122"/>
              </a:rPr>
              <a:t> associat</a:t>
            </a:r>
            <a:r>
              <a:rPr lang="en-US" altLang="zh-CN">
                <a:latin typeface="宋体" panose="02010600030101010101" pitchFamily="2" charset="-122"/>
                <a:ea typeface="宋体" panose="02010600030101010101" pitchFamily="2" charset="-122"/>
              </a:rPr>
              <a:t>e</a:t>
            </a:r>
            <a:r>
              <a:rPr lang="zh-CN" altLang="en-US">
                <a:latin typeface="宋体" panose="02010600030101010101" pitchFamily="2" charset="-122"/>
                <a:ea typeface="宋体" panose="02010600030101010101" pitchFamily="2" charset="-122"/>
              </a:rPr>
              <a:t> each user (item) with an ID embedding</a:t>
            </a:r>
            <a:endParaRPr lang="zh-CN" altLang="en-US">
              <a:latin typeface="宋体" panose="02010600030101010101" pitchFamily="2" charset="-122"/>
              <a:ea typeface="宋体" panose="02010600030101010101" pitchFamily="2" charset="-122"/>
            </a:endParaRPr>
          </a:p>
          <a:p>
            <a:pPr marL="285750" indent="0" fontAlgn="auto">
              <a:lnSpc>
                <a:spcPct val="150000"/>
              </a:lnSpc>
              <a:buFont typeface="Arial" panose="020B0604020202020204" pitchFamily="34" charset="0"/>
              <a:buChar char="•"/>
            </a:pPr>
            <a:r>
              <a:rPr lang="zh-CN" altLang="en-US">
                <a:latin typeface="宋体" panose="02010600030101010101" pitchFamily="2" charset="-122"/>
                <a:ea typeface="宋体" panose="02010600030101010101" pitchFamily="2" charset="-122"/>
              </a:rPr>
              <a:t> propagate the embeddings on the user-item interaction graph to refine them</a:t>
            </a:r>
            <a:endParaRPr lang="zh-CN" altLang="en-US">
              <a:latin typeface="宋体" panose="02010600030101010101" pitchFamily="2" charset="-122"/>
              <a:ea typeface="宋体" panose="02010600030101010101" pitchFamily="2" charset="-122"/>
            </a:endParaRPr>
          </a:p>
          <a:p>
            <a:pPr marL="285750" indent="0" fontAlgn="auto">
              <a:lnSpc>
                <a:spcPct val="150000"/>
              </a:lnSpc>
              <a:buFont typeface="Arial" panose="020B0604020202020204" pitchFamily="34" charset="0"/>
              <a:buChar char="•"/>
            </a:pPr>
            <a:r>
              <a:rPr lang="zh-CN" altLang="en-US">
                <a:latin typeface="宋体" panose="02010600030101010101" pitchFamily="2" charset="-122"/>
                <a:ea typeface="宋体" panose="02010600030101010101" pitchFamily="2" charset="-122"/>
              </a:rPr>
              <a:t> combine the embeddings learned at different propagation layers with a weighted sum to obtain the final embedding for prediction</a:t>
            </a:r>
            <a:endParaRPr lang="zh-CN" altLang="en-US">
              <a:latin typeface="宋体" panose="02010600030101010101" pitchFamily="2" charset="-122"/>
              <a:ea typeface="宋体" panose="02010600030101010101" pitchFamily="2" charset="-122"/>
            </a:endParaRPr>
          </a:p>
          <a:p>
            <a:pPr indent="0" fontAlgn="auto">
              <a:lnSpc>
                <a:spcPct val="150000"/>
              </a:lnSpc>
            </a:pP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94328"/>
            <a:ext cx="10515600" cy="482946"/>
          </a:xfrm>
        </p:spPr>
        <p:txBody>
          <a:bodyPr/>
          <a:lstStyle/>
          <a:p>
            <a:r>
              <a:rPr lang="en-US" altLang="zh-CN" sz="4400" dirty="0"/>
              <a:t>Method</a:t>
            </a:r>
            <a:endParaRPr lang="en-US" altLang="zh-CN" sz="4400" dirty="0"/>
          </a:p>
        </p:txBody>
      </p:sp>
      <p:pic>
        <p:nvPicPr>
          <p:cNvPr id="3" name="图片 2"/>
          <p:cNvPicPr>
            <a:picLocks noChangeAspect="1"/>
          </p:cNvPicPr>
          <p:nvPr/>
        </p:nvPicPr>
        <p:blipFill>
          <a:blip r:embed="rId1"/>
          <a:stretch>
            <a:fillRect/>
          </a:stretch>
        </p:blipFill>
        <p:spPr>
          <a:xfrm>
            <a:off x="442595" y="1428750"/>
            <a:ext cx="3997325" cy="4524375"/>
          </a:xfrm>
          <a:prstGeom prst="rect">
            <a:avLst/>
          </a:prstGeom>
        </p:spPr>
      </p:pic>
      <p:sp>
        <p:nvSpPr>
          <p:cNvPr id="5" name="文本框 4"/>
          <p:cNvSpPr txBox="1"/>
          <p:nvPr/>
        </p:nvSpPr>
        <p:spPr>
          <a:xfrm>
            <a:off x="4664710" y="1214120"/>
            <a:ext cx="5001260" cy="5077460"/>
          </a:xfrm>
          <a:prstGeom prst="rect">
            <a:avLst/>
          </a:prstGeom>
          <a:noFill/>
        </p:spPr>
        <p:txBody>
          <a:bodyPr wrap="square" rtlCol="0">
            <a:spAutoFit/>
          </a:bodyPr>
          <a:p>
            <a:pPr marL="285750" indent="-285750">
              <a:buFont typeface="Arial" panose="020B0604020202020204" pitchFamily="34" charset="0"/>
              <a:buChar char="•"/>
            </a:pPr>
            <a:r>
              <a:rPr lang="en-US" altLang="zh-CN"/>
              <a:t>initial</a:t>
            </a:r>
            <a:endParaRPr lang="en-US" altLang="zh-CN"/>
          </a:p>
          <a:p>
            <a:pPr indent="0">
              <a:buFont typeface="Arial" panose="020B0604020202020204" pitchFamily="34" charset="0"/>
              <a:buNone/>
            </a:pPr>
            <a:endParaRPr lang="zh-CN" altLang="en-US"/>
          </a:p>
          <a:p>
            <a:pPr indent="0">
              <a:buFont typeface="Arial" panose="020B0604020202020204" pitchFamily="34" charset="0"/>
              <a:buNone/>
            </a:pPr>
            <a:endParaRPr lang="zh-CN" altLang="en-US"/>
          </a:p>
          <a:p>
            <a:pPr marL="285750" indent="-285750">
              <a:buFont typeface="Arial" panose="020B0604020202020204" pitchFamily="34" charset="0"/>
              <a:buChar char="•"/>
            </a:pPr>
            <a:r>
              <a:rPr lang="zh-CN" altLang="en-US"/>
              <a:t> </a:t>
            </a:r>
            <a:r>
              <a:rPr lang="zh-CN" altLang="en-US">
                <a:latin typeface="宋体" panose="02010600030101010101" pitchFamily="2" charset="-122"/>
                <a:ea typeface="宋体" panose="02010600030101010101" pitchFamily="2" charset="-122"/>
              </a:rPr>
              <a:t>graph convolution operation</a:t>
            </a: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rPr>
              <a:t> the final representation of a user (an item)</a:t>
            </a: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rPr>
              <a:t> model prediction</a:t>
            </a: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en-US" altLang="zh-CN">
                <a:latin typeface="宋体" panose="02010600030101010101" pitchFamily="2" charset="-122"/>
                <a:ea typeface="宋体" panose="02010600030101010101" pitchFamily="2" charset="-122"/>
              </a:rPr>
              <a:t>BPR Loss</a:t>
            </a:r>
            <a:endParaRPr lang="en-US" altLang="zh-CN">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2"/>
          <a:stretch>
            <a:fillRect/>
          </a:stretch>
        </p:blipFill>
        <p:spPr>
          <a:xfrm>
            <a:off x="5374640" y="2395855"/>
            <a:ext cx="2141220" cy="1005840"/>
          </a:xfrm>
          <a:prstGeom prst="rect">
            <a:avLst/>
          </a:prstGeom>
        </p:spPr>
      </p:pic>
      <p:pic>
        <p:nvPicPr>
          <p:cNvPr id="7" name="图片 6"/>
          <p:cNvPicPr>
            <a:picLocks noChangeAspect="1"/>
          </p:cNvPicPr>
          <p:nvPr/>
        </p:nvPicPr>
        <p:blipFill>
          <a:blip r:embed="rId3"/>
          <a:stretch>
            <a:fillRect/>
          </a:stretch>
        </p:blipFill>
        <p:spPr>
          <a:xfrm>
            <a:off x="5374640" y="4441825"/>
            <a:ext cx="2255520" cy="541020"/>
          </a:xfrm>
          <a:prstGeom prst="rect">
            <a:avLst/>
          </a:prstGeom>
        </p:spPr>
      </p:pic>
      <p:pic>
        <p:nvPicPr>
          <p:cNvPr id="8" name="图片 7"/>
          <p:cNvPicPr>
            <a:picLocks noChangeAspect="1"/>
          </p:cNvPicPr>
          <p:nvPr/>
        </p:nvPicPr>
        <p:blipFill>
          <a:blip r:embed="rId4"/>
          <a:stretch>
            <a:fillRect/>
          </a:stretch>
        </p:blipFill>
        <p:spPr>
          <a:xfrm>
            <a:off x="5393690" y="5408930"/>
            <a:ext cx="1084580" cy="474980"/>
          </a:xfrm>
          <a:prstGeom prst="rect">
            <a:avLst/>
          </a:prstGeom>
        </p:spPr>
      </p:pic>
      <p:pic>
        <p:nvPicPr>
          <p:cNvPr id="9" name="图片 8"/>
          <p:cNvPicPr>
            <a:picLocks noChangeAspect="1"/>
          </p:cNvPicPr>
          <p:nvPr/>
        </p:nvPicPr>
        <p:blipFill>
          <a:blip r:embed="rId5"/>
          <a:stretch>
            <a:fillRect/>
          </a:stretch>
        </p:blipFill>
        <p:spPr>
          <a:xfrm>
            <a:off x="5374640" y="1564005"/>
            <a:ext cx="420370" cy="348615"/>
          </a:xfrm>
          <a:prstGeom prst="rect">
            <a:avLst/>
          </a:prstGeom>
        </p:spPr>
      </p:pic>
      <p:pic>
        <p:nvPicPr>
          <p:cNvPr id="10" name="图片 9"/>
          <p:cNvPicPr>
            <a:picLocks noChangeAspect="1"/>
          </p:cNvPicPr>
          <p:nvPr/>
        </p:nvPicPr>
        <p:blipFill>
          <a:blip r:embed="rId6"/>
          <a:stretch>
            <a:fillRect/>
          </a:stretch>
        </p:blipFill>
        <p:spPr>
          <a:xfrm>
            <a:off x="5995035" y="1546225"/>
            <a:ext cx="421640" cy="434340"/>
          </a:xfrm>
          <a:prstGeom prst="rect">
            <a:avLst/>
          </a:prstGeom>
        </p:spPr>
      </p:pic>
      <p:sp>
        <p:nvSpPr>
          <p:cNvPr id="11" name="文本框 10"/>
          <p:cNvSpPr txBox="1"/>
          <p:nvPr/>
        </p:nvSpPr>
        <p:spPr>
          <a:xfrm>
            <a:off x="8597265" y="1226820"/>
            <a:ext cx="3255645" cy="5077460"/>
          </a:xfrm>
          <a:prstGeom prst="rect">
            <a:avLst/>
          </a:prstGeom>
          <a:noFill/>
        </p:spPr>
        <p:txBody>
          <a:bodyPr wrap="square" rtlCol="0">
            <a:spAutoFit/>
          </a:bodyPr>
          <a:p>
            <a:r>
              <a:rPr lang="en-US" altLang="zh-CN">
                <a:latin typeface="宋体" panose="02010600030101010101" pitchFamily="2" charset="-122"/>
                <a:ea typeface="宋体" panose="02010600030101010101" pitchFamily="2" charset="-122"/>
              </a:rPr>
              <a:t>Matrix form:</a:t>
            </a:r>
            <a:endParaRPr lang="en-US" altLang="zh-CN" b="1">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a:p>
            <a:endParaRPr lang="en-US" altLang="zh-CN">
              <a:latin typeface="宋体" panose="02010600030101010101" pitchFamily="2" charset="-122"/>
              <a:ea typeface="宋体" panose="02010600030101010101" pitchFamily="2" charset="-122"/>
            </a:endParaRPr>
          </a:p>
        </p:txBody>
      </p:sp>
      <p:pic>
        <p:nvPicPr>
          <p:cNvPr id="12" name="图片 11"/>
          <p:cNvPicPr>
            <a:picLocks noChangeAspect="1"/>
          </p:cNvPicPr>
          <p:nvPr/>
        </p:nvPicPr>
        <p:blipFill>
          <a:blip r:embed="rId7"/>
          <a:stretch>
            <a:fillRect/>
          </a:stretch>
        </p:blipFill>
        <p:spPr>
          <a:xfrm>
            <a:off x="8985250" y="1551940"/>
            <a:ext cx="998220" cy="510540"/>
          </a:xfrm>
          <a:prstGeom prst="rect">
            <a:avLst/>
          </a:prstGeom>
        </p:spPr>
      </p:pic>
      <p:pic>
        <p:nvPicPr>
          <p:cNvPr id="13" name="图片 12"/>
          <p:cNvPicPr>
            <a:picLocks noChangeAspect="1"/>
          </p:cNvPicPr>
          <p:nvPr/>
        </p:nvPicPr>
        <p:blipFill>
          <a:blip r:embed="rId8"/>
          <a:stretch>
            <a:fillRect/>
          </a:stretch>
        </p:blipFill>
        <p:spPr>
          <a:xfrm>
            <a:off x="8966200" y="2629535"/>
            <a:ext cx="2247265" cy="469265"/>
          </a:xfrm>
          <a:prstGeom prst="rect">
            <a:avLst/>
          </a:prstGeom>
        </p:spPr>
      </p:pic>
      <p:pic>
        <p:nvPicPr>
          <p:cNvPr id="14" name="图片 13"/>
          <p:cNvPicPr>
            <a:picLocks noChangeAspect="1"/>
          </p:cNvPicPr>
          <p:nvPr/>
        </p:nvPicPr>
        <p:blipFill>
          <a:blip r:embed="rId9"/>
          <a:stretch>
            <a:fillRect/>
          </a:stretch>
        </p:blipFill>
        <p:spPr>
          <a:xfrm>
            <a:off x="8985250" y="4347845"/>
            <a:ext cx="3005455" cy="687705"/>
          </a:xfrm>
          <a:prstGeom prst="rect">
            <a:avLst/>
          </a:prstGeom>
        </p:spPr>
      </p:pic>
      <p:pic>
        <p:nvPicPr>
          <p:cNvPr id="15" name="图片 14"/>
          <p:cNvPicPr>
            <a:picLocks noChangeAspect="1"/>
          </p:cNvPicPr>
          <p:nvPr/>
        </p:nvPicPr>
        <p:blipFill>
          <a:blip r:embed="rId10"/>
          <a:stretch>
            <a:fillRect/>
          </a:stretch>
        </p:blipFill>
        <p:spPr>
          <a:xfrm>
            <a:off x="10786110" y="5164455"/>
            <a:ext cx="1066800" cy="297180"/>
          </a:xfrm>
          <a:prstGeom prst="rect">
            <a:avLst/>
          </a:prstGeom>
        </p:spPr>
      </p:pic>
      <p:pic>
        <p:nvPicPr>
          <p:cNvPr id="16" name="图片 15"/>
          <p:cNvPicPr>
            <a:picLocks noChangeAspect="1"/>
          </p:cNvPicPr>
          <p:nvPr/>
        </p:nvPicPr>
        <p:blipFill>
          <a:blip r:embed="rId11"/>
          <a:stretch>
            <a:fillRect/>
          </a:stretch>
        </p:blipFill>
        <p:spPr>
          <a:xfrm>
            <a:off x="6416675" y="6049645"/>
            <a:ext cx="3796030" cy="6654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Method</a:t>
            </a:r>
            <a:endParaRPr lang="en-US" altLang="zh-CN" sz="4400" dirty="0"/>
          </a:p>
        </p:txBody>
      </p:sp>
      <p:sp>
        <p:nvSpPr>
          <p:cNvPr id="4" name="文本框 3"/>
          <p:cNvSpPr txBox="1"/>
          <p:nvPr/>
        </p:nvSpPr>
        <p:spPr>
          <a:xfrm>
            <a:off x="1225550" y="1268095"/>
            <a:ext cx="9645650" cy="4431030"/>
          </a:xfrm>
          <a:prstGeom prst="rect">
            <a:avLst/>
          </a:prstGeom>
          <a:noFill/>
        </p:spPr>
        <p:txBody>
          <a:bodyPr wrap="square" rtlCol="0">
            <a:spAutoFit/>
          </a:bodyPr>
          <a:p>
            <a:pPr indent="0" fontAlgn="auto">
              <a:lnSpc>
                <a:spcPct val="150000"/>
              </a:lnSpc>
            </a:pPr>
            <a:r>
              <a:rPr lang="zh-CN" altLang="en-US" sz="2400">
                <a:latin typeface="宋体" panose="02010600030101010101" pitchFamily="2" charset="-122"/>
                <a:ea typeface="宋体" panose="02010600030101010101" pitchFamily="2" charset="-122"/>
              </a:rPr>
              <a:t> </a:t>
            </a:r>
            <a:r>
              <a:rPr lang="en-US" altLang="zh-CN" sz="2600" b="1">
                <a:latin typeface="宋体" panose="02010600030101010101" pitchFamily="2" charset="-122"/>
                <a:ea typeface="宋体" panose="02010600030101010101" pitchFamily="2" charset="-122"/>
              </a:rPr>
              <a:t>Model Analysis</a:t>
            </a:r>
            <a:endParaRPr lang="en-US" altLang="zh-CN" sz="2600" b="1">
              <a:latin typeface="宋体" panose="02010600030101010101" pitchFamily="2" charset="-122"/>
              <a:ea typeface="宋体" panose="02010600030101010101" pitchFamily="2" charset="-122"/>
            </a:endParaRPr>
          </a:p>
          <a:p>
            <a:pPr marL="457200" indent="-457200" fontAlgn="auto">
              <a:lnSpc>
                <a:spcPct val="150000"/>
              </a:lnSpc>
              <a:buFont typeface="Arial" panose="020B0604020202020204" pitchFamily="34" charset="0"/>
              <a:buChar char="•"/>
            </a:pPr>
            <a:r>
              <a:rPr lang="en-US" altLang="zh-CN">
                <a:latin typeface="宋体" panose="02010600030101010101" pitchFamily="2" charset="-122"/>
                <a:ea typeface="宋体" panose="02010600030101010101" pitchFamily="2" charset="-122"/>
              </a:rPr>
              <a:t>discuss the connection with the Simplified GCN (SGCN)</a:t>
            </a:r>
            <a:endParaRPr lang="en-US" altLang="zh-CN" sz="2600" b="1">
              <a:latin typeface="宋体" panose="02010600030101010101" pitchFamily="2" charset="-122"/>
              <a:ea typeface="宋体" panose="02010600030101010101" pitchFamily="2" charset="-122"/>
            </a:endParaRPr>
          </a:p>
          <a:p>
            <a:pPr indent="0" fontAlgn="auto">
              <a:lnSpc>
                <a:spcPct val="150000"/>
              </a:lnSpc>
            </a:pPr>
            <a:r>
              <a:rPr lang="en-US" altLang="zh-CN">
                <a:latin typeface="宋体" panose="02010600030101010101" pitchFamily="2" charset="-122"/>
                <a:ea typeface="宋体" panose="02010600030101010101" pitchFamily="2" charset="-122"/>
              </a:rPr>
              <a:t>this analysis shows that by doing layer combination, LightGCN subsumes the effect of self-connection thus there is no need for LightGCN to add self-connection in adjacency matrix.</a:t>
            </a:r>
            <a:endParaRPr lang="en-US" altLang="zh-CN">
              <a:latin typeface="宋体" panose="02010600030101010101" pitchFamily="2" charset="-122"/>
              <a:ea typeface="宋体" panose="02010600030101010101" pitchFamily="2" charset="-122"/>
            </a:endParaRPr>
          </a:p>
          <a:p>
            <a:pPr marL="285750" indent="-285750" fontAlgn="auto">
              <a:lnSpc>
                <a:spcPct val="150000"/>
              </a:lnSpc>
              <a:buFont typeface="Arial" panose="020B0604020202020204" pitchFamily="34" charset="0"/>
              <a:buChar char="•"/>
            </a:pPr>
            <a:r>
              <a:rPr lang="en-US" altLang="zh-CN">
                <a:latin typeface="宋体" panose="02010600030101010101" pitchFamily="2" charset="-122"/>
                <a:ea typeface="宋体" panose="02010600030101010101" pitchFamily="2" charset="-122"/>
              </a:rPr>
              <a:t>discuss the relation with the Approximate Personalized Propagation of Neural Predictions (APPNP)</a:t>
            </a:r>
            <a:endParaRPr lang="en-US" altLang="zh-CN">
              <a:latin typeface="宋体" panose="02010600030101010101" pitchFamily="2" charset="-122"/>
              <a:ea typeface="宋体" panose="02010600030101010101" pitchFamily="2" charset="-122"/>
            </a:endParaRPr>
          </a:p>
          <a:p>
            <a:pPr indent="0" fontAlgn="auto">
              <a:lnSpc>
                <a:spcPct val="150000"/>
              </a:lnSpc>
              <a:buFont typeface="Arial" panose="020B0604020202020204" pitchFamily="34" charset="0"/>
              <a:buNone/>
            </a:pPr>
            <a:r>
              <a:rPr lang="zh-CN" altLang="en-US">
                <a:latin typeface="宋体" panose="02010600030101010101" pitchFamily="2" charset="-122"/>
                <a:ea typeface="宋体" panose="02010600030101010101" pitchFamily="2" charset="-122"/>
              </a:rPr>
              <a:t>LightGCN enjoys the sames benefits in propagating long-range with controllable</a:t>
            </a:r>
            <a:endParaRPr lang="zh-CN" altLang="en-US">
              <a:latin typeface="宋体" panose="02010600030101010101" pitchFamily="2" charset="-122"/>
              <a:ea typeface="宋体" panose="02010600030101010101" pitchFamily="2" charset="-122"/>
            </a:endParaRPr>
          </a:p>
          <a:p>
            <a:pPr indent="0" fontAlgn="auto">
              <a:lnSpc>
                <a:spcPct val="150000"/>
              </a:lnSpc>
              <a:buFont typeface="Arial" panose="020B0604020202020204" pitchFamily="34" charset="0"/>
              <a:buNone/>
            </a:pPr>
            <a:r>
              <a:rPr lang="zh-CN" altLang="en-US">
                <a:latin typeface="宋体" panose="02010600030101010101" pitchFamily="2" charset="-122"/>
                <a:ea typeface="宋体" panose="02010600030101010101" pitchFamily="2" charset="-122"/>
              </a:rPr>
              <a:t>oversmoothing</a:t>
            </a:r>
            <a:endParaRPr lang="zh-CN" altLang="en-US">
              <a:latin typeface="宋体" panose="02010600030101010101" pitchFamily="2" charset="-122"/>
              <a:ea typeface="宋体" panose="02010600030101010101" pitchFamily="2" charset="-122"/>
            </a:endParaRPr>
          </a:p>
          <a:p>
            <a:pPr indent="0" fontAlgn="auto">
              <a:lnSpc>
                <a:spcPct val="150000"/>
              </a:lnSpc>
              <a:buFont typeface="Arial" panose="020B0604020202020204" pitchFamily="34" charset="0"/>
              <a:buNone/>
            </a:pP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REFSHAPE" val="432122076"/>
  <p:tag name="KSO_WM_UNIT_PLACING_PICTURE_USER_VIEWPORT" val="{&quot;height&quot;:7884,&quot;width&quot;:75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3362</Words>
  <Application>WPS 演示</Application>
  <PresentationFormat>自定义</PresentationFormat>
  <Paragraphs>157</Paragraphs>
  <Slides>17</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Bahnschrift Condensed</vt:lpstr>
      <vt:lpstr>Gill Sans Ultra Bold</vt:lpstr>
      <vt:lpstr>Segoe UI Black</vt:lpstr>
      <vt:lpstr>Times New Roman</vt:lpstr>
      <vt:lpstr>华康俪金黑W8(P)</vt:lpstr>
      <vt:lpstr>仿宋</vt:lpstr>
      <vt:lpstr>楷体</vt:lpstr>
      <vt:lpstr>黑体</vt:lpstr>
      <vt:lpstr>等线</vt:lpstr>
      <vt:lpstr>微软雅黑</vt:lpstr>
      <vt:lpstr>Arial Unicode MS</vt:lpstr>
      <vt:lpstr>Office 主题​​</vt:lpstr>
      <vt:lpstr>PowerPoint 演示文稿</vt:lpstr>
      <vt:lpstr>PowerPoint 演示文稿</vt:lpstr>
      <vt:lpstr>Introduction</vt:lpstr>
      <vt:lpstr>Preliminaries</vt:lpstr>
      <vt:lpstr>PowerPoint 演示文稿</vt:lpstr>
      <vt:lpstr>PowerPoint 演示文稿</vt:lpstr>
      <vt:lpstr>Method</vt:lpstr>
      <vt:lpstr>Method</vt:lpstr>
      <vt:lpstr>Method</vt:lpstr>
      <vt:lpstr>Experiments</vt:lpstr>
      <vt:lpstr>Experiments</vt:lpstr>
      <vt:lpstr>Experiments</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Administrator</cp:lastModifiedBy>
  <cp:revision>944</cp:revision>
  <dcterms:created xsi:type="dcterms:W3CDTF">2017-04-22T07:59:00Z</dcterms:created>
  <dcterms:modified xsi:type="dcterms:W3CDTF">2020-05-24T07:16:36Z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2052-11.1.0.9198</vt:lpwstr>
  </property>
</Properties>
</file>