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3" r:id="rId3"/>
    <p:sldId id="285" r:id="rId4"/>
    <p:sldId id="286" r:id="rId5"/>
    <p:sldId id="287" r:id="rId6"/>
    <p:sldId id="288" r:id="rId7"/>
    <p:sldId id="289" r:id="rId8"/>
    <p:sldId id="275" r:id="rId9"/>
    <p:sldId id="278" r:id="rId10"/>
    <p:sldId id="273" r:id="rId11"/>
    <p:sldId id="283" r:id="rId12"/>
    <p:sldId id="282" r:id="rId13"/>
    <p:sldId id="279" r:id="rId14"/>
    <p:sldId id="280" r:id="rId15"/>
    <p:sldId id="284" r:id="rId16"/>
    <p:sldId id="281" r:id="rId17"/>
    <p:sldId id="264" r:id="rId18"/>
    <p:sldId id="26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varScale="1">
        <p:scale>
          <a:sx n="79" d="100"/>
          <a:sy n="79" d="100"/>
        </p:scale>
        <p:origin x="104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175654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28800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Edges:</a:t>
            </a:r>
          </a:p>
          <a:p>
            <a:r>
              <a:rPr lang="en-US" altLang="zh-CN" sz="1200" b="1" dirty="0" err="1"/>
              <a:t>Topic-Document:</a:t>
            </a:r>
            <a:r>
              <a:rPr lang="en-US" altLang="zh-CN" sz="1200" dirty="0" err="1"/>
              <a:t>document</a:t>
            </a:r>
            <a:r>
              <a:rPr lang="en-US" altLang="zh-CN" sz="1200" dirty="0"/>
              <a:t> is belong to topic</a:t>
            </a:r>
          </a:p>
          <a:p>
            <a:r>
              <a:rPr lang="en-US" altLang="zh-CN" sz="1200" b="1" dirty="0" err="1"/>
              <a:t>Document-entity</a:t>
            </a:r>
            <a:r>
              <a:rPr lang="en-US" altLang="zh-CN" sz="1200" dirty="0" err="1"/>
              <a:t>:entity</a:t>
            </a:r>
            <a:r>
              <a:rPr lang="en-US" altLang="zh-CN" sz="1200" dirty="0"/>
              <a:t> is belong to document</a:t>
            </a:r>
          </a:p>
          <a:p>
            <a:r>
              <a:rPr lang="en-US" altLang="zh-CN" b="1" dirty="0" err="1"/>
              <a:t>Entity-entity</a:t>
            </a:r>
            <a:r>
              <a:rPr lang="en-US" altLang="zh-CN" dirty="0" err="1"/>
              <a:t>:cosine</a:t>
            </a:r>
            <a:r>
              <a:rPr lang="en-US" altLang="zh-CN" dirty="0"/>
              <a:t> similarity</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228800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lphaLcParenBoth"/>
            </a:pPr>
            <a:r>
              <a:rPr lang="en-US" altLang="zh-CN" sz="1200" b="1" i="0" kern="1200" dirty="0">
                <a:solidFill>
                  <a:schemeClr val="tx1"/>
                </a:solidFill>
                <a:effectLst/>
                <a:latin typeface="+mn-lt"/>
                <a:ea typeface="+mn-ea"/>
                <a:cs typeface="+mn-cs"/>
              </a:rPr>
              <a:t>Three types of nodes (i.e., actor, movie, director).</a:t>
            </a:r>
            <a:br>
              <a:rPr lang="en-US" altLang="zh-CN" sz="1200" b="1" i="0" kern="1200" dirty="0">
                <a:solidFill>
                  <a:schemeClr val="tx1"/>
                </a:solidFill>
                <a:effectLst/>
                <a:latin typeface="+mn-lt"/>
                <a:ea typeface="+mn-ea"/>
                <a:cs typeface="+mn-cs"/>
              </a:rPr>
            </a:br>
            <a:r>
              <a:rPr lang="en-US" altLang="zh-CN" sz="1200" b="1" i="0" kern="1200" dirty="0">
                <a:solidFill>
                  <a:schemeClr val="tx1"/>
                </a:solidFill>
                <a:effectLst/>
                <a:latin typeface="+mn-lt"/>
                <a:ea typeface="+mn-ea"/>
                <a:cs typeface="+mn-cs"/>
              </a:rPr>
              <a:t>(b) A </a:t>
            </a:r>
            <a:r>
              <a:rPr lang="en-US" altLang="zh-CN" sz="1200" b="1" i="0" kern="1200" dirty="0" err="1">
                <a:solidFill>
                  <a:schemeClr val="tx1"/>
                </a:solidFill>
                <a:effectLst/>
                <a:latin typeface="+mn-lt"/>
                <a:ea typeface="+mn-ea"/>
                <a:cs typeface="+mn-cs"/>
              </a:rPr>
              <a:t>heterogenous</a:t>
            </a:r>
            <a:r>
              <a:rPr lang="en-US" altLang="zh-CN" sz="1200" b="1" i="0" kern="1200" dirty="0">
                <a:solidFill>
                  <a:schemeClr val="tx1"/>
                </a:solidFill>
                <a:effectLst/>
                <a:latin typeface="+mn-lt"/>
                <a:ea typeface="+mn-ea"/>
                <a:cs typeface="+mn-cs"/>
              </a:rPr>
              <a:t> graph IMDB consists three types of nodes</a:t>
            </a:r>
            <a:br>
              <a:rPr lang="en-US" altLang="zh-CN" sz="1200" b="1" i="0" kern="1200" dirty="0">
                <a:solidFill>
                  <a:schemeClr val="tx1"/>
                </a:solidFill>
                <a:effectLst/>
                <a:latin typeface="+mn-lt"/>
                <a:ea typeface="+mn-ea"/>
                <a:cs typeface="+mn-cs"/>
              </a:rPr>
            </a:br>
            <a:r>
              <a:rPr lang="en-US" altLang="zh-CN" sz="1200" b="1" i="0" kern="1200" dirty="0">
                <a:solidFill>
                  <a:schemeClr val="tx1"/>
                </a:solidFill>
                <a:effectLst/>
                <a:latin typeface="+mn-lt"/>
                <a:ea typeface="+mn-ea"/>
                <a:cs typeface="+mn-cs"/>
              </a:rPr>
              <a:t>and two types of connections. </a:t>
            </a:r>
          </a:p>
          <a:p>
            <a:pPr marL="0" indent="0">
              <a:buNone/>
            </a:pPr>
            <a:r>
              <a:rPr lang="en-US" altLang="zh-CN" sz="1200" b="1" i="0" kern="1200" dirty="0">
                <a:solidFill>
                  <a:schemeClr val="tx1"/>
                </a:solidFill>
                <a:effectLst/>
                <a:latin typeface="+mn-lt"/>
                <a:ea typeface="+mn-ea"/>
                <a:cs typeface="+mn-cs"/>
              </a:rPr>
              <a:t>(c) Two meta-paths involved in</a:t>
            </a:r>
            <a:br>
              <a:rPr lang="en-US" altLang="zh-CN" sz="1200" b="1" i="0" kern="1200" dirty="0">
                <a:solidFill>
                  <a:schemeClr val="tx1"/>
                </a:solidFill>
                <a:effectLst/>
                <a:latin typeface="+mn-lt"/>
                <a:ea typeface="+mn-ea"/>
                <a:cs typeface="+mn-cs"/>
              </a:rPr>
            </a:br>
            <a:r>
              <a:rPr lang="en-US" altLang="zh-CN" sz="1200" b="1" i="0" kern="1200" dirty="0">
                <a:solidFill>
                  <a:schemeClr val="tx1"/>
                </a:solidFill>
                <a:effectLst/>
                <a:latin typeface="+mn-lt"/>
                <a:ea typeface="+mn-ea"/>
                <a:cs typeface="+mn-cs"/>
              </a:rPr>
              <a:t>IMDB (i.e., </a:t>
            </a:r>
            <a:r>
              <a:rPr lang="en-US" altLang="zh-CN" sz="1200" b="1" i="0" kern="1200" dirty="0" err="1">
                <a:solidFill>
                  <a:schemeClr val="tx1"/>
                </a:solidFill>
                <a:effectLst/>
                <a:latin typeface="+mn-lt"/>
                <a:ea typeface="+mn-ea"/>
                <a:cs typeface="+mn-cs"/>
              </a:rPr>
              <a:t>Moive</a:t>
            </a:r>
            <a:r>
              <a:rPr lang="en-US" altLang="zh-CN" sz="1200" b="1" i="0" kern="1200" dirty="0">
                <a:solidFill>
                  <a:schemeClr val="tx1"/>
                </a:solidFill>
                <a:effectLst/>
                <a:latin typeface="+mn-lt"/>
                <a:ea typeface="+mn-ea"/>
                <a:cs typeface="+mn-cs"/>
              </a:rPr>
              <a:t>-Actor-</a:t>
            </a:r>
            <a:r>
              <a:rPr lang="en-US" altLang="zh-CN" sz="1200" b="1" i="0" kern="1200" dirty="0" err="1">
                <a:solidFill>
                  <a:schemeClr val="tx1"/>
                </a:solidFill>
                <a:effectLst/>
                <a:latin typeface="+mn-lt"/>
                <a:ea typeface="+mn-ea"/>
                <a:cs typeface="+mn-cs"/>
              </a:rPr>
              <a:t>Moive</a:t>
            </a:r>
            <a:r>
              <a:rPr lang="en-US" altLang="zh-CN" sz="1200" b="1" i="0" kern="1200" dirty="0">
                <a:solidFill>
                  <a:schemeClr val="tx1"/>
                </a:solidFill>
                <a:effectLst/>
                <a:latin typeface="+mn-lt"/>
                <a:ea typeface="+mn-ea"/>
                <a:cs typeface="+mn-cs"/>
              </a:rPr>
              <a:t> and Movie-Director-Movie). (d)</a:t>
            </a:r>
            <a:br>
              <a:rPr lang="en-US" altLang="zh-CN" sz="1200" b="1" i="0" kern="1200" dirty="0">
                <a:solidFill>
                  <a:schemeClr val="tx1"/>
                </a:solidFill>
                <a:effectLst/>
                <a:latin typeface="+mn-lt"/>
                <a:ea typeface="+mn-ea"/>
                <a:cs typeface="+mn-cs"/>
              </a:rPr>
            </a:br>
            <a:r>
              <a:rPr lang="en-US" altLang="zh-CN" sz="1200" b="1" i="0" kern="1200" dirty="0" err="1">
                <a:solidFill>
                  <a:schemeClr val="tx1"/>
                </a:solidFill>
                <a:effectLst/>
                <a:latin typeface="+mn-lt"/>
                <a:ea typeface="+mn-ea"/>
                <a:cs typeface="+mn-cs"/>
              </a:rPr>
              <a:t>Moive</a:t>
            </a:r>
            <a:r>
              <a:rPr lang="en-US" altLang="zh-CN" sz="1200" b="1"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m</a:t>
            </a:r>
            <a:r>
              <a:rPr lang="en-US" altLang="zh-CN" sz="1200" b="0" i="0" kern="1200" dirty="0">
                <a:solidFill>
                  <a:schemeClr val="tx1"/>
                </a:solidFill>
                <a:effectLst/>
                <a:latin typeface="+mn-lt"/>
                <a:ea typeface="+mn-ea"/>
                <a:cs typeface="+mn-cs"/>
              </a:rPr>
              <a:t>1 </a:t>
            </a:r>
            <a:r>
              <a:rPr lang="en-US" altLang="zh-CN" sz="1200" b="1" i="0" kern="1200" dirty="0">
                <a:solidFill>
                  <a:schemeClr val="tx1"/>
                </a:solidFill>
                <a:effectLst/>
                <a:latin typeface="+mn-lt"/>
                <a:ea typeface="+mn-ea"/>
                <a:cs typeface="+mn-cs"/>
              </a:rPr>
              <a:t>and its meta-path based neighbors (i.e., </a:t>
            </a:r>
            <a:r>
              <a:rPr lang="en-US" altLang="zh-CN" sz="1200" b="0" i="1" kern="1200" dirty="0">
                <a:solidFill>
                  <a:schemeClr val="tx1"/>
                </a:solidFill>
                <a:effectLst/>
                <a:latin typeface="+mn-lt"/>
                <a:ea typeface="+mn-ea"/>
                <a:cs typeface="+mn-cs"/>
              </a:rPr>
              <a:t>m</a:t>
            </a:r>
            <a:r>
              <a:rPr lang="en-US" altLang="zh-CN" sz="1200" b="0" i="0" kern="1200" dirty="0">
                <a:solidFill>
                  <a:schemeClr val="tx1"/>
                </a:solidFill>
                <a:effectLst/>
                <a:latin typeface="+mn-lt"/>
                <a:ea typeface="+mn-ea"/>
                <a:cs typeface="+mn-cs"/>
              </a:rPr>
              <a:t>1</a:t>
            </a:r>
            <a:r>
              <a:rPr lang="en-US" altLang="zh-CN" sz="1200" b="1"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m</a:t>
            </a:r>
            <a:r>
              <a:rPr lang="en-US" altLang="zh-CN" sz="1200" b="0" i="0" kern="1200" dirty="0">
                <a:solidFill>
                  <a:schemeClr val="tx1"/>
                </a:solidFill>
                <a:effectLst/>
                <a:latin typeface="+mn-lt"/>
                <a:ea typeface="+mn-ea"/>
                <a:cs typeface="+mn-cs"/>
              </a:rPr>
              <a:t>2 </a:t>
            </a:r>
            <a:r>
              <a:rPr lang="en-US" altLang="zh-CN" sz="1200" b="1" i="0" kern="1200" dirty="0">
                <a:solidFill>
                  <a:schemeClr val="tx1"/>
                </a:solidFill>
                <a:effectLst/>
                <a:latin typeface="+mn-lt"/>
                <a:ea typeface="+mn-ea"/>
                <a:cs typeface="+mn-cs"/>
              </a:rPr>
              <a:t>and</a:t>
            </a:r>
            <a:br>
              <a:rPr lang="en-US" altLang="zh-CN" sz="1200" b="1" i="0" kern="1200" dirty="0">
                <a:solidFill>
                  <a:schemeClr val="tx1"/>
                </a:solidFill>
                <a:effectLst/>
                <a:latin typeface="+mn-lt"/>
                <a:ea typeface="+mn-ea"/>
                <a:cs typeface="+mn-cs"/>
              </a:rPr>
            </a:br>
            <a:r>
              <a:rPr lang="en-US" altLang="zh-CN" sz="1200" b="0" i="1" kern="1200" dirty="0">
                <a:solidFill>
                  <a:schemeClr val="tx1"/>
                </a:solidFill>
                <a:effectLst/>
                <a:latin typeface="+mn-lt"/>
                <a:ea typeface="+mn-ea"/>
                <a:cs typeface="+mn-cs"/>
              </a:rPr>
              <a:t>m</a:t>
            </a:r>
            <a:r>
              <a:rPr lang="en-US" altLang="zh-CN" sz="1200" b="0" i="0" kern="1200" dirty="0">
                <a:solidFill>
                  <a:schemeClr val="tx1"/>
                </a:solidFill>
                <a:effectLst/>
                <a:latin typeface="+mn-lt"/>
                <a:ea typeface="+mn-ea"/>
                <a:cs typeface="+mn-cs"/>
              </a:rPr>
              <a:t>3</a:t>
            </a:r>
            <a:r>
              <a:rPr lang="en-US" altLang="zh-CN" sz="1200" b="1" i="0" kern="1200" dirty="0">
                <a:solidFill>
                  <a:schemeClr val="tx1"/>
                </a:solidFill>
                <a:effectLst/>
                <a:latin typeface="+mn-lt"/>
                <a:ea typeface="+mn-ea"/>
                <a:cs typeface="+mn-cs"/>
              </a:rPr>
              <a:t>).</a:t>
            </a:r>
            <a:r>
              <a:rPr lang="en-US" altLang="zh-CN" dirty="0"/>
              <a:t>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28800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ASGCN-DT:</a:t>
            </a:r>
            <a:r>
              <a:rPr lang="zh-CN" altLang="en-US" dirty="0"/>
              <a:t>在依赖树上是有方向的，</a:t>
            </a:r>
            <a:r>
              <a:rPr lang="en-US" altLang="zh-CN" dirty="0"/>
              <a:t>ASGCN-DG</a:t>
            </a:r>
            <a:r>
              <a:rPr lang="zh-CN" altLang="en-US" dirty="0"/>
              <a:t>在依赖树上是无方向的，它们之间唯一的区别在于邻接矩阵不同，</a:t>
            </a:r>
            <a:r>
              <a:rPr lang="en-US" altLang="zh-CN" dirty="0"/>
              <a:t>ASGCN-DT</a:t>
            </a:r>
            <a:r>
              <a:rPr lang="zh-CN" altLang="en-US" dirty="0"/>
              <a:t>的邻接矩阵会比较稀疏一点</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400509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17</a:t>
            </a:fld>
            <a:endParaRPr lang="zh-CN" altLang="en-US"/>
          </a:p>
        </p:txBody>
      </p:sp>
    </p:spTree>
    <p:extLst>
      <p:ext uri="{BB962C8B-B14F-4D97-AF65-F5344CB8AC3E}">
        <p14:creationId xmlns:p14="http://schemas.microsoft.com/office/powerpoint/2010/main" val="208696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18</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506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766290" y="5699326"/>
            <a:ext cx="6835701" cy="523220"/>
          </a:xfrm>
          <a:prstGeom prst="rect">
            <a:avLst/>
          </a:prstGeom>
        </p:spPr>
        <p:txBody>
          <a:bodyPr wrap="square">
            <a:spAutoFit/>
          </a:bodyPr>
          <a:lstStyle/>
          <a:p>
            <a:pPr algn="ctr"/>
            <a:r>
              <a:rPr lang="en-US" altLang="zh-CN" sz="2800" b="1" dirty="0" smtClean="0">
                <a:solidFill>
                  <a:schemeClr val="accent2">
                    <a:lumMod val="50000"/>
                  </a:schemeClr>
                </a:solidFill>
                <a:latin typeface="黑体" panose="02010609060101010101" pitchFamily="49" charset="-122"/>
                <a:ea typeface="黑体" panose="02010609060101010101" pitchFamily="49" charset="-122"/>
              </a:rPr>
              <a:t>Tang </a:t>
            </a:r>
            <a:r>
              <a:rPr lang="en-US" altLang="zh-CN" sz="2800" b="1" dirty="0" err="1" smtClean="0">
                <a:solidFill>
                  <a:schemeClr val="accent2">
                    <a:lumMod val="50000"/>
                  </a:schemeClr>
                </a:solidFill>
                <a:latin typeface="黑体" panose="02010609060101010101" pitchFamily="49" charset="-122"/>
                <a:ea typeface="黑体" panose="02010609060101010101" pitchFamily="49" charset="-122"/>
              </a:rPr>
              <a:t>Gu</a:t>
            </a:r>
            <a:endParaRPr lang="en-US" altLang="zh-CN" sz="2800" b="1" dirty="0">
              <a:solidFill>
                <a:schemeClr val="accent2">
                  <a:lumMod val="50000"/>
                </a:schemeClr>
              </a:solidFill>
              <a:latin typeface="黑体" panose="02010609060101010101" pitchFamily="49" charset="-122"/>
              <a:ea typeface="黑体" panose="02010609060101010101" pitchFamily="49" charset="-122"/>
            </a:endParaRPr>
          </a:p>
        </p:txBody>
      </p:sp>
      <p:sp>
        <p:nvSpPr>
          <p:cNvPr id="21" name="矩形 20"/>
          <p:cNvSpPr/>
          <p:nvPr/>
        </p:nvSpPr>
        <p:spPr>
          <a:xfrm>
            <a:off x="4736034" y="1785880"/>
            <a:ext cx="7338755" cy="1323439"/>
          </a:xfrm>
          <a:prstGeom prst="rect">
            <a:avLst/>
          </a:prstGeom>
        </p:spPr>
        <p:txBody>
          <a:bodyPr wrap="square">
            <a:spAutoFit/>
          </a:bodyPr>
          <a:lstStyle/>
          <a:p>
            <a:r>
              <a:rPr lang="en-US" altLang="zh-CN" sz="4000" dirty="0"/>
              <a:t/>
            </a:r>
            <a:br>
              <a:rPr lang="en-US" altLang="zh-CN" sz="4000" dirty="0"/>
            </a:b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2" name="文本框 1">
            <a:extLst>
              <a:ext uri="{FF2B5EF4-FFF2-40B4-BE49-F238E27FC236}">
                <a16:creationId xmlns:a16="http://schemas.microsoft.com/office/drawing/2014/main" xmlns="" id="{317D4DC6-CABE-4625-926E-B86168B8AE42}"/>
              </a:ext>
            </a:extLst>
          </p:cNvPr>
          <p:cNvSpPr txBox="1"/>
          <p:nvPr/>
        </p:nvSpPr>
        <p:spPr>
          <a:xfrm>
            <a:off x="4911365" y="1785880"/>
            <a:ext cx="7163424" cy="1077218"/>
          </a:xfrm>
          <a:prstGeom prst="rect">
            <a:avLst/>
          </a:prstGeom>
          <a:noFill/>
        </p:spPr>
        <p:txBody>
          <a:bodyPr wrap="square" rtlCol="0">
            <a:spAutoFit/>
          </a:bodyPr>
          <a:lstStyle/>
          <a:p>
            <a:r>
              <a:rPr lang="en-US" altLang="zh-CN" sz="3200" dirty="0"/>
              <a:t>K-BERT: Enabling Language Representation with Knowledge Graph</a:t>
            </a:r>
            <a:endParaRPr lang="zh-CN" altLang="en-US" sz="3200" dirty="0"/>
          </a:p>
        </p:txBody>
      </p:sp>
    </p:spTree>
    <p:extLst>
      <p:ext uri="{BB962C8B-B14F-4D97-AF65-F5344CB8AC3E}">
        <p14:creationId xmlns:p14="http://schemas.microsoft.com/office/powerpoint/2010/main" val="152983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6" name="图片 5">
            <a:extLst>
              <a:ext uri="{FF2B5EF4-FFF2-40B4-BE49-F238E27FC236}">
                <a16:creationId xmlns:a16="http://schemas.microsoft.com/office/drawing/2014/main" xmlns="" id="{8CA7C8A2-3D06-4924-8C59-6A602E21A2E7}"/>
              </a:ext>
            </a:extLst>
          </p:cNvPr>
          <p:cNvPicPr>
            <a:picLocks noChangeAspect="1"/>
          </p:cNvPicPr>
          <p:nvPr/>
        </p:nvPicPr>
        <p:blipFill>
          <a:blip r:embed="rId3"/>
          <a:stretch>
            <a:fillRect/>
          </a:stretch>
        </p:blipFill>
        <p:spPr>
          <a:xfrm>
            <a:off x="2185987" y="2472769"/>
            <a:ext cx="7820025" cy="2628900"/>
          </a:xfrm>
          <a:prstGeom prst="rect">
            <a:avLst/>
          </a:prstGeom>
        </p:spPr>
      </p:pic>
    </p:spTree>
    <p:extLst>
      <p:ext uri="{BB962C8B-B14F-4D97-AF65-F5344CB8AC3E}">
        <p14:creationId xmlns:p14="http://schemas.microsoft.com/office/powerpoint/2010/main" val="211718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Approach</a:t>
            </a:r>
            <a:endParaRPr lang="zh-CN" altLang="en-US" dirty="0"/>
          </a:p>
        </p:txBody>
      </p:sp>
      <p:pic>
        <p:nvPicPr>
          <p:cNvPr id="3" name="图片 2">
            <a:extLst>
              <a:ext uri="{FF2B5EF4-FFF2-40B4-BE49-F238E27FC236}">
                <a16:creationId xmlns:a16="http://schemas.microsoft.com/office/drawing/2014/main" xmlns="" id="{9CFC8E81-3A39-4084-A31E-0B9EB11C192A}"/>
              </a:ext>
            </a:extLst>
          </p:cNvPr>
          <p:cNvPicPr>
            <a:picLocks noChangeAspect="1"/>
          </p:cNvPicPr>
          <p:nvPr/>
        </p:nvPicPr>
        <p:blipFill>
          <a:blip r:embed="rId2"/>
          <a:stretch>
            <a:fillRect/>
          </a:stretch>
        </p:blipFill>
        <p:spPr>
          <a:xfrm>
            <a:off x="4291012" y="1507998"/>
            <a:ext cx="3609975" cy="2914650"/>
          </a:xfrm>
          <a:prstGeom prst="rect">
            <a:avLst/>
          </a:prstGeom>
        </p:spPr>
      </p:pic>
      <p:pic>
        <p:nvPicPr>
          <p:cNvPr id="7" name="图片 6">
            <a:extLst>
              <a:ext uri="{FF2B5EF4-FFF2-40B4-BE49-F238E27FC236}">
                <a16:creationId xmlns:a16="http://schemas.microsoft.com/office/drawing/2014/main" xmlns="" id="{6F59E5E4-0B03-4531-8666-B02FF43B7373}"/>
              </a:ext>
            </a:extLst>
          </p:cNvPr>
          <p:cNvPicPr>
            <a:picLocks noChangeAspect="1"/>
          </p:cNvPicPr>
          <p:nvPr/>
        </p:nvPicPr>
        <p:blipFill>
          <a:blip r:embed="rId3"/>
          <a:stretch>
            <a:fillRect/>
          </a:stretch>
        </p:blipFill>
        <p:spPr>
          <a:xfrm>
            <a:off x="838200" y="4168124"/>
            <a:ext cx="10258425" cy="1952625"/>
          </a:xfrm>
          <a:prstGeom prst="rect">
            <a:avLst/>
          </a:prstGeom>
        </p:spPr>
      </p:pic>
    </p:spTree>
    <p:extLst>
      <p:ext uri="{BB962C8B-B14F-4D97-AF65-F5344CB8AC3E}">
        <p14:creationId xmlns:p14="http://schemas.microsoft.com/office/powerpoint/2010/main" val="197053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Approach</a:t>
            </a:r>
            <a:endParaRPr lang="zh-CN" altLang="en-US" dirty="0"/>
          </a:p>
        </p:txBody>
      </p:sp>
      <p:pic>
        <p:nvPicPr>
          <p:cNvPr id="8" name="图片 7">
            <a:extLst>
              <a:ext uri="{FF2B5EF4-FFF2-40B4-BE49-F238E27FC236}">
                <a16:creationId xmlns:a16="http://schemas.microsoft.com/office/drawing/2014/main" xmlns="" id="{C4D45C89-64DE-480A-B7E4-FF0E9A13A87C}"/>
              </a:ext>
            </a:extLst>
          </p:cNvPr>
          <p:cNvPicPr>
            <a:picLocks noChangeAspect="1"/>
          </p:cNvPicPr>
          <p:nvPr/>
        </p:nvPicPr>
        <p:blipFill>
          <a:blip r:embed="rId2"/>
          <a:stretch>
            <a:fillRect/>
          </a:stretch>
        </p:blipFill>
        <p:spPr>
          <a:xfrm>
            <a:off x="838200" y="1618325"/>
            <a:ext cx="6340389" cy="4130398"/>
          </a:xfrm>
          <a:prstGeom prst="rect">
            <a:avLst/>
          </a:prstGeom>
        </p:spPr>
      </p:pic>
      <p:pic>
        <p:nvPicPr>
          <p:cNvPr id="3" name="图片 2"/>
          <p:cNvPicPr>
            <a:picLocks noChangeAspect="1"/>
          </p:cNvPicPr>
          <p:nvPr/>
        </p:nvPicPr>
        <p:blipFill>
          <a:blip r:embed="rId3"/>
          <a:stretch>
            <a:fillRect/>
          </a:stretch>
        </p:blipFill>
        <p:spPr>
          <a:xfrm>
            <a:off x="6809363" y="2330974"/>
            <a:ext cx="5150188" cy="2705100"/>
          </a:xfrm>
          <a:prstGeom prst="rect">
            <a:avLst/>
          </a:prstGeom>
        </p:spPr>
      </p:pic>
    </p:spTree>
    <p:extLst>
      <p:ext uri="{BB962C8B-B14F-4D97-AF65-F5344CB8AC3E}">
        <p14:creationId xmlns:p14="http://schemas.microsoft.com/office/powerpoint/2010/main" val="216223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Approach</a:t>
            </a:r>
            <a:endParaRPr lang="zh-CN" altLang="en-US" dirty="0"/>
          </a:p>
        </p:txBody>
      </p:sp>
      <p:pic>
        <p:nvPicPr>
          <p:cNvPr id="8" name="图片 7">
            <a:extLst>
              <a:ext uri="{FF2B5EF4-FFF2-40B4-BE49-F238E27FC236}">
                <a16:creationId xmlns:a16="http://schemas.microsoft.com/office/drawing/2014/main" xmlns="" id="{D7E5B39D-6E76-4FB3-B877-D0BD8C460359}"/>
              </a:ext>
            </a:extLst>
          </p:cNvPr>
          <p:cNvPicPr>
            <a:picLocks noChangeAspect="1"/>
          </p:cNvPicPr>
          <p:nvPr/>
        </p:nvPicPr>
        <p:blipFill>
          <a:blip r:embed="rId2"/>
          <a:stretch>
            <a:fillRect/>
          </a:stretch>
        </p:blipFill>
        <p:spPr>
          <a:xfrm>
            <a:off x="2121032" y="2371724"/>
            <a:ext cx="7475456" cy="2690469"/>
          </a:xfrm>
          <a:prstGeom prst="rect">
            <a:avLst/>
          </a:prstGeom>
        </p:spPr>
      </p:pic>
    </p:spTree>
    <p:extLst>
      <p:ext uri="{BB962C8B-B14F-4D97-AF65-F5344CB8AC3E}">
        <p14:creationId xmlns:p14="http://schemas.microsoft.com/office/powerpoint/2010/main" val="129351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xmlns="" id="{0A73AC47-F159-4297-9A80-5B28278F5715}"/>
              </a:ext>
            </a:extLst>
          </p:cNvPr>
          <p:cNvPicPr>
            <a:picLocks noChangeAspect="1"/>
          </p:cNvPicPr>
          <p:nvPr/>
        </p:nvPicPr>
        <p:blipFill>
          <a:blip r:embed="rId3"/>
          <a:stretch>
            <a:fillRect/>
          </a:stretch>
        </p:blipFill>
        <p:spPr>
          <a:xfrm>
            <a:off x="1153384" y="1753387"/>
            <a:ext cx="9640135" cy="3506996"/>
          </a:xfrm>
          <a:prstGeom prst="rect">
            <a:avLst/>
          </a:prstGeom>
        </p:spPr>
      </p:pic>
    </p:spTree>
    <p:extLst>
      <p:ext uri="{BB962C8B-B14F-4D97-AF65-F5344CB8AC3E}">
        <p14:creationId xmlns:p14="http://schemas.microsoft.com/office/powerpoint/2010/main" val="297679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AC6D24-B670-4E21-B742-7B58BFFBAB81}"/>
              </a:ext>
            </a:extLst>
          </p:cNvPr>
          <p:cNvSpPr>
            <a:spLocks noGrp="1"/>
          </p:cNvSpPr>
          <p:nvPr>
            <p:ph type="title"/>
          </p:nvPr>
        </p:nvSpPr>
        <p:spPr/>
        <p:txBody>
          <a:bodyPr/>
          <a:lstStyle/>
          <a:p>
            <a:r>
              <a:rPr lang="en-US" altLang="zh-CN" sz="4400" dirty="0"/>
              <a:t>Experiments</a:t>
            </a:r>
            <a:endParaRPr lang="zh-CN" altLang="en-US" sz="4400" dirty="0"/>
          </a:p>
        </p:txBody>
      </p:sp>
      <p:pic>
        <p:nvPicPr>
          <p:cNvPr id="4" name="内容占位符 3">
            <a:extLst>
              <a:ext uri="{FF2B5EF4-FFF2-40B4-BE49-F238E27FC236}">
                <a16:creationId xmlns:a16="http://schemas.microsoft.com/office/drawing/2014/main" xmlns="" id="{0947C9B8-0FD8-4B0B-A51D-5310A2ADE12D}"/>
              </a:ext>
            </a:extLst>
          </p:cNvPr>
          <p:cNvPicPr>
            <a:picLocks noGrp="1" noChangeAspect="1"/>
          </p:cNvPicPr>
          <p:nvPr>
            <p:ph idx="1"/>
          </p:nvPr>
        </p:nvPicPr>
        <p:blipFill>
          <a:blip r:embed="rId2"/>
          <a:stretch>
            <a:fillRect/>
          </a:stretch>
        </p:blipFill>
        <p:spPr>
          <a:xfrm>
            <a:off x="2689565" y="1529682"/>
            <a:ext cx="6812870" cy="4435224"/>
          </a:xfrm>
          <a:prstGeom prst="rect">
            <a:avLst/>
          </a:prstGeom>
        </p:spPr>
      </p:pic>
    </p:spTree>
    <p:extLst>
      <p:ext uri="{BB962C8B-B14F-4D97-AF65-F5344CB8AC3E}">
        <p14:creationId xmlns:p14="http://schemas.microsoft.com/office/powerpoint/2010/main" val="156759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Experiments</a:t>
            </a:r>
            <a:endParaRPr lang="zh-CN" altLang="en-US" dirty="0"/>
          </a:p>
        </p:txBody>
      </p:sp>
      <p:pic>
        <p:nvPicPr>
          <p:cNvPr id="3" name="图片 2">
            <a:extLst>
              <a:ext uri="{FF2B5EF4-FFF2-40B4-BE49-F238E27FC236}">
                <a16:creationId xmlns:a16="http://schemas.microsoft.com/office/drawing/2014/main" xmlns="" id="{079FCDD7-A750-45A0-962C-B4DB31E46D6B}"/>
              </a:ext>
            </a:extLst>
          </p:cNvPr>
          <p:cNvPicPr>
            <a:picLocks noChangeAspect="1"/>
          </p:cNvPicPr>
          <p:nvPr/>
        </p:nvPicPr>
        <p:blipFill>
          <a:blip r:embed="rId2"/>
          <a:stretch>
            <a:fillRect/>
          </a:stretch>
        </p:blipFill>
        <p:spPr>
          <a:xfrm>
            <a:off x="452901" y="1712814"/>
            <a:ext cx="11286198" cy="4450466"/>
          </a:xfrm>
          <a:prstGeom prst="rect">
            <a:avLst/>
          </a:prstGeom>
        </p:spPr>
      </p:pic>
    </p:spTree>
    <p:extLst>
      <p:ext uri="{BB962C8B-B14F-4D97-AF65-F5344CB8AC3E}">
        <p14:creationId xmlns:p14="http://schemas.microsoft.com/office/powerpoint/2010/main" val="170973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r>
              <a:rPr lang="en-US" altLang="zh-CN" sz="3200" dirty="0"/>
              <a:t/>
            </a:r>
            <a:br>
              <a:rPr lang="en-US" altLang="zh-CN" sz="3200" dirty="0"/>
            </a:br>
            <a:endParaRPr lang="zh-CN" altLang="en-US" dirty="0"/>
          </a:p>
        </p:txBody>
      </p:sp>
      <p:sp>
        <p:nvSpPr>
          <p:cNvPr id="3" name="内容占位符 2"/>
          <p:cNvSpPr>
            <a:spLocks noGrp="1"/>
          </p:cNvSpPr>
          <p:nvPr>
            <p:ph idx="1"/>
          </p:nvPr>
        </p:nvSpPr>
        <p:spPr/>
        <p:txBody>
          <a:bodyPr>
            <a:normAutofit lnSpcReduction="10000"/>
          </a:bodyPr>
          <a:lstStyle/>
          <a:p>
            <a:pPr marL="0" indent="0">
              <a:buNone/>
            </a:pPr>
            <a:endParaRPr lang="en-US" altLang="zh-CN" b="0" dirty="0">
              <a:solidFill>
                <a:schemeClr val="tx1"/>
              </a:solidFill>
            </a:endParaRPr>
          </a:p>
          <a:p>
            <a:pPr marL="457200">
              <a:buFont typeface="Wingdings" pitchFamily="2" charset="2"/>
              <a:buChar char="l"/>
            </a:pPr>
            <a:endParaRPr lang="en-US" altLang="zh-CN" b="0" dirty="0">
              <a:solidFill>
                <a:schemeClr val="tx1"/>
              </a:solidFill>
            </a:endParaRPr>
          </a:p>
          <a:p>
            <a:pPr marL="457200">
              <a:buFont typeface="Wingdings" pitchFamily="2" charset="2"/>
              <a:buChar char="l"/>
            </a:pPr>
            <a:r>
              <a:rPr lang="en-US" altLang="zh-CN" b="0" dirty="0">
                <a:solidFill>
                  <a:schemeClr val="tx1"/>
                </a:solidFill>
                <a:effectLst/>
              </a:rPr>
              <a:t>In general, the knowledge map is suitable for improving tasks that require background knowledge, but for open domain tasks that do not require background knowledge, the effect is often not significant.</a:t>
            </a:r>
            <a:r>
              <a:rPr lang="en-US" altLang="zh-CN" dirty="0"/>
              <a:t/>
            </a:r>
            <a:br>
              <a:rPr lang="en-US" altLang="zh-CN" dirty="0"/>
            </a:br>
            <a:endParaRPr lang="en-US" altLang="zh-CN" dirty="0"/>
          </a:p>
          <a:p>
            <a:pPr marL="457200">
              <a:buFont typeface="Wingdings" pitchFamily="2" charset="2"/>
              <a:buChar char="l"/>
            </a:pPr>
            <a:r>
              <a:rPr lang="en-US" altLang="zh-CN" b="0" dirty="0">
                <a:solidFill>
                  <a:schemeClr val="tx1"/>
                </a:solidFill>
                <a:effectLst/>
              </a:rPr>
              <a:t>At present, K-BERT still has many problems that need to be solved, for example: how to improve the robustness of the model when the quality of the knowledge graph is too poor; how to eliminate the wrong association caused by the polysemy when the entity is associated.</a:t>
            </a:r>
            <a:r>
              <a:rPr lang="en-US" altLang="zh-CN" dirty="0"/>
              <a:t/>
            </a:r>
            <a:br>
              <a:rPr lang="en-US" altLang="zh-CN" dirty="0"/>
            </a:br>
            <a:r>
              <a:rPr lang="en-US" altLang="zh-CN" dirty="0"/>
              <a:t/>
            </a:r>
            <a:br>
              <a:rPr lang="en-US" altLang="zh-CN" dirty="0"/>
            </a:br>
            <a:r>
              <a:rPr lang="en-US" altLang="zh-CN" b="0" dirty="0">
                <a:solidFill>
                  <a:schemeClr val="tx1"/>
                </a:solidFill>
              </a:rPr>
              <a:t> </a:t>
            </a:r>
            <a:br>
              <a:rPr lang="en-US" altLang="zh-CN" b="0" dirty="0">
                <a:solidFill>
                  <a:schemeClr val="tx1"/>
                </a:solidFill>
              </a:rPr>
            </a:br>
            <a:endParaRPr lang="en-US" altLang="zh-CN" b="0" dirty="0">
              <a:solidFill>
                <a:schemeClr val="tx1"/>
              </a:solidFill>
            </a:endParaRPr>
          </a:p>
        </p:txBody>
      </p:sp>
    </p:spTree>
    <p:extLst>
      <p:ext uri="{BB962C8B-B14F-4D97-AF65-F5344CB8AC3E}">
        <p14:creationId xmlns:p14="http://schemas.microsoft.com/office/powerpoint/2010/main" val="357087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3" name="内容占位符 2"/>
          <p:cNvSpPr>
            <a:spLocks noGrp="1"/>
          </p:cNvSpPr>
          <p:nvPr>
            <p:ph idx="1"/>
          </p:nvPr>
        </p:nvSpPr>
        <p:spPr/>
        <p:txBody>
          <a:bodyPr/>
          <a:lstStyle/>
          <a:p>
            <a:pPr marL="0" indent="0" algn="ctr">
              <a:buNone/>
            </a:pPr>
            <a:endParaRPr lang="en-US" altLang="zh-CN" sz="2800" dirty="0"/>
          </a:p>
          <a:p>
            <a:r>
              <a:rPr lang="en-US" altLang="zh-CN" sz="4000" b="0" dirty="0">
                <a:solidFill>
                  <a:schemeClr val="tx1"/>
                </a:solidFill>
                <a:effectLst/>
              </a:rPr>
              <a:t>Introduction</a:t>
            </a:r>
            <a:r>
              <a:rPr lang="en-US" altLang="zh-CN" sz="4000" b="0" dirty="0">
                <a:solidFill>
                  <a:schemeClr val="tx1"/>
                </a:solidFill>
              </a:rPr>
              <a:t> </a:t>
            </a:r>
          </a:p>
          <a:p>
            <a:r>
              <a:rPr lang="en-US" altLang="zh-CN" sz="4000" b="0" dirty="0">
                <a:solidFill>
                  <a:schemeClr val="tx1"/>
                </a:solidFill>
                <a:effectLst/>
              </a:rPr>
              <a:t>Approach</a:t>
            </a:r>
          </a:p>
          <a:p>
            <a:r>
              <a:rPr lang="en-US" altLang="zh-CN" sz="4000" b="0" dirty="0">
                <a:solidFill>
                  <a:schemeClr val="tx1"/>
                </a:solidFill>
                <a:effectLst/>
              </a:rPr>
              <a:t>Experiments</a:t>
            </a:r>
          </a:p>
          <a:p>
            <a:r>
              <a:rPr lang="en-US" altLang="zh-CN" sz="4000" b="0" dirty="0">
                <a:solidFill>
                  <a:schemeClr val="tx1"/>
                </a:solidFill>
                <a:effectLst/>
              </a:rPr>
              <a:t>Conclusion</a:t>
            </a:r>
          </a:p>
          <a:p>
            <a:endParaRPr lang="zh-CN" altLang="en-US" dirty="0"/>
          </a:p>
        </p:txBody>
      </p:sp>
    </p:spTree>
    <p:extLst>
      <p:ext uri="{BB962C8B-B14F-4D97-AF65-F5344CB8AC3E}">
        <p14:creationId xmlns:p14="http://schemas.microsoft.com/office/powerpoint/2010/main" val="326542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E1D95C-A682-41C0-8188-1EC6B38C22C2}"/>
              </a:ext>
            </a:extLst>
          </p:cNvPr>
          <p:cNvSpPr>
            <a:spLocks noGrp="1"/>
          </p:cNvSpPr>
          <p:nvPr>
            <p:ph type="title"/>
          </p:nvPr>
        </p:nvSpPr>
        <p:spPr/>
        <p:txBody>
          <a:bodyPr/>
          <a:lstStyle/>
          <a:p>
            <a:r>
              <a:rPr lang="en-US" altLang="zh-CN" dirty="0" smtClean="0"/>
              <a:t>Transformer</a:t>
            </a:r>
            <a:r>
              <a:rPr lang="en-US" altLang="zh-CN" dirty="0"/>
              <a:t/>
            </a:r>
            <a:br>
              <a:rPr lang="en-US" altLang="zh-CN" dirty="0"/>
            </a:br>
            <a:endParaRPr lang="zh-CN" altLang="en-US" dirty="0"/>
          </a:p>
        </p:txBody>
      </p:sp>
      <p:pic>
        <p:nvPicPr>
          <p:cNvPr id="4" name="内容占位符 3"/>
          <p:cNvPicPr>
            <a:picLocks noGrp="1" noChangeAspect="1"/>
          </p:cNvPicPr>
          <p:nvPr>
            <p:ph idx="1"/>
          </p:nvPr>
        </p:nvPicPr>
        <p:blipFill>
          <a:blip r:embed="rId3"/>
          <a:stretch>
            <a:fillRect/>
          </a:stretch>
        </p:blipFill>
        <p:spPr>
          <a:xfrm>
            <a:off x="4108421" y="1366263"/>
            <a:ext cx="3975157" cy="4859338"/>
          </a:xfrm>
          <a:prstGeom prst="rect">
            <a:avLst/>
          </a:prstGeom>
        </p:spPr>
      </p:pic>
    </p:spTree>
    <p:extLst>
      <p:ext uri="{BB962C8B-B14F-4D97-AF65-F5344CB8AC3E}">
        <p14:creationId xmlns:p14="http://schemas.microsoft.com/office/powerpoint/2010/main" val="190505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Positional Encoding</a:t>
            </a:r>
            <a:endParaRPr lang="zh-CN" altLang="en-US" dirty="0"/>
          </a:p>
        </p:txBody>
      </p:sp>
      <p:pic>
        <p:nvPicPr>
          <p:cNvPr id="4" name="内容占位符 3"/>
          <p:cNvPicPr>
            <a:picLocks noGrp="1" noChangeAspect="1"/>
          </p:cNvPicPr>
          <p:nvPr>
            <p:ph idx="1"/>
          </p:nvPr>
        </p:nvPicPr>
        <p:blipFill>
          <a:blip r:embed="rId2"/>
          <a:stretch>
            <a:fillRect/>
          </a:stretch>
        </p:blipFill>
        <p:spPr>
          <a:xfrm>
            <a:off x="2870165" y="1944636"/>
            <a:ext cx="6296025" cy="1543050"/>
          </a:xfrm>
          <a:prstGeom prst="rect">
            <a:avLst/>
          </a:prstGeom>
        </p:spPr>
      </p:pic>
      <p:sp>
        <p:nvSpPr>
          <p:cNvPr id="5" name="矩形 4"/>
          <p:cNvSpPr/>
          <p:nvPr/>
        </p:nvSpPr>
        <p:spPr>
          <a:xfrm>
            <a:off x="181581" y="3076733"/>
            <a:ext cx="11673191" cy="3693319"/>
          </a:xfrm>
          <a:prstGeom prst="rect">
            <a:avLst/>
          </a:prstGeom>
        </p:spPr>
        <p:txBody>
          <a:bodyPr wrap="square">
            <a:spAutoFit/>
          </a:bodyPr>
          <a:lstStyle/>
          <a:p>
            <a:r>
              <a:rPr lang="en-US" altLang="zh-CN" dirty="0">
                <a:solidFill>
                  <a:srgbClr val="000000"/>
                </a:solidFill>
                <a:latin typeface="Arial" panose="020B0604020202020204" pitchFamily="34" charset="0"/>
              </a:rPr>
              <a:t/>
            </a:r>
            <a:br>
              <a:rPr lang="en-US" altLang="zh-CN" dirty="0">
                <a:solidFill>
                  <a:srgbClr val="000000"/>
                </a:solidFill>
                <a:latin typeface="Arial" panose="020B0604020202020204" pitchFamily="34" charset="0"/>
              </a:rPr>
            </a:br>
            <a:endParaRPr lang="en-US" altLang="zh-CN" dirty="0">
              <a:solidFill>
                <a:srgbClr val="000000"/>
              </a:solidFill>
              <a:latin typeface="Arial" panose="020B0604020202020204" pitchFamily="34" charset="0"/>
            </a:endParaRPr>
          </a:p>
          <a:p>
            <a:r>
              <a:rPr lang="en-US" altLang="zh-CN" dirty="0">
                <a:solidFill>
                  <a:srgbClr val="333333"/>
                </a:solidFill>
                <a:latin typeface="Arial" panose="020B0604020202020204" pitchFamily="34" charset="0"/>
              </a:rPr>
              <a:t>In the above formula, POS refers to the position of the word in the sentence, the value range is [0, \ Max \ sequence \ length], I refers to the dimension of the word vector, and the value range is [0, \ embedding \ dimension). There is a set of formulas for sin and COS, that is, a set of dimensions corresponding to the odd and even serial numbers of the embedding \ dimension, such as 0, 1, 2, 3, The above sin and COS functions are used for processing respectively, so as to produce different periodic changes. As the number of dimensions increases, the periodic changes of position embedding in embedding \ dimension dimension will become slower and slower, and a texture containing position information will be produced. As mentioned on page 6 of the original paper, the period of position embedding function changes from 2 \ pi to 10000 * 2 \ PI, In each location embedding \ dimension dimension, the value combination of sin and COS functions of different periods will be obtained, so as to generate a unique texture location information, and the model can learn the dependency between locations and the temporal characteristics of natural language</a:t>
            </a:r>
            <a:endParaRPr lang="en-US" altLang="zh-C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59738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Positional Encoding</a:t>
            </a:r>
            <a:endParaRPr lang="zh-CN" altLang="en-US" dirty="0"/>
          </a:p>
        </p:txBody>
      </p:sp>
      <p:pic>
        <p:nvPicPr>
          <p:cNvPr id="4" name="内容占位符 3"/>
          <p:cNvPicPr>
            <a:picLocks noGrp="1" noChangeAspect="1"/>
          </p:cNvPicPr>
          <p:nvPr>
            <p:ph idx="1"/>
          </p:nvPr>
        </p:nvPicPr>
        <p:blipFill>
          <a:blip r:embed="rId2"/>
          <a:stretch>
            <a:fillRect/>
          </a:stretch>
        </p:blipFill>
        <p:spPr>
          <a:xfrm>
            <a:off x="838200" y="1566153"/>
            <a:ext cx="4760877" cy="4494179"/>
          </a:xfrm>
          <a:prstGeom prst="rect">
            <a:avLst/>
          </a:prstGeom>
        </p:spPr>
      </p:pic>
      <p:pic>
        <p:nvPicPr>
          <p:cNvPr id="5" name="图片 4"/>
          <p:cNvPicPr>
            <a:picLocks noChangeAspect="1"/>
          </p:cNvPicPr>
          <p:nvPr/>
        </p:nvPicPr>
        <p:blipFill>
          <a:blip r:embed="rId3"/>
          <a:stretch>
            <a:fillRect/>
          </a:stretch>
        </p:blipFill>
        <p:spPr>
          <a:xfrm>
            <a:off x="5768501" y="1741554"/>
            <a:ext cx="5793936" cy="4143375"/>
          </a:xfrm>
          <a:prstGeom prst="rect">
            <a:avLst/>
          </a:prstGeom>
        </p:spPr>
      </p:pic>
    </p:spTree>
    <p:extLst>
      <p:ext uri="{BB962C8B-B14F-4D97-AF65-F5344CB8AC3E}">
        <p14:creationId xmlns:p14="http://schemas.microsoft.com/office/powerpoint/2010/main" val="184810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Multi-head self-attention</a:t>
            </a:r>
            <a:br>
              <a:rPr lang="en-US" altLang="zh-CN" dirty="0"/>
            </a:br>
            <a:endParaRPr lang="zh-CN" altLang="en-US" dirty="0"/>
          </a:p>
        </p:txBody>
      </p:sp>
      <p:pic>
        <p:nvPicPr>
          <p:cNvPr id="8" name="内容占位符 7"/>
          <p:cNvPicPr>
            <a:picLocks noGrp="1" noChangeAspect="1"/>
          </p:cNvPicPr>
          <p:nvPr>
            <p:ph idx="1"/>
          </p:nvPr>
        </p:nvPicPr>
        <p:blipFill>
          <a:blip r:embed="rId2"/>
          <a:stretch>
            <a:fillRect/>
          </a:stretch>
        </p:blipFill>
        <p:spPr>
          <a:xfrm>
            <a:off x="6160850" y="3019314"/>
            <a:ext cx="4657725" cy="1266825"/>
          </a:xfrm>
          <a:prstGeom prst="rect">
            <a:avLst/>
          </a:prstGeom>
        </p:spPr>
      </p:pic>
      <p:pic>
        <p:nvPicPr>
          <p:cNvPr id="7" name="图片 6"/>
          <p:cNvPicPr>
            <a:picLocks noChangeAspect="1"/>
          </p:cNvPicPr>
          <p:nvPr/>
        </p:nvPicPr>
        <p:blipFill>
          <a:blip r:embed="rId3"/>
          <a:stretch>
            <a:fillRect/>
          </a:stretch>
        </p:blipFill>
        <p:spPr>
          <a:xfrm>
            <a:off x="964126" y="1316974"/>
            <a:ext cx="4466063" cy="4529349"/>
          </a:xfrm>
          <a:prstGeom prst="rect">
            <a:avLst/>
          </a:prstGeom>
        </p:spPr>
      </p:pic>
    </p:spTree>
    <p:extLst>
      <p:ext uri="{BB962C8B-B14F-4D97-AF65-F5344CB8AC3E}">
        <p14:creationId xmlns:p14="http://schemas.microsoft.com/office/powerpoint/2010/main" val="87249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Multi-head self-attention</a:t>
            </a:r>
            <a:endParaRPr lang="zh-CN" altLang="en-US" dirty="0"/>
          </a:p>
        </p:txBody>
      </p:sp>
      <p:pic>
        <p:nvPicPr>
          <p:cNvPr id="4" name="内容占位符 3"/>
          <p:cNvPicPr>
            <a:picLocks noGrp="1" noChangeAspect="1"/>
          </p:cNvPicPr>
          <p:nvPr>
            <p:ph idx="1"/>
          </p:nvPr>
        </p:nvPicPr>
        <p:blipFill>
          <a:blip r:embed="rId2"/>
          <a:stretch>
            <a:fillRect/>
          </a:stretch>
        </p:blipFill>
        <p:spPr>
          <a:xfrm>
            <a:off x="139228" y="1474265"/>
            <a:ext cx="6563129" cy="3048000"/>
          </a:xfrm>
          <a:prstGeom prst="rect">
            <a:avLst/>
          </a:prstGeom>
        </p:spPr>
      </p:pic>
      <p:pic>
        <p:nvPicPr>
          <p:cNvPr id="5" name="图片 4"/>
          <p:cNvPicPr>
            <a:picLocks noChangeAspect="1"/>
          </p:cNvPicPr>
          <p:nvPr/>
        </p:nvPicPr>
        <p:blipFill>
          <a:blip r:embed="rId3"/>
          <a:stretch>
            <a:fillRect/>
          </a:stretch>
        </p:blipFill>
        <p:spPr>
          <a:xfrm>
            <a:off x="6486120" y="1961661"/>
            <a:ext cx="5705880" cy="2228850"/>
          </a:xfrm>
          <a:prstGeom prst="rect">
            <a:avLst/>
          </a:prstGeom>
        </p:spPr>
      </p:pic>
      <p:pic>
        <p:nvPicPr>
          <p:cNvPr id="7" name="图片 6"/>
          <p:cNvPicPr>
            <a:picLocks noChangeAspect="1"/>
          </p:cNvPicPr>
          <p:nvPr/>
        </p:nvPicPr>
        <p:blipFill>
          <a:blip r:embed="rId4"/>
          <a:stretch>
            <a:fillRect/>
          </a:stretch>
        </p:blipFill>
        <p:spPr>
          <a:xfrm>
            <a:off x="3567112" y="5009661"/>
            <a:ext cx="5057775" cy="914400"/>
          </a:xfrm>
          <a:prstGeom prst="rect">
            <a:avLst/>
          </a:prstGeom>
        </p:spPr>
      </p:pic>
      <p:pic>
        <p:nvPicPr>
          <p:cNvPr id="9" name="图片 8"/>
          <p:cNvPicPr>
            <a:picLocks noChangeAspect="1"/>
          </p:cNvPicPr>
          <p:nvPr/>
        </p:nvPicPr>
        <p:blipFill>
          <a:blip r:embed="rId5"/>
          <a:stretch>
            <a:fillRect/>
          </a:stretch>
        </p:blipFill>
        <p:spPr>
          <a:xfrm>
            <a:off x="5314949" y="5788769"/>
            <a:ext cx="1562100" cy="533400"/>
          </a:xfrm>
          <a:prstGeom prst="rect">
            <a:avLst/>
          </a:prstGeom>
        </p:spPr>
      </p:pic>
    </p:spTree>
    <p:extLst>
      <p:ext uri="{BB962C8B-B14F-4D97-AF65-F5344CB8AC3E}">
        <p14:creationId xmlns:p14="http://schemas.microsoft.com/office/powerpoint/2010/main" val="35361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5" name="图片 4">
            <a:extLst>
              <a:ext uri="{FF2B5EF4-FFF2-40B4-BE49-F238E27FC236}">
                <a16:creationId xmlns:a16="http://schemas.microsoft.com/office/drawing/2014/main" xmlns="" id="{14E6AEA9-4CEE-407B-99CC-D770F8686FCC}"/>
              </a:ext>
            </a:extLst>
          </p:cNvPr>
          <p:cNvPicPr>
            <a:picLocks noChangeAspect="1"/>
          </p:cNvPicPr>
          <p:nvPr/>
        </p:nvPicPr>
        <p:blipFill>
          <a:blip r:embed="rId3"/>
          <a:stretch>
            <a:fillRect/>
          </a:stretch>
        </p:blipFill>
        <p:spPr>
          <a:xfrm>
            <a:off x="1104467" y="1492235"/>
            <a:ext cx="4991533" cy="5174428"/>
          </a:xfrm>
          <a:prstGeom prst="rect">
            <a:avLst/>
          </a:prstGeom>
        </p:spPr>
      </p:pic>
      <p:pic>
        <p:nvPicPr>
          <p:cNvPr id="7" name="图片 6">
            <a:extLst>
              <a:ext uri="{FF2B5EF4-FFF2-40B4-BE49-F238E27FC236}">
                <a16:creationId xmlns:a16="http://schemas.microsoft.com/office/drawing/2014/main" xmlns="" id="{0D03C7C2-0E55-43F9-8FFD-A0AA9D9A9F4F}"/>
              </a:ext>
            </a:extLst>
          </p:cNvPr>
          <p:cNvPicPr>
            <a:picLocks noChangeAspect="1"/>
          </p:cNvPicPr>
          <p:nvPr/>
        </p:nvPicPr>
        <p:blipFill>
          <a:blip r:embed="rId4"/>
          <a:stretch>
            <a:fillRect/>
          </a:stretch>
        </p:blipFill>
        <p:spPr>
          <a:xfrm>
            <a:off x="6096000" y="3429000"/>
            <a:ext cx="5433531" cy="1577477"/>
          </a:xfrm>
          <a:prstGeom prst="rect">
            <a:avLst/>
          </a:prstGeom>
        </p:spPr>
      </p:pic>
    </p:spTree>
    <p:extLst>
      <p:ext uri="{BB962C8B-B14F-4D97-AF65-F5344CB8AC3E}">
        <p14:creationId xmlns:p14="http://schemas.microsoft.com/office/powerpoint/2010/main" val="71027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8" name="图片 7">
            <a:extLst>
              <a:ext uri="{FF2B5EF4-FFF2-40B4-BE49-F238E27FC236}">
                <a16:creationId xmlns:a16="http://schemas.microsoft.com/office/drawing/2014/main" xmlns="" id="{684FCA96-328D-490F-885D-69BA9CA34051}"/>
              </a:ext>
            </a:extLst>
          </p:cNvPr>
          <p:cNvPicPr>
            <a:picLocks noChangeAspect="1"/>
          </p:cNvPicPr>
          <p:nvPr/>
        </p:nvPicPr>
        <p:blipFill>
          <a:blip r:embed="rId3"/>
          <a:stretch>
            <a:fillRect/>
          </a:stretch>
        </p:blipFill>
        <p:spPr>
          <a:xfrm>
            <a:off x="905713" y="1338606"/>
            <a:ext cx="10135478" cy="5519394"/>
          </a:xfrm>
          <a:prstGeom prst="rect">
            <a:avLst/>
          </a:prstGeom>
        </p:spPr>
      </p:pic>
    </p:spTree>
    <p:extLst>
      <p:ext uri="{BB962C8B-B14F-4D97-AF65-F5344CB8AC3E}">
        <p14:creationId xmlns:p14="http://schemas.microsoft.com/office/powerpoint/2010/main" val="10839244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18343</TotalTime>
  <Words>157</Words>
  <Application>Microsoft Office PowerPoint</Application>
  <PresentationFormat>宽屏</PresentationFormat>
  <Paragraphs>56</Paragraphs>
  <Slides>18</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仿宋</vt:lpstr>
      <vt:lpstr>黑体</vt:lpstr>
      <vt:lpstr>华康俪金黑W8(P)</vt:lpstr>
      <vt:lpstr>楷体</vt:lpstr>
      <vt:lpstr>宋体</vt:lpstr>
      <vt:lpstr>Arial</vt:lpstr>
      <vt:lpstr>Bahnschrift Condensed</vt:lpstr>
      <vt:lpstr>Gill Sans Ultra Bold</vt:lpstr>
      <vt:lpstr>Times New Roman</vt:lpstr>
      <vt:lpstr>Wingdings</vt:lpstr>
      <vt:lpstr>Office 主题​​</vt:lpstr>
      <vt:lpstr>PowerPoint 演示文稿</vt:lpstr>
      <vt:lpstr>Outline</vt:lpstr>
      <vt:lpstr>Transformer </vt:lpstr>
      <vt:lpstr>Positional Encoding</vt:lpstr>
      <vt:lpstr>Positional Encoding</vt:lpstr>
      <vt:lpstr>Multi-head self-attention </vt:lpstr>
      <vt:lpstr>Multi-head self-attention</vt:lpstr>
      <vt:lpstr>Approach</vt:lpstr>
      <vt:lpstr>Approach</vt:lpstr>
      <vt:lpstr>Approach</vt:lpstr>
      <vt:lpstr>Approach</vt:lpstr>
      <vt:lpstr>Approach</vt:lpstr>
      <vt:lpstr>Approach</vt:lpstr>
      <vt:lpstr>Experiments</vt:lpstr>
      <vt:lpstr>Experiments</vt:lpstr>
      <vt:lpstr>Experiments</vt:lpstr>
      <vt:lpstr>Conclusion </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Hasee</cp:lastModifiedBy>
  <cp:revision>824</cp:revision>
  <dcterms:created xsi:type="dcterms:W3CDTF">2017-04-22T07:59:29Z</dcterms:created>
  <dcterms:modified xsi:type="dcterms:W3CDTF">2020-04-07T05:36:05Z</dcterms:modified>
</cp:coreProperties>
</file>