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63" r:id="rId3"/>
    <p:sldId id="271" r:id="rId4"/>
    <p:sldId id="276" r:id="rId5"/>
    <p:sldId id="275" r:id="rId6"/>
    <p:sldId id="273" r:id="rId7"/>
    <p:sldId id="262" r:id="rId8"/>
    <p:sldId id="264" r:id="rId9"/>
    <p:sldId id="265" r:id="rId10"/>
    <p:sldId id="277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09" autoAdjust="0"/>
    <p:restoredTop sz="89299" autoAdjust="0"/>
  </p:normalViewPr>
  <p:slideViewPr>
    <p:cSldViewPr snapToGrid="0">
      <p:cViewPr>
        <p:scale>
          <a:sx n="73" d="100"/>
          <a:sy n="73" d="100"/>
        </p:scale>
        <p:origin x="-79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2019/11/4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56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blogs.com/ljhdo/p/5076717.html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42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下面先介绍一下基于方面的情感分类是个什么样的，这篇论文是在给定句子和方面的情况下，对其在此方面的情感做出一个判断。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9533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Attention-based</a:t>
            </a:r>
            <a:r>
              <a:rPr lang="en-US" altLang="zh-CN" baseline="0" dirty="0" smtClean="0"/>
              <a:t> models </a:t>
            </a:r>
            <a:r>
              <a:rPr lang="zh-CN" altLang="en-US" baseline="0" dirty="0" smtClean="0"/>
              <a:t>经常认为</a:t>
            </a:r>
            <a:r>
              <a:rPr lang="en-US" altLang="zh-CN" baseline="0" dirty="0" smtClean="0"/>
              <a:t>acceptable</a:t>
            </a:r>
            <a:r>
              <a:rPr lang="zh-CN" altLang="en-US" baseline="0" dirty="0" smtClean="0"/>
              <a:t>是</a:t>
            </a:r>
            <a:r>
              <a:rPr lang="en-US" altLang="zh-CN" baseline="0" dirty="0" smtClean="0"/>
              <a:t>aspect size</a:t>
            </a:r>
            <a:r>
              <a:rPr lang="zh-CN" altLang="en-US" baseline="0" dirty="0" smtClean="0"/>
              <a:t>的情感描述，而实际并不是</a:t>
            </a:r>
            <a:endParaRPr lang="en-US" altLang="zh-CN" baseline="0" dirty="0" smtClean="0"/>
          </a:p>
          <a:p>
            <a:r>
              <a:rPr lang="zh-CN" altLang="en-US" baseline="0" dirty="0" smtClean="0"/>
              <a:t>一个基于</a:t>
            </a:r>
            <a:r>
              <a:rPr lang="en-US" altLang="zh-CN" baseline="0" dirty="0" smtClean="0"/>
              <a:t>CNN</a:t>
            </a:r>
            <a:r>
              <a:rPr lang="zh-CN" altLang="en-US" baseline="0" dirty="0" smtClean="0"/>
              <a:t>的模型可以通过对单词序列进行一个卷积操作得到多个词的特征，</a:t>
            </a:r>
            <a:endParaRPr lang="en-US" altLang="zh-CN" dirty="0" smtClean="0"/>
          </a:p>
          <a:p>
            <a:r>
              <a:rPr lang="zh-CN" altLang="en-US" dirty="0" smtClean="0"/>
              <a:t>一个基于</a:t>
            </a:r>
            <a:r>
              <a:rPr lang="en-US" altLang="zh-CN" dirty="0" smtClean="0"/>
              <a:t>CNN</a:t>
            </a:r>
            <a:r>
              <a:rPr lang="zh-CN" altLang="en-US" dirty="0" smtClean="0"/>
              <a:t>的模型可能通过检测</a:t>
            </a:r>
            <a:r>
              <a:rPr lang="en-US" altLang="zh-CN" dirty="0" smtClean="0"/>
              <a:t>more friendly</a:t>
            </a:r>
            <a:r>
              <a:rPr lang="zh-CN" altLang="en-US" dirty="0" smtClean="0"/>
              <a:t>作为情感描述短语，进行错误的预测。而忽略了</a:t>
            </a:r>
            <a:r>
              <a:rPr lang="en-US" altLang="zh-CN" dirty="0" smtClean="0"/>
              <a:t>should be</a:t>
            </a:r>
            <a:r>
              <a:rPr lang="zh-CN" altLang="en-US" dirty="0" smtClean="0"/>
              <a:t>，它虽然隔</a:t>
            </a:r>
            <a:r>
              <a:rPr lang="en-US" altLang="zh-CN" dirty="0" smtClean="0"/>
              <a:t>more friendly</a:t>
            </a:r>
            <a:r>
              <a:rPr lang="zh-CN" altLang="en-US" dirty="0" smtClean="0"/>
              <a:t>远，但它却翻转了整个情感。</a:t>
            </a:r>
            <a:endParaRPr lang="en-US" altLang="zh-CN" dirty="0" smtClean="0"/>
          </a:p>
          <a:p>
            <a:r>
              <a:rPr lang="en-US" altLang="zh-CN" dirty="0" smtClean="0"/>
              <a:t>GCN</a:t>
            </a:r>
            <a:r>
              <a:rPr lang="zh-CN" altLang="en-US" dirty="0" smtClean="0"/>
              <a:t>可以通过语义依赖树，能够画出跟目标方面语义相关的词，并探索到长距离词之间的关系和语义信息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0678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004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a linear transformation weight</a:t>
            </a:r>
            <a:r>
              <a:rPr lang="en-US" altLang="zh-CN" dirty="0" smtClean="0"/>
              <a:t> </a:t>
            </a:r>
          </a:p>
          <a:p>
            <a:r>
              <a:rPr lang="en-US" altLang="zh-CN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a nonlinear function</a:t>
            </a:r>
            <a:r>
              <a:rPr lang="en-US" altLang="zh-CN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 smtClean="0"/>
              <a:t>Aij</a:t>
            </a:r>
            <a:r>
              <a:rPr lang="en-US" altLang="zh-CN" dirty="0" smtClean="0"/>
              <a:t> </a:t>
            </a:r>
            <a:r>
              <a:rPr lang="zh-CN" altLang="en-US" dirty="0" smtClean="0"/>
              <a:t>句法</a:t>
            </a:r>
            <a:r>
              <a:rPr lang="zh-CN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依存树</a:t>
            </a:r>
            <a:endParaRPr lang="en-US" altLang="zh-CN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>
                <a:hlinkClick r:id="rId3"/>
              </a:rPr>
              <a:t>https://www.cnblogs.com/ljhdo/p/5076717.html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GCN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能够处理用非连续词描述方面极性的情况，因为依赖树上的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GCN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会将非连续词收集到较小的范围内，并通过图卷积适当地聚集其特征。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SpaCy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能够快速准确地解析句子的依存关系，并且具有丰富的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API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用于导航依存关系树，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SpaCy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使用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head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来描述依存关系中的连接，识别每个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Token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的依存关系</a:t>
            </a:r>
            <a:endParaRPr lang="zh-CN" altLang="en-US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004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ASGCN-DT:</a:t>
            </a:r>
            <a:r>
              <a:rPr lang="zh-CN" altLang="en-US" dirty="0" smtClean="0"/>
              <a:t>在依赖树上是有方向的，</a:t>
            </a:r>
            <a:r>
              <a:rPr lang="en-US" altLang="zh-CN" dirty="0" smtClean="0"/>
              <a:t>ASGCN-DG</a:t>
            </a:r>
            <a:r>
              <a:rPr lang="zh-CN" altLang="en-US" dirty="0" smtClean="0"/>
              <a:t>在依赖树上是无方向的，它们之间唯一的区别在于邻接矩阵不同，</a:t>
            </a:r>
            <a:r>
              <a:rPr lang="en-US" altLang="zh-CN" dirty="0" smtClean="0"/>
              <a:t>ASGCN-DT</a:t>
            </a:r>
            <a:r>
              <a:rPr lang="zh-CN" altLang="en-US" dirty="0" smtClean="0"/>
              <a:t>的</a:t>
            </a:r>
            <a:r>
              <a:rPr lang="zh-CN" altLang="en-US" dirty="0" smtClean="0"/>
              <a:t>邻接矩阵会比较稀疏一点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5092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755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单击以编辑母版副标题样式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2019/11/4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/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 smtClean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</a:t>
            </a:r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2019/11/4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6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2019/11/4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24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2019/11/4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</a:t>
              </a:r>
              <a:r>
                <a:rPr lang="en-US" altLang="zh-CN" sz="1000" dirty="0" smtClean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9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2019/11/4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75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2019/11/4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88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2019/11/4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41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2019/11/4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23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2019/11/4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99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2019/11/4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57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2019/11/4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</a:t>
              </a:r>
              <a:r>
                <a:rPr lang="en-US" altLang="zh-CN" sz="1000" dirty="0" smtClean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2019/11/4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</a:t>
              </a:r>
              <a:r>
                <a:rPr lang="en-US" altLang="zh-CN" sz="1000" dirty="0" smtClean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59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381744" y="308328"/>
              <a:ext cx="281025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</a:t>
              </a:r>
              <a:r>
                <a:rPr lang="en-US" altLang="zh-CN" dirty="0" smtClean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/>
          </p:blipFill>
          <p:spPr>
            <a:xfrm>
              <a:off x="883306" y="118430"/>
              <a:ext cx="4240098" cy="83623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80242"/>
              <a:ext cx="328293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 smtClean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2000" y="1225060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4766290" y="5699326"/>
            <a:ext cx="6835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accent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Ling Zhu</a:t>
            </a:r>
          </a:p>
        </p:txBody>
      </p:sp>
      <p:sp>
        <p:nvSpPr>
          <p:cNvPr id="21" name="矩形 20"/>
          <p:cNvSpPr/>
          <p:nvPr/>
        </p:nvSpPr>
        <p:spPr>
          <a:xfrm>
            <a:off x="4736034" y="1785880"/>
            <a:ext cx="733875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/>
              <a:t>Aspect-based Sentiment Classification with Aspect-specific Graph Convolutional Networks</a:t>
            </a:r>
            <a:r>
              <a:rPr lang="en-US" altLang="zh-CN" sz="4000" dirty="0"/>
              <a:t/>
            </a:r>
            <a:br>
              <a:rPr lang="en-US" altLang="zh-CN" sz="4000" dirty="0"/>
            </a:b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1847" y="1785880"/>
            <a:ext cx="3944527" cy="329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3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GCN</a:t>
            </a:r>
            <a:endParaRPr lang="zh-CN" alt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769" y="1580605"/>
            <a:ext cx="8855222" cy="3297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531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765664"/>
          </a:xfrm>
        </p:spPr>
        <p:txBody>
          <a:bodyPr/>
          <a:lstStyle/>
          <a:p>
            <a:r>
              <a:rPr lang="en-US" altLang="zh-CN" sz="4400" dirty="0"/>
              <a:t>Outline</a:t>
            </a: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altLang="zh-CN" sz="2800" dirty="0" smtClean="0"/>
          </a:p>
          <a:p>
            <a:r>
              <a:rPr lang="en-US" altLang="zh-CN" sz="4000" b="0" dirty="0" smtClean="0">
                <a:solidFill>
                  <a:schemeClr val="tx1"/>
                </a:solidFill>
              </a:rPr>
              <a:t>Introduction</a:t>
            </a:r>
            <a:endParaRPr lang="en-US" altLang="zh-CN" sz="4000" b="0" dirty="0" smtClean="0">
              <a:solidFill>
                <a:schemeClr val="tx1"/>
              </a:solidFill>
            </a:endParaRPr>
          </a:p>
          <a:p>
            <a:r>
              <a:rPr lang="en-US" altLang="zh-CN" sz="4000" b="0" dirty="0" smtClean="0">
                <a:solidFill>
                  <a:schemeClr val="tx1"/>
                </a:solidFill>
              </a:rPr>
              <a:t>Motivation </a:t>
            </a:r>
          </a:p>
          <a:p>
            <a:r>
              <a:rPr lang="en-US" altLang="zh-CN" sz="4000" b="0" dirty="0" smtClean="0">
                <a:solidFill>
                  <a:schemeClr val="tx1"/>
                </a:solidFill>
              </a:rPr>
              <a:t>Approach</a:t>
            </a:r>
          </a:p>
          <a:p>
            <a:r>
              <a:rPr lang="en-US" altLang="zh-CN" sz="4000" b="0" dirty="0" smtClean="0">
                <a:solidFill>
                  <a:schemeClr val="tx1"/>
                </a:solidFill>
              </a:rPr>
              <a:t>Experiments</a:t>
            </a:r>
          </a:p>
          <a:p>
            <a:r>
              <a:rPr lang="en-US" altLang="zh-CN" sz="4000" b="0" dirty="0" smtClean="0">
                <a:solidFill>
                  <a:schemeClr val="tx1"/>
                </a:solidFill>
              </a:rPr>
              <a:t>Conclusion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542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 smtClean="0"/>
              <a:t>Introduction</a:t>
            </a:r>
            <a:endParaRPr lang="en-US" altLang="zh-CN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CN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CN" b="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5" y="1359844"/>
            <a:ext cx="11654657" cy="531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627018" y="4185995"/>
            <a:ext cx="10633165" cy="2544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969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Motivation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>
              <a:buFont typeface="Wingdings" pitchFamily="2" charset="2"/>
              <a:buChar char="l"/>
            </a:pPr>
            <a:endParaRPr lang="en-US" altLang="zh-CN" b="0" dirty="0" smtClean="0">
              <a:solidFill>
                <a:schemeClr val="tx1"/>
              </a:solidFill>
              <a:effectLst/>
            </a:endParaRPr>
          </a:p>
          <a:p>
            <a:pPr marL="457200">
              <a:buFont typeface="Wingdings" pitchFamily="2" charset="2"/>
              <a:buChar char="l"/>
            </a:pPr>
            <a:endParaRPr lang="en-US" altLang="zh-CN" b="0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chemeClr val="tx1"/>
                </a:solidFill>
                <a:effectLst/>
              </a:rPr>
              <a:t>In order to solve the following two problems </a:t>
            </a:r>
            <a:r>
              <a:rPr lang="en-US" altLang="zh-CN" dirty="0" smtClean="0">
                <a:solidFill>
                  <a:schemeClr val="tx1"/>
                </a:solidFill>
                <a:effectLst/>
              </a:rPr>
              <a:t>:</a:t>
            </a:r>
          </a:p>
          <a:p>
            <a:pPr marL="457200">
              <a:buFont typeface="Wingdings" pitchFamily="2" charset="2"/>
              <a:buChar char="l"/>
            </a:pPr>
            <a:endParaRPr lang="en-US" altLang="zh-CN" b="0" dirty="0">
              <a:solidFill>
                <a:schemeClr val="tx1"/>
              </a:solidFill>
              <a:effectLst/>
            </a:endParaRPr>
          </a:p>
          <a:p>
            <a:pPr marL="457200">
              <a:buFont typeface="Wingdings" pitchFamily="2" charset="2"/>
              <a:buChar char="l"/>
            </a:pPr>
            <a:r>
              <a:rPr lang="en-US" altLang="zh-CN" sz="3200" b="0" dirty="0" smtClean="0">
                <a:solidFill>
                  <a:schemeClr val="tx1"/>
                </a:solidFill>
                <a:effectLst/>
              </a:rPr>
              <a:t>syntactical information dependency </a:t>
            </a:r>
          </a:p>
          <a:p>
            <a:pPr marL="0" indent="0">
              <a:buNone/>
            </a:pPr>
            <a:endParaRPr lang="en-US" altLang="zh-CN" sz="3200" b="0" dirty="0" smtClean="0">
              <a:solidFill>
                <a:schemeClr val="tx1"/>
              </a:solidFill>
              <a:effectLst/>
            </a:endParaRPr>
          </a:p>
          <a:p>
            <a:pPr marL="0" lvl="1" indent="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None/>
            </a:pPr>
            <a:r>
              <a:rPr lang="en-US" altLang="zh-CN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i="1" dirty="0" smtClean="0">
                <a:solidFill>
                  <a:schemeClr val="accent2">
                    <a:lumMod val="75000"/>
                  </a:schemeClr>
                </a:solidFill>
              </a:rPr>
              <a:t>     Its </a:t>
            </a:r>
            <a:r>
              <a:rPr lang="en-US" altLang="zh-CN" i="1" dirty="0">
                <a:solidFill>
                  <a:schemeClr val="accent2">
                    <a:lumMod val="75000"/>
                  </a:schemeClr>
                </a:solidFill>
              </a:rPr>
              <a:t>size </a:t>
            </a:r>
            <a:r>
              <a:rPr lang="en-US" altLang="zh-CN" i="1" dirty="0"/>
              <a:t>is </a:t>
            </a:r>
            <a:r>
              <a:rPr lang="en-US" altLang="zh-CN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ideal</a:t>
            </a:r>
            <a:r>
              <a:rPr lang="en-US" altLang="zh-CN" i="1" dirty="0"/>
              <a:t> and the weight is </a:t>
            </a:r>
            <a:r>
              <a:rPr lang="en-US" altLang="zh-CN" i="1" dirty="0">
                <a:solidFill>
                  <a:schemeClr val="accent2">
                    <a:lumMod val="75000"/>
                  </a:schemeClr>
                </a:solidFill>
              </a:rPr>
              <a:t>acceptable</a:t>
            </a:r>
            <a:r>
              <a:rPr lang="en-US" altLang="zh-CN" i="1" dirty="0"/>
              <a:t>.</a:t>
            </a:r>
            <a:r>
              <a:rPr lang="en-US" altLang="zh-CN" dirty="0"/>
              <a:t> </a:t>
            </a:r>
          </a:p>
          <a:p>
            <a:pPr marL="0" indent="0">
              <a:buNone/>
            </a:pPr>
            <a:endParaRPr lang="en-US" altLang="zh-CN" sz="3200" b="0" dirty="0" smtClean="0">
              <a:solidFill>
                <a:schemeClr val="tx1"/>
              </a:solidFill>
              <a:effectLst/>
            </a:endParaRPr>
          </a:p>
          <a:p>
            <a:pPr marL="457200">
              <a:buFont typeface="Wingdings" pitchFamily="2" charset="2"/>
              <a:buChar char="l"/>
            </a:pPr>
            <a:r>
              <a:rPr lang="en-US" altLang="zh-CN" sz="3200" b="0" dirty="0" smtClean="0">
                <a:solidFill>
                  <a:schemeClr val="tx1"/>
                </a:solidFill>
                <a:effectLst/>
              </a:rPr>
              <a:t>long-range </a:t>
            </a:r>
            <a:r>
              <a:rPr lang="en-US" altLang="zh-CN" sz="3200" b="0" dirty="0">
                <a:solidFill>
                  <a:schemeClr val="tx1"/>
                </a:solidFill>
                <a:effectLst/>
              </a:rPr>
              <a:t>multi-word </a:t>
            </a:r>
            <a:r>
              <a:rPr lang="en-US" altLang="zh-CN" sz="3200" b="0" dirty="0" smtClean="0">
                <a:solidFill>
                  <a:schemeClr val="tx1"/>
                </a:solidFill>
                <a:effectLst/>
              </a:rPr>
              <a:t>dependency</a:t>
            </a:r>
          </a:p>
          <a:p>
            <a:pPr marL="457200">
              <a:buFont typeface="Wingdings" pitchFamily="2" charset="2"/>
              <a:buChar char="l"/>
            </a:pPr>
            <a:endParaRPr lang="en-US" altLang="zh-CN" sz="3200" b="0" dirty="0">
              <a:solidFill>
                <a:schemeClr val="tx1"/>
              </a:solidFill>
              <a:effectLst/>
            </a:endParaRPr>
          </a:p>
          <a:p>
            <a:pPr marL="555625" lvl="1" indent="0">
              <a:buNone/>
            </a:pPr>
            <a:r>
              <a:rPr lang="en-US" altLang="zh-CN" b="0" i="1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The </a:t>
            </a:r>
            <a:r>
              <a:rPr lang="en-US" altLang="zh-CN" b="0" i="1" dirty="0">
                <a:solidFill>
                  <a:schemeClr val="accent2">
                    <a:lumMod val="75000"/>
                  </a:schemeClr>
                </a:solidFill>
                <a:effectLst/>
              </a:rPr>
              <a:t>staff </a:t>
            </a:r>
            <a:r>
              <a:rPr lang="en-US" altLang="zh-CN" b="0" i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should be </a:t>
            </a:r>
            <a:r>
              <a:rPr lang="en-US" altLang="zh-CN" b="0" i="1" dirty="0">
                <a:solidFill>
                  <a:schemeClr val="tx1"/>
                </a:solidFill>
                <a:effectLst/>
              </a:rPr>
              <a:t>a bit </a:t>
            </a:r>
            <a:r>
              <a:rPr lang="en-US" altLang="zh-CN" b="0" i="1" dirty="0">
                <a:solidFill>
                  <a:schemeClr val="accent2">
                    <a:lumMod val="75000"/>
                  </a:schemeClr>
                </a:solidFill>
                <a:effectLst/>
              </a:rPr>
              <a:t>more friendly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 .</a:t>
            </a:r>
            <a:r>
              <a:rPr lang="en-US" altLang="zh-CN" dirty="0"/>
              <a:t/>
            </a:r>
            <a:br>
              <a:rPr lang="en-US" altLang="zh-CN" dirty="0"/>
            </a:br>
            <a:endParaRPr lang="en-US" altLang="zh-CN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CN" b="0" dirty="0" smtClean="0"/>
          </a:p>
          <a:p>
            <a:pPr marL="0" indent="0">
              <a:buNone/>
            </a:pPr>
            <a:endParaRPr lang="en-US" altLang="zh-CN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15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99" y="3749040"/>
            <a:ext cx="4607237" cy="137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Approach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42" y="1386230"/>
            <a:ext cx="8437865" cy="5117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4570018" y="2873828"/>
            <a:ext cx="3108960" cy="796834"/>
          </a:xfrm>
          <a:prstGeom prst="rect">
            <a:avLst/>
          </a:prstGeom>
          <a:noFill/>
          <a:ln>
            <a:solidFill>
              <a:srgbClr val="FF33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506" y="1526313"/>
            <a:ext cx="3881437" cy="193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732" y="5238613"/>
            <a:ext cx="4626211" cy="773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027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Approach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83" y="1482080"/>
            <a:ext cx="5603967" cy="4835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860" y="1901633"/>
            <a:ext cx="558367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330" y="3927275"/>
            <a:ext cx="4677062" cy="577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745" y="4505136"/>
            <a:ext cx="4524620" cy="202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718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 smtClean="0"/>
              <a:t>Experiments</a:t>
            </a:r>
            <a:endParaRPr lang="en-US" altLang="zh-CN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9" y="1388748"/>
            <a:ext cx="11096831" cy="438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015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48640"/>
            <a:ext cx="10515600" cy="987552"/>
          </a:xfrm>
        </p:spPr>
        <p:txBody>
          <a:bodyPr/>
          <a:lstStyle/>
          <a:p>
            <a:r>
              <a:rPr lang="en-US" altLang="zh-CN" sz="4400" dirty="0"/>
              <a:t>Conclusion</a:t>
            </a:r>
            <a:r>
              <a:rPr lang="en-US" altLang="zh-CN" sz="3200" dirty="0"/>
              <a:t/>
            </a:r>
            <a:br>
              <a:rPr lang="en-US" altLang="zh-CN" sz="3200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CN" b="0" dirty="0" smtClean="0">
              <a:solidFill>
                <a:schemeClr val="tx1"/>
              </a:solidFill>
            </a:endParaRPr>
          </a:p>
          <a:p>
            <a:pPr marL="457200">
              <a:buFont typeface="Wingdings" pitchFamily="2" charset="2"/>
              <a:buChar char="l"/>
            </a:pPr>
            <a:endParaRPr lang="en-US" altLang="zh-CN" b="0" dirty="0">
              <a:solidFill>
                <a:schemeClr val="tx1"/>
              </a:solidFill>
            </a:endParaRPr>
          </a:p>
          <a:p>
            <a:pPr marL="457200">
              <a:buFont typeface="Wingdings" pitchFamily="2" charset="2"/>
              <a:buChar char="l"/>
            </a:pPr>
            <a:r>
              <a:rPr lang="en-US" altLang="zh-CN" b="0" dirty="0" smtClean="0">
                <a:solidFill>
                  <a:schemeClr val="tx1"/>
                </a:solidFill>
              </a:rPr>
              <a:t>Pointed out the suitability of graph convolutional network</a:t>
            </a:r>
            <a:r>
              <a:rPr lang="en-US" altLang="zh-CN" b="0" dirty="0" smtClean="0">
                <a:solidFill>
                  <a:schemeClr val="tx1"/>
                </a:solidFill>
              </a:rPr>
              <a:t>(GCN) for tackling </a:t>
            </a:r>
            <a:r>
              <a:rPr lang="en-US" altLang="zh-CN" b="0" dirty="0">
                <a:solidFill>
                  <a:schemeClr val="tx1"/>
                </a:solidFill>
              </a:rPr>
              <a:t>the challenges encountering</a:t>
            </a:r>
            <a:br>
              <a:rPr lang="en-US" altLang="zh-CN" b="0" dirty="0">
                <a:solidFill>
                  <a:schemeClr val="tx1"/>
                </a:solidFill>
              </a:rPr>
            </a:br>
            <a:r>
              <a:rPr lang="en-US" altLang="zh-CN" b="0" dirty="0">
                <a:solidFill>
                  <a:schemeClr val="tx1"/>
                </a:solidFill>
              </a:rPr>
              <a:t>existing models for aspect-specific sentiment classification</a:t>
            </a:r>
            <a:r>
              <a:rPr lang="en-US" altLang="zh-CN" dirty="0"/>
              <a:t> </a:t>
            </a:r>
            <a:endParaRPr lang="en-US" altLang="zh-CN" dirty="0" smtClean="0"/>
          </a:p>
          <a:p>
            <a:pPr marL="457200">
              <a:buFont typeface="Wingdings" pitchFamily="2" charset="2"/>
              <a:buChar char="l"/>
            </a:pPr>
            <a:endParaRPr lang="en-US" altLang="zh-CN" dirty="0" smtClean="0"/>
          </a:p>
          <a:p>
            <a:pPr marL="457200">
              <a:buFont typeface="Wingdings" pitchFamily="2" charset="2"/>
              <a:buChar char="l"/>
            </a:pPr>
            <a:r>
              <a:rPr lang="en-US" altLang="zh-CN" b="0" dirty="0">
                <a:solidFill>
                  <a:schemeClr val="tx1"/>
                </a:solidFill>
              </a:rPr>
              <a:t>Experimental results </a:t>
            </a:r>
            <a:r>
              <a:rPr lang="en-US" altLang="zh-CN" b="0" dirty="0" smtClean="0">
                <a:solidFill>
                  <a:schemeClr val="tx1"/>
                </a:solidFill>
              </a:rPr>
              <a:t>have</a:t>
            </a:r>
            <a:r>
              <a:rPr lang="en-US" altLang="zh-CN" dirty="0" smtClean="0"/>
              <a:t> </a:t>
            </a:r>
            <a:r>
              <a:rPr lang="en-US" altLang="zh-CN" b="0" dirty="0" smtClean="0">
                <a:solidFill>
                  <a:schemeClr val="tx1"/>
                </a:solidFill>
              </a:rPr>
              <a:t>indicated </a:t>
            </a:r>
            <a:r>
              <a:rPr lang="en-US" altLang="zh-CN" b="0" dirty="0">
                <a:solidFill>
                  <a:schemeClr val="tx1"/>
                </a:solidFill>
              </a:rPr>
              <a:t>that GCN brings benefit to the </a:t>
            </a:r>
            <a:r>
              <a:rPr lang="en-US" altLang="zh-CN" b="0" dirty="0" smtClean="0">
                <a:solidFill>
                  <a:schemeClr val="tx1"/>
                </a:solidFill>
              </a:rPr>
              <a:t>overall performance </a:t>
            </a:r>
            <a:r>
              <a:rPr lang="en-US" altLang="zh-CN" b="0" dirty="0">
                <a:solidFill>
                  <a:schemeClr val="tx1"/>
                </a:solidFill>
              </a:rPr>
              <a:t>by leveraging both syntactical information and long-range word dependencies </a:t>
            </a:r>
            <a:br>
              <a:rPr lang="en-US" altLang="zh-CN" b="0" dirty="0">
                <a:solidFill>
                  <a:schemeClr val="tx1"/>
                </a:solidFill>
              </a:rPr>
            </a:br>
            <a:endParaRPr lang="en-US" altLang="zh-CN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87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marL="0" indent="0" algn="ctr">
              <a:buNone/>
            </a:pPr>
            <a:r>
              <a:rPr lang="en-US" altLang="zh-CN" sz="8000" b="0" dirty="0" smtClean="0">
                <a:solidFill>
                  <a:schemeClr val="tx1"/>
                </a:solidFill>
                <a:effectLst/>
              </a:rPr>
              <a:t>Thanks</a:t>
            </a:r>
            <a:endParaRPr lang="zh-CN" altLang="en-US" sz="8000" b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8012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12780</TotalTime>
  <Words>378</Words>
  <Application>Microsoft Office PowerPoint</Application>
  <PresentationFormat>自定义</PresentationFormat>
  <Paragraphs>63</Paragraphs>
  <Slides>10</Slides>
  <Notes>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Office 主题​​</vt:lpstr>
      <vt:lpstr>PowerPoint 演示文稿</vt:lpstr>
      <vt:lpstr>Outline</vt:lpstr>
      <vt:lpstr>Introduction</vt:lpstr>
      <vt:lpstr>Motivation</vt:lpstr>
      <vt:lpstr>Approach</vt:lpstr>
      <vt:lpstr>Approach</vt:lpstr>
      <vt:lpstr>Experiments</vt:lpstr>
      <vt:lpstr>Conclusion </vt:lpstr>
      <vt:lpstr>PowerPoint 演示文稿</vt:lpstr>
      <vt:lpstr>GCN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ThinkPad</cp:lastModifiedBy>
  <cp:revision>696</cp:revision>
  <dcterms:created xsi:type="dcterms:W3CDTF">2017-04-22T07:59:29Z</dcterms:created>
  <dcterms:modified xsi:type="dcterms:W3CDTF">2019-11-09T01:11:42Z</dcterms:modified>
</cp:coreProperties>
</file>