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notesSlides/notesSlide9.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283" r:id="rId3"/>
    <p:sldId id="278" r:id="rId4"/>
    <p:sldId id="279" r:id="rId5"/>
    <p:sldId id="280" r:id="rId6"/>
    <p:sldId id="282" r:id="rId7"/>
    <p:sldId id="281" r:id="rId8"/>
    <p:sldId id="287" r:id="rId9"/>
    <p:sldId id="288" r:id="rId10"/>
    <p:sldId id="28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202"/>
    <a:srgbClr val="BEBEBE"/>
    <a:srgbClr val="C8C8C8"/>
    <a:srgbClr val="FFFFFF"/>
    <a:srgbClr val="F0F0F0"/>
    <a:srgbClr val="DCDCDC"/>
    <a:srgbClr val="E6E6E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3767" autoAdjust="0"/>
  </p:normalViewPr>
  <p:slideViewPr>
    <p:cSldViewPr snapToGrid="0">
      <p:cViewPr>
        <p:scale>
          <a:sx n="50" d="100"/>
          <a:sy n="50" d="100"/>
        </p:scale>
        <p:origin x="1328" y="396"/>
      </p:cViewPr>
      <p:guideLst>
        <p:guide orient="horz" pos="2246"/>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2019/11/29</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2019/11/29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大家好，今天我要讲的内容是知识图谱在新闻推荐中的应用，该内容涉及到两篇文章，在介绍这两篇文章之前，首先我们来了解一下为什么要做新闻推荐。</a:t>
            </a:r>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们可以看到考虑到用户历史点击新闻的序列以及新闻概要的信息后，实验结果是有明显提升的，而知识图谱在新闻中的推荐也是非常有效的，因此我的下一篇工作将会考虑知识图谱在情感分析中的作用，以上就是我汇报的全部内容，谢谢大家。</a:t>
            </a:r>
          </a:p>
        </p:txBody>
      </p:sp>
      <p:sp>
        <p:nvSpPr>
          <p:cNvPr id="4" name="灯片编号占位符 3"/>
          <p:cNvSpPr>
            <a:spLocks noGrp="1"/>
          </p:cNvSpPr>
          <p:nvPr>
            <p:ph type="sldNum" sz="quarter" idx="10"/>
          </p:nvPr>
        </p:nvSpPr>
        <p:spPr/>
        <p:txBody>
          <a:bodyPr/>
          <a:lstStyle/>
          <a:p>
            <a:fld id="{5849F42C-2DAE-424C-A4B8-3140182C3E9F}" type="slidenum">
              <a:rPr lang="zh-CN" altLang="en-US" smtClean="0"/>
              <a:t>10</a:t>
            </a:fld>
            <a:endParaRPr lang="zh-CN" altLang="en-US"/>
          </a:p>
        </p:txBody>
      </p:sp>
    </p:spTree>
    <p:extLst>
      <p:ext uri="{BB962C8B-B14F-4D97-AF65-F5344CB8AC3E}">
        <p14:creationId xmlns:p14="http://schemas.microsoft.com/office/powerpoint/2010/main" val="110888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今，我们迎来了信息过载的时代，若不对这些信息进行处理，那么用户获取有效信息的便利性将大打折扣，且每个用户感兴趣的东西不仅是不一样的，且同一用户在不同时间关注的东西也是不一样的，因此针对用户的兴趣做动态的个性化新闻推荐是非常有必要的；</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左图是我昨天晚上在</a:t>
            </a:r>
            <a:r>
              <a:rPr lang="en-US" altLang="zh-CN" dirty="0" err="1"/>
              <a:t>bing</a:t>
            </a:r>
            <a:r>
              <a:rPr lang="zh-CN" altLang="en-US" dirty="0"/>
              <a:t>新闻截的一张新闻图，可以看到该新闻图中有三个值得注意的地方，一个是新闻是按照类别分的，如娱乐、教育等类别，分了类别方便用户去选择自己感兴趣的模块，另一个值得注意的地方是</a:t>
            </a:r>
            <a:r>
              <a:rPr lang="en-US" altLang="zh-CN" dirty="0" err="1"/>
              <a:t>bing</a:t>
            </a:r>
            <a:r>
              <a:rPr lang="zh-CN" altLang="en-US" dirty="0"/>
              <a:t>新闻给我推荐的新闻基本都是刚刚发生的，且标题直指新闻主旨。这也体现了新闻的两个特征，新闻报道具有</a:t>
            </a:r>
            <a:r>
              <a:rPr lang="zh-CN" altLang="en-US" dirty="0">
                <a:solidFill>
                  <a:srgbClr val="FF0000"/>
                </a:solidFill>
              </a:rPr>
              <a:t>高度的时间敏感性</a:t>
            </a:r>
            <a:r>
              <a:rPr lang="zh-CN" altLang="en-US" dirty="0"/>
              <a:t>，且新闻语言具有高度浓缩性。</a:t>
            </a:r>
          </a:p>
        </p:txBody>
      </p:sp>
      <p:sp>
        <p:nvSpPr>
          <p:cNvPr id="4" name="灯片编号占位符 3"/>
          <p:cNvSpPr>
            <a:spLocks noGrp="1"/>
          </p:cNvSpPr>
          <p:nvPr>
            <p:ph type="sldNum" sz="quarter" idx="10"/>
          </p:nvPr>
        </p:nvSpPr>
        <p:spPr/>
        <p:txBody>
          <a:bodyPr/>
          <a:lstStyle/>
          <a:p>
            <a:fld id="{5849F42C-2DAE-424C-A4B8-3140182C3E9F}" type="slidenum">
              <a:rPr lang="zh-CN" altLang="en-US" smtClean="0"/>
              <a:t>2</a:t>
            </a:fld>
            <a:endParaRPr lang="zh-CN" altLang="en-US"/>
          </a:p>
        </p:txBody>
      </p:sp>
    </p:spTree>
    <p:extLst>
      <p:ext uri="{BB962C8B-B14F-4D97-AF65-F5344CB8AC3E}">
        <p14:creationId xmlns:p14="http://schemas.microsoft.com/office/powerpoint/2010/main" val="19027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先前的工作主要围绕三种，第一种是协同过滤方法，第二种是基于新闻内容的推荐方法，第三种就是混合两种方法。但以往的方法有个很大的弊端就是难以实时地捕获用户的兴趣。</a:t>
            </a:r>
          </a:p>
        </p:txBody>
      </p:sp>
      <p:sp>
        <p:nvSpPr>
          <p:cNvPr id="4" name="灯片编号占位符 3"/>
          <p:cNvSpPr>
            <a:spLocks noGrp="1"/>
          </p:cNvSpPr>
          <p:nvPr>
            <p:ph type="sldNum" sz="quarter" idx="10"/>
          </p:nvPr>
        </p:nvSpPr>
        <p:spPr/>
        <p:txBody>
          <a:bodyPr/>
          <a:lstStyle/>
          <a:p>
            <a:fld id="{5849F42C-2DAE-424C-A4B8-3140182C3E9F}" type="slidenum">
              <a:rPr lang="zh-CN" altLang="en-US" smtClean="0"/>
              <a:t>3</a:t>
            </a:fld>
            <a:endParaRPr lang="zh-CN" altLang="en-US"/>
          </a:p>
        </p:txBody>
      </p:sp>
    </p:spTree>
    <p:extLst>
      <p:ext uri="{BB962C8B-B14F-4D97-AF65-F5344CB8AC3E}">
        <p14:creationId xmlns:p14="http://schemas.microsoft.com/office/powerpoint/2010/main" val="65967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大致了解了新闻推荐的背景和动机之后，接下来我们看下第一篇文章，该文章为解决以前的方法不能实时捕获用户兴趣的问题，提出了</a:t>
            </a:r>
            <a:r>
              <a:rPr lang="en-US" altLang="zh-CN" sz="1200" dirty="0"/>
              <a:t>DKN </a:t>
            </a:r>
            <a:r>
              <a:rPr lang="zh-CN" altLang="en-US" sz="1200" dirty="0"/>
              <a:t>的网络结构，引进外部的实体信息来做新闻推荐，首先提出了</a:t>
            </a:r>
            <a:r>
              <a:rPr lang="en-US" altLang="zh-CN" sz="1200" dirty="0"/>
              <a:t>KCNN</a:t>
            </a:r>
            <a:r>
              <a:rPr lang="zh-CN" altLang="en-US" sz="1200" dirty="0"/>
              <a:t>模块，匹配来自异构源的信息（单词和实体），我们看左图，新闻标题说：</a:t>
            </a:r>
            <a:r>
              <a:rPr lang="zh-CN" altLang="zh-CN" sz="1200" kern="1200" dirty="0">
                <a:solidFill>
                  <a:schemeClr val="tx1"/>
                </a:solidFill>
                <a:effectLst/>
                <a:latin typeface="微软雅黑" panose="020B0503020204020204" charset="-122"/>
                <a:ea typeface="微软雅黑" panose="020B0503020204020204" charset="-122"/>
                <a:cs typeface="+mn-cs"/>
              </a:rPr>
              <a:t>鲍里斯</a:t>
            </a:r>
            <a:r>
              <a:rPr lang="en-US" altLang="zh-CN" sz="1200" kern="1200" dirty="0">
                <a:solidFill>
                  <a:schemeClr val="tx1"/>
                </a:solidFill>
                <a:effectLst/>
                <a:latin typeface="微软雅黑" panose="020B0503020204020204" charset="-122"/>
                <a:ea typeface="微软雅黑" panose="020B0503020204020204" charset="-122"/>
                <a:cs typeface="+mn-cs"/>
              </a:rPr>
              <a:t>·</a:t>
            </a:r>
            <a:r>
              <a:rPr lang="zh-CN" altLang="zh-CN" sz="1200" kern="1200" dirty="0">
                <a:solidFill>
                  <a:schemeClr val="tx1"/>
                </a:solidFill>
                <a:effectLst/>
                <a:latin typeface="微软雅黑" panose="020B0503020204020204" charset="-122"/>
                <a:ea typeface="微软雅黑" panose="020B0503020204020204" charset="-122"/>
                <a:cs typeface="+mn-cs"/>
              </a:rPr>
              <a:t>约翰逊警告唐纳德</a:t>
            </a:r>
            <a:r>
              <a:rPr lang="en-US" altLang="zh-CN" sz="1200" kern="1200" dirty="0">
                <a:solidFill>
                  <a:schemeClr val="tx1"/>
                </a:solidFill>
                <a:effectLst/>
                <a:latin typeface="微软雅黑" panose="020B0503020204020204" charset="-122"/>
                <a:ea typeface="微软雅黑" panose="020B0503020204020204" charset="-122"/>
                <a:cs typeface="+mn-cs"/>
              </a:rPr>
              <a:t>·</a:t>
            </a:r>
            <a:r>
              <a:rPr lang="zh-CN" altLang="zh-CN" sz="1200" kern="1200" dirty="0">
                <a:solidFill>
                  <a:schemeClr val="tx1"/>
                </a:solidFill>
                <a:effectLst/>
                <a:latin typeface="微软雅黑" panose="020B0503020204020204" charset="-122"/>
                <a:ea typeface="微软雅黑" panose="020B0503020204020204" charset="-122"/>
                <a:cs typeface="+mn-cs"/>
              </a:rPr>
              <a:t>特朗普坚持伊朗核协议</a:t>
            </a:r>
            <a:r>
              <a:rPr lang="zh-CN" altLang="en-US" sz="1200" kern="1200" dirty="0">
                <a:solidFill>
                  <a:schemeClr val="tx1"/>
                </a:solidFill>
                <a:effectLst/>
                <a:latin typeface="微软雅黑" panose="020B0503020204020204" charset="-122"/>
                <a:ea typeface="微软雅黑" panose="020B0503020204020204" charset="-122"/>
                <a:cs typeface="+mn-cs"/>
              </a:rPr>
              <a:t>，首先提取出该题目中的实体，再跟外部的实体库做匹配并找到实体所属的类型，后优先推荐匹配到候选新闻中含有该实体类型的新闻。这就是</a:t>
            </a:r>
            <a:r>
              <a:rPr lang="en-US" altLang="zh-CN" sz="1200" kern="1200" dirty="0">
                <a:solidFill>
                  <a:schemeClr val="tx1"/>
                </a:solidFill>
                <a:effectLst/>
                <a:latin typeface="微软雅黑" panose="020B0503020204020204" charset="-122"/>
                <a:ea typeface="微软雅黑" panose="020B0503020204020204" charset="-122"/>
                <a:cs typeface="+mn-cs"/>
              </a:rPr>
              <a:t>KCNN</a:t>
            </a:r>
            <a:r>
              <a:rPr lang="zh-CN" altLang="en-US" sz="1200" kern="1200" dirty="0">
                <a:solidFill>
                  <a:schemeClr val="tx1"/>
                </a:solidFill>
                <a:effectLst/>
                <a:latin typeface="微软雅黑" panose="020B0503020204020204" charset="-122"/>
                <a:ea typeface="微软雅黑" panose="020B0503020204020204" charset="-122"/>
                <a:cs typeface="+mn-cs"/>
              </a:rPr>
              <a:t>做的事情，再由一个</a:t>
            </a:r>
            <a:r>
              <a:rPr lang="en-US" altLang="zh-CN" sz="1200" kern="1200" dirty="0">
                <a:solidFill>
                  <a:schemeClr val="tx1"/>
                </a:solidFill>
                <a:effectLst/>
                <a:latin typeface="微软雅黑" panose="020B0503020204020204" charset="-122"/>
                <a:ea typeface="微软雅黑" panose="020B0503020204020204" charset="-122"/>
                <a:cs typeface="+mn-cs"/>
              </a:rPr>
              <a:t>attention </a:t>
            </a:r>
            <a:r>
              <a:rPr lang="zh-CN" altLang="en-US" sz="1200" kern="1200" dirty="0">
                <a:solidFill>
                  <a:schemeClr val="tx1"/>
                </a:solidFill>
                <a:effectLst/>
                <a:latin typeface="微软雅黑" panose="020B0503020204020204" charset="-122"/>
                <a:ea typeface="微软雅黑" panose="020B0503020204020204" charset="-122"/>
                <a:cs typeface="+mn-cs"/>
              </a:rPr>
              <a:t>网络计算用户点击的历史新闻与候选新闻匹配度，进行加权求和得到不同的权重，两种方法结合获得更好的推荐。接下来我们看下</a:t>
            </a:r>
            <a:r>
              <a:rPr lang="en-US" altLang="zh-CN" sz="1200" kern="1200" dirty="0">
                <a:solidFill>
                  <a:schemeClr val="tx1"/>
                </a:solidFill>
                <a:effectLst/>
                <a:latin typeface="微软雅黑" panose="020B0503020204020204" charset="-122"/>
                <a:ea typeface="微软雅黑" panose="020B0503020204020204" charset="-122"/>
                <a:cs typeface="+mn-cs"/>
              </a:rPr>
              <a:t>DKN</a:t>
            </a:r>
            <a:r>
              <a:rPr lang="zh-CN" altLang="en-US" sz="1200" kern="1200" dirty="0">
                <a:solidFill>
                  <a:schemeClr val="tx1"/>
                </a:solidFill>
                <a:effectLst/>
                <a:latin typeface="微软雅黑" panose="020B0503020204020204" charset="-122"/>
                <a:ea typeface="微软雅黑" panose="020B0503020204020204" charset="-122"/>
                <a:cs typeface="+mn-cs"/>
              </a:rPr>
              <a:t>网络的细节信息。</a:t>
            </a:r>
            <a:endParaRPr lang="zh-CN" altLang="en-US" sz="1200"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4</a:t>
            </a:fld>
            <a:endParaRPr lang="zh-CN" altLang="en-US"/>
          </a:p>
        </p:txBody>
      </p:sp>
    </p:spTree>
    <p:extLst>
      <p:ext uri="{BB962C8B-B14F-4D97-AF65-F5344CB8AC3E}">
        <p14:creationId xmlns:p14="http://schemas.microsoft.com/office/powerpoint/2010/main" val="346981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首先我们看图</a:t>
            </a:r>
            <a:r>
              <a:rPr lang="en-US" altLang="zh-CN" dirty="0"/>
              <a:t>2</a:t>
            </a:r>
            <a:r>
              <a:rPr lang="zh-CN" altLang="en-US" dirty="0"/>
              <a:t>，输入是一个候选新闻标题以及若干用户历史点击过的新闻标题，将这些新闻标题过一个</a:t>
            </a:r>
            <a:r>
              <a:rPr lang="en-US" altLang="zh-CN" dirty="0"/>
              <a:t>KCNN</a:t>
            </a:r>
            <a:r>
              <a:rPr lang="zh-CN" altLang="en-US" dirty="0"/>
              <a:t>网络，</a:t>
            </a:r>
            <a:r>
              <a:rPr lang="en-US" altLang="zh-CN" dirty="0"/>
              <a:t>KCNN</a:t>
            </a:r>
            <a:r>
              <a:rPr lang="zh-CN" altLang="en-US" dirty="0"/>
              <a:t>请看图</a:t>
            </a:r>
            <a:r>
              <a:rPr lang="en-US" altLang="zh-CN" dirty="0"/>
              <a:t>3</a:t>
            </a:r>
            <a:r>
              <a:rPr lang="zh-CN" altLang="en-US" dirty="0"/>
              <a:t>，第一步需要在这些新闻标题中提取出实体，并在外部实体库</a:t>
            </a:r>
            <a:r>
              <a:rPr lang="en-US" altLang="zh-CN" dirty="0"/>
              <a:t>-</a:t>
            </a:r>
            <a:r>
              <a:rPr lang="zh-CN" altLang="en-US" dirty="0"/>
              <a:t>本文用的是</a:t>
            </a:r>
            <a:r>
              <a:rPr lang="en-US" altLang="zh-CN" dirty="0"/>
              <a:t>Microsoft Satori</a:t>
            </a:r>
            <a:r>
              <a:rPr lang="en-US" altLang="zh-CN" baseline="0" dirty="0"/>
              <a:t> knowledge graph,</a:t>
            </a:r>
            <a:r>
              <a:rPr lang="zh-CN" altLang="en-US" baseline="0" dirty="0"/>
              <a:t>进行实体匹配，找到题目中的实体对应的实体库中的实体的</a:t>
            </a:r>
            <a:r>
              <a:rPr lang="en-US" altLang="zh-CN" baseline="0" dirty="0"/>
              <a:t>embedding</a:t>
            </a:r>
            <a:r>
              <a:rPr lang="zh-CN" altLang="en-US" baseline="0" dirty="0"/>
              <a:t>，第二步我们需要找到这个实体</a:t>
            </a:r>
            <a:r>
              <a:rPr lang="en-US" altLang="zh-CN" baseline="0" dirty="0"/>
              <a:t>embedding</a:t>
            </a:r>
            <a:r>
              <a:rPr lang="zh-CN" altLang="en-US" baseline="0" dirty="0"/>
              <a:t>所在知识图谱中的位置，提取到该实体以及与该实体直接相连的实体，每个点代表一个实体，每条边代表两个实体之间的关系。通过这两步我们不仅可以得到</a:t>
            </a:r>
            <a:r>
              <a:rPr lang="en-US" altLang="zh-CN" baseline="0" dirty="0"/>
              <a:t>word embedding </a:t>
            </a:r>
            <a:r>
              <a:rPr lang="zh-CN" altLang="en-US" baseline="0" dirty="0"/>
              <a:t>还可以得到</a:t>
            </a:r>
            <a:r>
              <a:rPr lang="en-US" altLang="zh-CN" baseline="0" dirty="0"/>
              <a:t>entity embedding</a:t>
            </a:r>
            <a:r>
              <a:rPr lang="zh-CN" altLang="en-US" baseline="0" dirty="0"/>
              <a:t>以及</a:t>
            </a:r>
            <a:r>
              <a:rPr lang="en-US" altLang="zh-CN" baseline="0" dirty="0"/>
              <a:t>context embedding.</a:t>
            </a:r>
            <a:r>
              <a:rPr lang="zh-CN" altLang="en-US" baseline="0" dirty="0"/>
              <a:t>将这三个</a:t>
            </a:r>
            <a:r>
              <a:rPr lang="en-US" altLang="zh-CN" baseline="0" dirty="0"/>
              <a:t>embedding</a:t>
            </a:r>
            <a:r>
              <a:rPr lang="zh-CN" altLang="en-US" baseline="0" dirty="0"/>
              <a:t>用处理三通道图像的办法做卷积操作，并用不同大小的卷积核去卷，后将信息拼接在一起，作为新闻的最终表示。做完</a:t>
            </a:r>
            <a:r>
              <a:rPr lang="en-US" altLang="zh-CN" baseline="0" dirty="0"/>
              <a:t>KCNN</a:t>
            </a:r>
            <a:r>
              <a:rPr lang="zh-CN" altLang="en-US" baseline="0" dirty="0"/>
              <a:t>，再用</a:t>
            </a:r>
            <a:r>
              <a:rPr lang="en-US" altLang="zh-CN" baseline="0" dirty="0"/>
              <a:t>attention net</a:t>
            </a:r>
            <a:r>
              <a:rPr lang="zh-CN" altLang="en-US" baseline="0" dirty="0"/>
              <a:t>计算候选新闻与用户历史点击的新闻的相似度，对其进行加权求和得到的用户的</a:t>
            </a:r>
            <a:r>
              <a:rPr lang="en-US" altLang="zh-CN" baseline="0" dirty="0"/>
              <a:t>embedding</a:t>
            </a:r>
            <a:r>
              <a:rPr lang="zh-CN" altLang="en-US" baseline="0" dirty="0"/>
              <a:t>，再将用户</a:t>
            </a:r>
            <a:r>
              <a:rPr lang="en-US" altLang="zh-CN" baseline="0" dirty="0"/>
              <a:t>embedding</a:t>
            </a:r>
            <a:r>
              <a:rPr lang="zh-CN" altLang="en-US" baseline="0" dirty="0"/>
              <a:t>与候选新闻的</a:t>
            </a:r>
            <a:r>
              <a:rPr lang="en-US" altLang="zh-CN" baseline="0" dirty="0"/>
              <a:t>embedding</a:t>
            </a:r>
            <a:r>
              <a:rPr lang="zh-CN" altLang="en-US" baseline="0" dirty="0"/>
              <a:t>进行拼接，最后用</a:t>
            </a:r>
            <a:r>
              <a:rPr lang="en-US" altLang="zh-CN" baseline="0" dirty="0" err="1"/>
              <a:t>softmax</a:t>
            </a:r>
            <a:r>
              <a:rPr lang="zh-CN" altLang="en-US" baseline="0" dirty="0"/>
              <a:t>计算出用户点击该候选新闻的概率。</a:t>
            </a:r>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253914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sz="1600" dirty="0">
                <a:solidFill>
                  <a:schemeClr val="tx1"/>
                </a:solidFill>
                <a:effectLst/>
                <a:latin typeface="Times New Roman" panose="02020603050405020304" pitchFamily="18" charset="0"/>
              </a:rPr>
              <a:t>左边是改论文的数据集，右图是该方法在这个数据集上的表现。效果还是不错的，但是该方法有两个不足之处就是</a:t>
            </a:r>
            <a:endParaRPr lang="en-US" altLang="zh-CN" sz="1600" dirty="0">
              <a:solidFill>
                <a:schemeClr val="tx1"/>
              </a:solidFill>
              <a:effectLst/>
              <a:latin typeface="Times New Roman" panose="02020603050405020304" pitchFamily="18" charset="0"/>
            </a:endParaRPr>
          </a:p>
          <a:p>
            <a:pPr marL="0" indent="0">
              <a:buNone/>
            </a:pPr>
            <a:r>
              <a:rPr lang="en-US" altLang="zh-CN" sz="1600" dirty="0">
                <a:solidFill>
                  <a:schemeClr val="tx1"/>
                </a:solidFill>
                <a:effectLst/>
                <a:latin typeface="Times New Roman" panose="02020603050405020304" pitchFamily="18" charset="0"/>
              </a:rPr>
              <a:t>1.</a:t>
            </a:r>
            <a:r>
              <a:rPr lang="zh-CN" altLang="en-US" sz="1600" dirty="0">
                <a:solidFill>
                  <a:schemeClr val="tx1"/>
                </a:solidFill>
                <a:effectLst/>
                <a:latin typeface="Times New Roman" panose="02020603050405020304" pitchFamily="18" charset="0"/>
              </a:rPr>
              <a:t>单纯以新闻标题作为推荐特征是不够的，忽略了</a:t>
            </a:r>
            <a:r>
              <a:rPr lang="zh-CN" altLang="en-US" sz="1600" dirty="0">
                <a:solidFill>
                  <a:srgbClr val="FF0000"/>
                </a:solidFill>
                <a:effectLst/>
                <a:latin typeface="Times New Roman" panose="02020603050405020304" pitchFamily="18" charset="0"/>
              </a:rPr>
              <a:t>新闻侧面内容</a:t>
            </a:r>
            <a:r>
              <a:rPr lang="zh-CN" altLang="en-US" sz="1600" dirty="0">
                <a:solidFill>
                  <a:schemeClr val="tx1"/>
                </a:solidFill>
                <a:effectLst/>
                <a:latin typeface="Times New Roman" panose="02020603050405020304" pitchFamily="18" charset="0"/>
              </a:rPr>
              <a:t>比标题的影响更大</a:t>
            </a:r>
            <a:endParaRPr lang="en-US" altLang="zh-CN" sz="1600" dirty="0">
              <a:solidFill>
                <a:schemeClr val="tx1"/>
              </a:solidFill>
              <a:effectLst/>
              <a:latin typeface="Times New Roman" panose="02020603050405020304" pitchFamily="18" charset="0"/>
            </a:endParaRPr>
          </a:p>
          <a:p>
            <a:pPr marL="0" indent="0">
              <a:buNone/>
            </a:pPr>
            <a:r>
              <a:rPr lang="en-US" altLang="zh-CN" sz="1600" dirty="0">
                <a:solidFill>
                  <a:schemeClr val="tx1"/>
                </a:solidFill>
                <a:effectLst/>
                <a:latin typeface="Times New Roman" panose="02020603050405020304" pitchFamily="18" charset="0"/>
              </a:rPr>
              <a:t>2.</a:t>
            </a:r>
            <a:r>
              <a:rPr lang="zh-CN" altLang="en-US" sz="1600" dirty="0">
                <a:solidFill>
                  <a:schemeClr val="tx1"/>
                </a:solidFill>
                <a:effectLst/>
                <a:latin typeface="Times New Roman" panose="02020603050405020304" pitchFamily="18" charset="0"/>
              </a:rPr>
              <a:t>根据用户当前潜在兴趣进行推荐确忽略用户</a:t>
            </a:r>
            <a:r>
              <a:rPr lang="zh-CN" altLang="en-US" sz="1600" dirty="0">
                <a:solidFill>
                  <a:srgbClr val="FF0000"/>
                </a:solidFill>
                <a:effectLst/>
                <a:latin typeface="Times New Roman" panose="02020603050405020304" pitchFamily="18" charset="0"/>
              </a:rPr>
              <a:t>历史阅读的顺序信息</a:t>
            </a:r>
            <a:r>
              <a:rPr lang="zh-CN" altLang="en-US" sz="1600" dirty="0">
                <a:solidFill>
                  <a:schemeClr val="tx1"/>
                </a:solidFill>
                <a:effectLst/>
                <a:latin typeface="Times New Roman" panose="02020603050405020304" pitchFamily="18" charset="0"/>
              </a:rPr>
              <a:t>的影响，比如相比较用户上个礼拜点击的新闻，很显然用户刚刚点击过的新闻更能反应用户当前的兴趣。</a:t>
            </a:r>
            <a:endParaRPr lang="en-US" altLang="zh-CN" sz="1600" dirty="0">
              <a:solidFill>
                <a:schemeClr val="tx1"/>
              </a:solidFill>
              <a:effectLst/>
              <a:latin typeface="Times New Roman" panose="02020603050405020304" pitchFamily="18" charset="0"/>
            </a:endParaRPr>
          </a:p>
          <a:p>
            <a:pPr marL="0" indent="0">
              <a:buNone/>
            </a:pPr>
            <a:r>
              <a:rPr lang="zh-CN" altLang="en-US" sz="1600" dirty="0">
                <a:solidFill>
                  <a:schemeClr val="tx1"/>
                </a:solidFill>
                <a:effectLst/>
                <a:latin typeface="Times New Roman" panose="02020603050405020304" pitchFamily="18" charset="0"/>
              </a:rPr>
              <a:t>*（</a:t>
            </a:r>
            <a:r>
              <a:rPr lang="en-US" altLang="zh-CN" sz="1600" dirty="0">
                <a:solidFill>
                  <a:schemeClr val="tx1"/>
                </a:solidFill>
                <a:effectLst/>
                <a:latin typeface="Times New Roman" panose="02020603050405020304" pitchFamily="18" charset="0"/>
              </a:rPr>
              <a:t>-</a:t>
            </a:r>
            <a:r>
              <a:rPr lang="zh-CN" altLang="en-US" sz="1600" dirty="0">
                <a:solidFill>
                  <a:schemeClr val="tx1"/>
                </a:solidFill>
                <a:effectLst/>
                <a:latin typeface="Times New Roman" panose="02020603050405020304" pitchFamily="18" charset="0"/>
              </a:rPr>
              <a:t>）”表示“未输入实体嵌入”。</a:t>
            </a:r>
          </a:p>
          <a:p>
            <a:pPr marL="0" indent="0">
              <a:buNone/>
            </a:pPr>
            <a:r>
              <a:rPr lang="zh-CN" altLang="en-US" sz="1600" dirty="0">
                <a:solidFill>
                  <a:schemeClr val="tx1"/>
                </a:solidFill>
                <a:effectLst/>
                <a:latin typeface="Times New Roman" panose="02020603050405020304" pitchFamily="18" charset="0"/>
              </a:rPr>
              <a:t>** </a:t>
            </a:r>
            <a:r>
              <a:rPr lang="en-US" altLang="zh-CN" sz="1600" dirty="0">
                <a:solidFill>
                  <a:schemeClr val="tx1"/>
                </a:solidFill>
                <a:effectLst/>
                <a:latin typeface="Times New Roman" panose="02020603050405020304" pitchFamily="18" charset="0"/>
              </a:rPr>
              <a:t>p</a:t>
            </a:r>
            <a:r>
              <a:rPr lang="zh-CN" altLang="en-US" sz="1600" dirty="0">
                <a:solidFill>
                  <a:schemeClr val="tx1"/>
                </a:solidFill>
                <a:effectLst/>
                <a:latin typeface="Times New Roman" panose="02020603050405020304" pitchFamily="18" charset="0"/>
              </a:rPr>
              <a:t>值是通过</a:t>
            </a:r>
            <a:r>
              <a:rPr lang="en-US" altLang="zh-CN" sz="1600" dirty="0">
                <a:solidFill>
                  <a:schemeClr val="tx1"/>
                </a:solidFill>
                <a:effectLst/>
                <a:latin typeface="Times New Roman" panose="02020603050405020304" pitchFamily="18" charset="0"/>
              </a:rPr>
              <a:t>t</a:t>
            </a:r>
            <a:r>
              <a:rPr lang="zh-CN" altLang="en-US" sz="1600" dirty="0">
                <a:solidFill>
                  <a:schemeClr val="tx1"/>
                </a:solidFill>
                <a:effectLst/>
                <a:latin typeface="Times New Roman" panose="02020603050405020304" pitchFamily="18" charset="0"/>
              </a:rPr>
              <a:t>检验在</a:t>
            </a:r>
            <a:r>
              <a:rPr lang="en-US" altLang="zh-CN" sz="1600" dirty="0">
                <a:solidFill>
                  <a:schemeClr val="tx1"/>
                </a:solidFill>
                <a:effectLst/>
                <a:latin typeface="Times New Roman" panose="02020603050405020304" pitchFamily="18" charset="0"/>
              </a:rPr>
              <a:t>AUC</a:t>
            </a:r>
            <a:r>
              <a:rPr lang="zh-CN" altLang="en-US" sz="1600" dirty="0">
                <a:solidFill>
                  <a:schemeClr val="tx1"/>
                </a:solidFill>
                <a:effectLst/>
                <a:latin typeface="Times New Roman" panose="02020603050405020304" pitchFamily="18" charset="0"/>
              </a:rPr>
              <a:t>上与</a:t>
            </a:r>
            <a:r>
              <a:rPr lang="en-US" altLang="zh-CN" sz="1600" dirty="0">
                <a:solidFill>
                  <a:schemeClr val="tx1"/>
                </a:solidFill>
                <a:effectLst/>
                <a:latin typeface="Times New Roman" panose="02020603050405020304" pitchFamily="18" charset="0"/>
              </a:rPr>
              <a:t>DKN</a:t>
            </a:r>
            <a:r>
              <a:rPr lang="zh-CN" altLang="en-US" sz="1600" dirty="0">
                <a:solidFill>
                  <a:schemeClr val="tx1"/>
                </a:solidFill>
                <a:effectLst/>
                <a:latin typeface="Times New Roman" panose="02020603050405020304" pitchFamily="18" charset="0"/>
              </a:rPr>
              <a:t>无显着差异的概率。</a:t>
            </a:r>
            <a:endParaRPr lang="en-US" altLang="zh-CN" sz="1600" dirty="0">
              <a:solidFill>
                <a:schemeClr val="tx1"/>
              </a:solidFill>
              <a:effectLst/>
              <a:latin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6</a:t>
            </a:fld>
            <a:endParaRPr lang="zh-CN" altLang="en-US"/>
          </a:p>
        </p:txBody>
      </p:sp>
    </p:spTree>
    <p:extLst>
      <p:ext uri="{BB962C8B-B14F-4D97-AF65-F5344CB8AC3E}">
        <p14:creationId xmlns:p14="http://schemas.microsoft.com/office/powerpoint/2010/main" val="108302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针对</a:t>
            </a:r>
            <a:r>
              <a:rPr lang="en-US" altLang="zh-CN" dirty="0"/>
              <a:t>DKN</a:t>
            </a:r>
            <a:r>
              <a:rPr lang="zh-CN" altLang="en-US" dirty="0"/>
              <a:t>网络存在的两个问题，</a:t>
            </a:r>
            <a:r>
              <a:rPr lang="en-US" altLang="zh-CN" dirty="0"/>
              <a:t>2019</a:t>
            </a:r>
            <a:r>
              <a:rPr lang="zh-CN" altLang="en-US" dirty="0"/>
              <a:t>年的</a:t>
            </a:r>
            <a:r>
              <a:rPr lang="en-US" altLang="zh-CN" dirty="0" err="1"/>
              <a:t>aaai</a:t>
            </a:r>
            <a:r>
              <a:rPr lang="zh-CN" altLang="en-US" dirty="0"/>
              <a:t>会议上有篇文章提出了</a:t>
            </a:r>
            <a:r>
              <a:rPr lang="en-US" altLang="zh-CN" dirty="0"/>
              <a:t>DAN</a:t>
            </a:r>
            <a:r>
              <a:rPr lang="zh-CN" altLang="en-US" dirty="0"/>
              <a:t>网络，该网络主要分为三个部分，分别是</a:t>
            </a:r>
            <a:r>
              <a:rPr lang="en-US" altLang="zh-CN" dirty="0"/>
              <a:t>PCNN</a:t>
            </a:r>
            <a:r>
              <a:rPr lang="en-US" altLang="zh-CN" baseline="0" dirty="0"/>
              <a:t> ANN ARNN</a:t>
            </a:r>
            <a:r>
              <a:rPr lang="zh-CN" altLang="en-US" baseline="0" dirty="0"/>
              <a:t>，其中</a:t>
            </a:r>
            <a:r>
              <a:rPr lang="en-US" altLang="zh-CN" baseline="0" dirty="0"/>
              <a:t>PCNN</a:t>
            </a:r>
            <a:r>
              <a:rPr lang="zh-CN" altLang="en-US" baseline="0" dirty="0"/>
              <a:t>主要是提取新闻的标题特征以及新闻</a:t>
            </a:r>
            <a:r>
              <a:rPr lang="en-US" altLang="zh-CN" baseline="0" dirty="0"/>
              <a:t>profile</a:t>
            </a:r>
            <a:r>
              <a:rPr lang="zh-CN" altLang="en-US" baseline="0" dirty="0"/>
              <a:t>（概要）特征，</a:t>
            </a:r>
            <a:r>
              <a:rPr lang="en-US" altLang="zh-CN" baseline="0" dirty="0"/>
              <a:t>ANN</a:t>
            </a:r>
            <a:r>
              <a:rPr lang="zh-CN" altLang="en-US" baseline="0" dirty="0"/>
              <a:t>主要提取用户信息，</a:t>
            </a:r>
            <a:r>
              <a:rPr lang="en-US" altLang="zh-CN" baseline="0" dirty="0"/>
              <a:t>ARNN</a:t>
            </a:r>
            <a:r>
              <a:rPr lang="zh-CN" altLang="en-US" baseline="0" dirty="0"/>
              <a:t>主要是提取用户点击过的新闻的时序信息。左图是该网络的一个精简的表示，可以看出跟</a:t>
            </a:r>
            <a:r>
              <a:rPr lang="en-US" altLang="zh-CN" baseline="0" dirty="0"/>
              <a:t>AKN</a:t>
            </a:r>
            <a:r>
              <a:rPr lang="zh-CN" altLang="en-US" baseline="0" dirty="0"/>
              <a:t>是非常相像的。</a:t>
            </a:r>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7</a:t>
            </a:fld>
            <a:endParaRPr lang="zh-CN" altLang="en-US"/>
          </a:p>
        </p:txBody>
      </p:sp>
    </p:spTree>
    <p:extLst>
      <p:ext uri="{BB962C8B-B14F-4D97-AF65-F5344CB8AC3E}">
        <p14:creationId xmlns:p14="http://schemas.microsoft.com/office/powerpoint/2010/main" val="204720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该模型有两个输入，一个是用户过往点击过的新闻序列，一个是候选新闻，其中每一个新闻都是用一个三元组表示的，这个三元组中包括了标题、文章实体集以及实体类型集。在新闻信息提取也就是</a:t>
            </a:r>
            <a:r>
              <a:rPr lang="en-US" altLang="zh-CN" dirty="0"/>
              <a:t>PCNN</a:t>
            </a:r>
            <a:r>
              <a:rPr lang="zh-CN" altLang="en-US" dirty="0"/>
              <a:t>模块，相比较</a:t>
            </a:r>
            <a:r>
              <a:rPr lang="en-US" altLang="zh-CN" dirty="0"/>
              <a:t>DKN</a:t>
            </a:r>
            <a:r>
              <a:rPr lang="zh-CN" altLang="en-US" dirty="0"/>
              <a:t>，本篇文章不仅有标题提取步骤，还对新闻的</a:t>
            </a:r>
            <a:r>
              <a:rPr lang="en-US" altLang="zh-CN" dirty="0"/>
              <a:t>profile</a:t>
            </a:r>
            <a:r>
              <a:rPr lang="zh-CN" altLang="en-US" dirty="0"/>
              <a:t>（概要）进行了信息提取，并将这两种信息进行拼接，得到我们的</a:t>
            </a:r>
            <a:r>
              <a:rPr lang="en-US" altLang="zh-CN" dirty="0"/>
              <a:t>target news</a:t>
            </a:r>
            <a:r>
              <a:rPr lang="en-US" altLang="zh-CN" baseline="0" dirty="0"/>
              <a:t> It, </a:t>
            </a:r>
            <a:r>
              <a:rPr lang="zh-CN" altLang="en-US" baseline="0" dirty="0"/>
              <a:t>同样用户历史点击新闻也做同样的操作，表示为</a:t>
            </a:r>
            <a:r>
              <a:rPr lang="en-US" altLang="zh-CN" baseline="0" dirty="0"/>
              <a:t>I1</a:t>
            </a:r>
            <a:r>
              <a:rPr lang="zh-CN" altLang="en-US" baseline="0" dirty="0"/>
              <a:t>到</a:t>
            </a:r>
            <a:r>
              <a:rPr lang="en-US" altLang="zh-CN" baseline="0" dirty="0"/>
              <a:t>It-1</a:t>
            </a:r>
            <a:r>
              <a:rPr lang="zh-CN" altLang="en-US" baseline="0" dirty="0"/>
              <a:t>，并将大</a:t>
            </a:r>
            <a:r>
              <a:rPr lang="en-US" altLang="zh-CN" baseline="0" dirty="0"/>
              <a:t>I</a:t>
            </a:r>
            <a:r>
              <a:rPr lang="zh-CN" altLang="en-US" baseline="0" dirty="0"/>
              <a:t>作为</a:t>
            </a:r>
            <a:r>
              <a:rPr lang="en-US" altLang="zh-CN" baseline="0" dirty="0"/>
              <a:t>ANN</a:t>
            </a:r>
            <a:r>
              <a:rPr lang="zh-CN" altLang="en-US" baseline="0" dirty="0"/>
              <a:t>和</a:t>
            </a:r>
            <a:r>
              <a:rPr lang="en-US" altLang="zh-CN" baseline="0" dirty="0"/>
              <a:t>ARNN</a:t>
            </a:r>
            <a:r>
              <a:rPr lang="zh-CN" altLang="en-US" baseline="0" dirty="0"/>
              <a:t>的输入。</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6928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接下来我们看下用户兴趣提取器</a:t>
            </a:r>
            <a:r>
              <a:rPr lang="en-US" altLang="zh-CN" dirty="0"/>
              <a:t>ANN,</a:t>
            </a:r>
            <a:r>
              <a:rPr lang="en-US" altLang="zh-CN" sz="1600" kern="1200" dirty="0">
                <a:solidFill>
                  <a:schemeClr val="tx1"/>
                </a:solidFill>
                <a:effectLst/>
                <a:latin typeface="微软雅黑" panose="020B0503020204020204" charset="-122"/>
                <a:ea typeface="微软雅黑" panose="020B0503020204020204" charset="-122"/>
                <a:cs typeface="+mn-cs"/>
              </a:rPr>
              <a:t> ANN</a:t>
            </a:r>
            <a:r>
              <a:rPr lang="zh-CN" altLang="en-US" sz="1600" kern="1200" dirty="0">
                <a:solidFill>
                  <a:schemeClr val="tx1"/>
                </a:solidFill>
                <a:effectLst/>
                <a:latin typeface="微软雅黑" panose="020B0503020204020204" charset="-122"/>
                <a:ea typeface="微软雅黑" panose="020B0503020204020204" charset="-122"/>
                <a:cs typeface="+mn-cs"/>
              </a:rPr>
              <a:t>假定</a:t>
            </a:r>
            <a:r>
              <a:rPr lang="zh-CN" altLang="zh-CN" sz="1600" kern="1200" dirty="0">
                <a:solidFill>
                  <a:schemeClr val="tx1"/>
                </a:solidFill>
                <a:effectLst/>
                <a:latin typeface="微软雅黑" panose="020B0503020204020204" charset="-122"/>
                <a:ea typeface="微软雅黑" panose="020B0503020204020204" charset="-122"/>
                <a:cs typeface="+mn-cs"/>
              </a:rPr>
              <a:t>用户的点击新闻对候选新闻有不同的影响。 因此，它设计了一个基于注意力的神经网络，该网络会自动将每个点击的新闻与候选新闻进行匹配，并以不同的权重汇总用户当前的兴趣。</a:t>
            </a:r>
            <a:r>
              <a:rPr lang="en-US" altLang="zh-CN" sz="1600" kern="1200" dirty="0">
                <a:solidFill>
                  <a:schemeClr val="tx1"/>
                </a:solidFill>
                <a:effectLst/>
                <a:latin typeface="微软雅黑" panose="020B0503020204020204" charset="-122"/>
                <a:ea typeface="微软雅黑" panose="020B0503020204020204" charset="-122"/>
                <a:cs typeface="+mn-cs"/>
              </a:rPr>
              <a:t>ANN</a:t>
            </a:r>
            <a:r>
              <a:rPr lang="zh-CN" altLang="en-US" sz="1600" kern="1200" dirty="0">
                <a:solidFill>
                  <a:schemeClr val="tx1"/>
                </a:solidFill>
                <a:effectLst/>
                <a:latin typeface="微软雅黑" panose="020B0503020204020204" charset="-122"/>
                <a:ea typeface="微软雅黑" panose="020B0503020204020204" charset="-122"/>
                <a:cs typeface="+mn-cs"/>
              </a:rPr>
              <a:t>以</a:t>
            </a:r>
            <a:r>
              <a:rPr lang="en-US" altLang="zh-CN" sz="1600" kern="1200" dirty="0" err="1">
                <a:solidFill>
                  <a:schemeClr val="tx1"/>
                </a:solidFill>
                <a:effectLst/>
                <a:latin typeface="微软雅黑" panose="020B0503020204020204" charset="-122"/>
                <a:ea typeface="微软雅黑" panose="020B0503020204020204" charset="-122"/>
                <a:cs typeface="+mn-cs"/>
              </a:rPr>
              <a:t>pcnn</a:t>
            </a:r>
            <a:r>
              <a:rPr lang="zh-CN" altLang="en-US" sz="1600" kern="1200" dirty="0">
                <a:solidFill>
                  <a:schemeClr val="tx1"/>
                </a:solidFill>
                <a:effectLst/>
                <a:latin typeface="微软雅黑" panose="020B0503020204020204" charset="-122"/>
                <a:ea typeface="微软雅黑" panose="020B0503020204020204" charset="-122"/>
                <a:cs typeface="+mn-cs"/>
              </a:rPr>
              <a:t>的输出作为它的输入，借助注意力机制计算用户每个历史点击的新闻与候选新闻的匹配度，再进行推荐，不同于</a:t>
            </a:r>
            <a:r>
              <a:rPr lang="en-US" altLang="zh-CN" sz="1600" kern="1200" dirty="0">
                <a:solidFill>
                  <a:schemeClr val="tx1"/>
                </a:solidFill>
                <a:effectLst/>
                <a:latin typeface="微软雅黑" panose="020B0503020204020204" charset="-122"/>
                <a:ea typeface="微软雅黑" panose="020B0503020204020204" charset="-122"/>
                <a:cs typeface="+mn-cs"/>
              </a:rPr>
              <a:t>DKN</a:t>
            </a:r>
            <a:r>
              <a:rPr lang="zh-CN" altLang="en-US" sz="1600" kern="1200" dirty="0">
                <a:solidFill>
                  <a:schemeClr val="tx1"/>
                </a:solidFill>
                <a:effectLst/>
                <a:latin typeface="微软雅黑" panose="020B0503020204020204" charset="-122"/>
                <a:ea typeface="微软雅黑" panose="020B0503020204020204" charset="-122"/>
                <a:cs typeface="+mn-cs"/>
              </a:rPr>
              <a:t>的是</a:t>
            </a:r>
            <a:r>
              <a:rPr lang="en-US" altLang="zh-CN" sz="1600" kern="1200" dirty="0">
                <a:solidFill>
                  <a:schemeClr val="tx1"/>
                </a:solidFill>
                <a:effectLst/>
                <a:latin typeface="微软雅黑" panose="020B0503020204020204" charset="-122"/>
                <a:ea typeface="微软雅黑" panose="020B0503020204020204" charset="-122"/>
                <a:cs typeface="+mn-cs"/>
              </a:rPr>
              <a:t>DAN</a:t>
            </a:r>
            <a:r>
              <a:rPr lang="zh-CN" altLang="en-US" sz="1600" kern="1200" dirty="0">
                <a:solidFill>
                  <a:schemeClr val="tx1"/>
                </a:solidFill>
                <a:effectLst/>
                <a:latin typeface="微软雅黑" panose="020B0503020204020204" charset="-122"/>
                <a:ea typeface="微软雅黑" panose="020B0503020204020204" charset="-122"/>
                <a:cs typeface="+mn-cs"/>
              </a:rPr>
              <a:t>在处理用户历史点击新闻的时候加入了序列信息提取器</a:t>
            </a:r>
            <a:r>
              <a:rPr lang="en-US" altLang="zh-CN" sz="1600" kern="1200" dirty="0">
                <a:solidFill>
                  <a:schemeClr val="tx1"/>
                </a:solidFill>
                <a:effectLst/>
                <a:latin typeface="微软雅黑" panose="020B0503020204020204" charset="-122"/>
                <a:ea typeface="微软雅黑" panose="020B0503020204020204" charset="-122"/>
                <a:cs typeface="+mn-cs"/>
              </a:rPr>
              <a:t>ARNN</a:t>
            </a:r>
            <a:r>
              <a:rPr lang="zh-CN" altLang="en-US" sz="1600" kern="1200" dirty="0">
                <a:solidFill>
                  <a:schemeClr val="tx1"/>
                </a:solidFill>
                <a:effectLst/>
                <a:latin typeface="微软雅黑" panose="020B0503020204020204" charset="-122"/>
                <a:ea typeface="微软雅黑" panose="020B0503020204020204" charset="-122"/>
                <a:cs typeface="+mn-cs"/>
              </a:rPr>
              <a:t>，</a:t>
            </a:r>
            <a:r>
              <a:rPr lang="en-US" altLang="zh-CN" sz="1600" kern="1200" dirty="0">
                <a:solidFill>
                  <a:schemeClr val="tx1"/>
                </a:solidFill>
                <a:effectLst/>
                <a:latin typeface="微软雅黑" panose="020B0503020204020204" charset="-122"/>
                <a:ea typeface="微软雅黑" panose="020B0503020204020204" charset="-122"/>
                <a:cs typeface="+mn-cs"/>
              </a:rPr>
              <a:t>ARNN</a:t>
            </a:r>
            <a:r>
              <a:rPr lang="zh-CN" altLang="zh-CN" sz="1600" kern="1200" dirty="0">
                <a:solidFill>
                  <a:schemeClr val="tx1"/>
                </a:solidFill>
                <a:effectLst/>
                <a:latin typeface="微软雅黑" panose="020B0503020204020204" charset="-122"/>
                <a:ea typeface="微软雅黑" panose="020B0503020204020204" charset="-122"/>
                <a:cs typeface="+mn-cs"/>
              </a:rPr>
              <a:t>假定用户每次的点击都受到先前新闻选择的影响。 因此，</a:t>
            </a:r>
            <a:r>
              <a:rPr lang="en-US" altLang="zh-CN" sz="1600" kern="1200" dirty="0">
                <a:solidFill>
                  <a:schemeClr val="tx1"/>
                </a:solidFill>
                <a:effectLst/>
                <a:latin typeface="微软雅黑" panose="020B0503020204020204" charset="-122"/>
                <a:ea typeface="微软雅黑" panose="020B0503020204020204" charset="-122"/>
                <a:cs typeface="+mn-cs"/>
              </a:rPr>
              <a:t>ARNN</a:t>
            </a:r>
            <a:r>
              <a:rPr lang="zh-CN" altLang="zh-CN" sz="1600" kern="1200" dirty="0">
                <a:solidFill>
                  <a:schemeClr val="tx1"/>
                </a:solidFill>
                <a:effectLst/>
                <a:latin typeface="微软雅黑" panose="020B0503020204020204" charset="-122"/>
                <a:ea typeface="微软雅黑" panose="020B0503020204020204" charset="-122"/>
                <a:cs typeface="+mn-cs"/>
              </a:rPr>
              <a:t>在</a:t>
            </a:r>
            <a:r>
              <a:rPr lang="en-US" altLang="zh-CN" sz="1600" kern="1200" dirty="0">
                <a:solidFill>
                  <a:schemeClr val="tx1"/>
                </a:solidFill>
                <a:effectLst/>
                <a:latin typeface="微软雅黑" panose="020B0503020204020204" charset="-122"/>
                <a:ea typeface="微软雅黑" panose="020B0503020204020204" charset="-122"/>
                <a:cs typeface="+mn-cs"/>
              </a:rPr>
              <a:t>RNN</a:t>
            </a:r>
            <a:r>
              <a:rPr lang="zh-CN" altLang="zh-CN" sz="1600" kern="1200" dirty="0">
                <a:solidFill>
                  <a:schemeClr val="tx1"/>
                </a:solidFill>
                <a:effectLst/>
                <a:latin typeface="微软雅黑" panose="020B0503020204020204" charset="-122"/>
                <a:ea typeface="微软雅黑" panose="020B0503020204020204" charset="-122"/>
                <a:cs typeface="+mn-cs"/>
              </a:rPr>
              <a:t>的每个状态上添加了关注机制，以在不同的点击时间获得更丰富的序列特征</a:t>
            </a:r>
            <a:r>
              <a:rPr lang="zh-CN" altLang="en-US" sz="1600" kern="1200" dirty="0">
                <a:solidFill>
                  <a:schemeClr val="tx1"/>
                </a:solidFill>
                <a:effectLst/>
                <a:latin typeface="微软雅黑" panose="020B0503020204020204" charset="-122"/>
                <a:ea typeface="微软雅黑" panose="020B0503020204020204" charset="-122"/>
                <a:cs typeface="+mn-cs"/>
              </a:rPr>
              <a:t>，而这</a:t>
            </a:r>
            <a:r>
              <a:rPr lang="zh-CN" altLang="zh-CN" sz="1600" kern="1200" dirty="0">
                <a:solidFill>
                  <a:schemeClr val="tx1"/>
                </a:solidFill>
                <a:effectLst/>
                <a:latin typeface="微软雅黑" panose="020B0503020204020204" charset="-122"/>
                <a:ea typeface="微软雅黑" panose="020B0503020204020204" charset="-122"/>
                <a:cs typeface="+mn-cs"/>
              </a:rPr>
              <a:t>些来自不同时间的功能集成为用户点击历史记录的顺序功能</a:t>
            </a:r>
            <a:r>
              <a:rPr lang="zh-CN" altLang="en-US" sz="1600" kern="1200" dirty="0">
                <a:solidFill>
                  <a:schemeClr val="tx1"/>
                </a:solidFill>
                <a:effectLst/>
                <a:latin typeface="微软雅黑" panose="020B0503020204020204" charset="-122"/>
                <a:ea typeface="微软雅黑" panose="020B0503020204020204" charset="-122"/>
                <a:cs typeface="+mn-cs"/>
              </a:rPr>
              <a:t>，最后再将处理后的含有序列信息的用户历史点击新闻表示与候选新闻表示相连接，输出用户点击候选新闻</a:t>
            </a:r>
            <a:r>
              <a:rPr lang="en-US" altLang="zh-CN" sz="1600" kern="1200" dirty="0" err="1">
                <a:solidFill>
                  <a:schemeClr val="tx1"/>
                </a:solidFill>
                <a:effectLst/>
                <a:latin typeface="微软雅黑" panose="020B0503020204020204" charset="-122"/>
                <a:ea typeface="微软雅黑" panose="020B0503020204020204" charset="-122"/>
                <a:cs typeface="+mn-cs"/>
              </a:rPr>
              <a:t>Xt</a:t>
            </a:r>
            <a:r>
              <a:rPr lang="zh-CN" altLang="en-US" sz="1600" kern="1200" dirty="0">
                <a:solidFill>
                  <a:schemeClr val="tx1"/>
                </a:solidFill>
                <a:effectLst/>
                <a:latin typeface="微软雅黑" panose="020B0503020204020204" charset="-122"/>
                <a:ea typeface="微软雅黑" panose="020B0503020204020204" charset="-122"/>
                <a:cs typeface="+mn-cs"/>
              </a:rPr>
              <a:t>的概率。</a:t>
            </a:r>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t>9</a:t>
            </a:fld>
            <a:endParaRPr lang="zh-CN" altLang="en-US"/>
          </a:p>
        </p:txBody>
      </p:sp>
    </p:spTree>
    <p:extLst>
      <p:ext uri="{BB962C8B-B14F-4D97-AF65-F5344CB8AC3E}">
        <p14:creationId xmlns:p14="http://schemas.microsoft.com/office/powerpoint/2010/main" val="3770180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2019/11/29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2019/11/29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2019/11/29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2019/11/29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2019/11/29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2019/11/29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2019/11/29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2019/11/29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2019/11/29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2019/11/29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2019/11/29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2019/11/29</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2.png"/><Relationship Id="rId11" Type="http://schemas.openxmlformats.org/officeDocument/2006/relationships/image" Target="../media/image16.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2.pn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6350" y="-19685"/>
            <a:ext cx="12345670" cy="1045667"/>
            <a:chOff x="0" y="-1270"/>
            <a:chExt cx="12353925" cy="973274"/>
          </a:xfrm>
        </p:grpSpPr>
        <p:pic>
          <p:nvPicPr>
            <p:cNvPr id="17" name="图片 16"/>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5" name="矩形 4"/>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5321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8"/>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矩形 19"/>
          <p:cNvSpPr/>
          <p:nvPr/>
        </p:nvSpPr>
        <p:spPr>
          <a:xfrm>
            <a:off x="4394809" y="4432319"/>
            <a:ext cx="6835701" cy="891540"/>
          </a:xfrm>
          <a:prstGeom prst="rect">
            <a:avLst/>
          </a:prstGeom>
        </p:spPr>
        <p:txBody>
          <a:bodyPr wrap="square">
            <a:spAutoFit/>
          </a:bodyPr>
          <a:lstStyle/>
          <a:p>
            <a:pPr algn="ctr"/>
            <a:r>
              <a:rPr lang="en-US" altLang="zh-CN" sz="28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400" b="1" dirty="0">
                <a:solidFill>
                  <a:schemeClr val="bg1">
                    <a:lumMod val="65000"/>
                  </a:schemeClr>
                </a:solidFill>
                <a:latin typeface="黑体" panose="02010609060101010101" pitchFamily="49" charset="-122"/>
                <a:ea typeface="黑体" panose="02010609060101010101" pitchFamily="49" charset="-122"/>
              </a:rPr>
              <a:t>1576579348@qq.com</a:t>
            </a:r>
            <a:endParaRPr lang="zh-CN" altLang="en-US" sz="2400" b="1" dirty="0">
              <a:solidFill>
                <a:schemeClr val="bg1">
                  <a:lumMod val="65000"/>
                </a:schemeClr>
              </a:solidFill>
              <a:latin typeface="黑体" panose="02010609060101010101" pitchFamily="49" charset="-122"/>
              <a:ea typeface="黑体" panose="02010609060101010101" pitchFamily="49" charset="-122"/>
            </a:endParaRPr>
          </a:p>
        </p:txBody>
      </p:sp>
      <p:sp>
        <p:nvSpPr>
          <p:cNvPr id="12" name="文本框 11"/>
          <p:cNvSpPr txBox="1"/>
          <p:nvPr/>
        </p:nvSpPr>
        <p:spPr>
          <a:xfrm>
            <a:off x="4566285" y="6101080"/>
            <a:ext cx="3098800" cy="368300"/>
          </a:xfrm>
          <a:prstGeom prst="rect">
            <a:avLst/>
          </a:prstGeom>
          <a:noFill/>
        </p:spPr>
        <p:txBody>
          <a:bodyPr wrap="square" rtlCol="0">
            <a:spAutoFit/>
          </a:bodyPr>
          <a:lstStyle/>
          <a:p>
            <a:r>
              <a:rPr lang="en-US" altLang="zh-CN" b="1">
                <a:solidFill>
                  <a:schemeClr val="tx2"/>
                </a:solidFill>
                <a:latin typeface="仿宋" panose="02010609060101010101" charset="-122"/>
                <a:ea typeface="仿宋" panose="02010609060101010101" charset="-122"/>
              </a:rPr>
              <a:t>2019.11.29 </a:t>
            </a:r>
            <a:r>
              <a:rPr lang="en-US" altLang="zh-CN" b="1" dirty="0">
                <a:solidFill>
                  <a:schemeClr val="tx2"/>
                </a:solidFill>
                <a:latin typeface="仿宋" panose="02010609060101010101" charset="-122"/>
                <a:ea typeface="仿宋" panose="02010609060101010101" charset="-122"/>
                <a:cs typeface="Arial" panose="020B0604020202020204" pitchFamily="34" charset="0"/>
              </a:rPr>
              <a:t>∙ </a:t>
            </a:r>
            <a:r>
              <a:rPr lang="en-US" altLang="zh-CN" b="1" dirty="0">
                <a:solidFill>
                  <a:schemeClr val="tx2"/>
                </a:solidFill>
                <a:latin typeface="仿宋" panose="02010609060101010101" charset="-122"/>
                <a:ea typeface="仿宋" panose="02010609060101010101" charset="-122"/>
              </a:rPr>
              <a:t>Chongqing</a:t>
            </a:r>
          </a:p>
        </p:txBody>
      </p:sp>
      <p:sp>
        <p:nvSpPr>
          <p:cNvPr id="2" name="矩形 1"/>
          <p:cNvSpPr/>
          <p:nvPr/>
        </p:nvSpPr>
        <p:spPr>
          <a:xfrm>
            <a:off x="4566285" y="2152681"/>
            <a:ext cx="6096000" cy="954107"/>
          </a:xfrm>
          <a:prstGeom prst="rect">
            <a:avLst/>
          </a:prstGeom>
        </p:spPr>
        <p:txBody>
          <a:bodyPr>
            <a:spAutoFit/>
          </a:bodyPr>
          <a:lstStyle/>
          <a:p>
            <a:pPr algn="ctr"/>
            <a:r>
              <a:rPr lang="en-US" altLang="zh-CN" sz="28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Application of Knowledge Graph in News Recommendation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4" name="图片 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5" name="矩形 4"/>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pic>
        <p:nvPicPr>
          <p:cNvPr id="2" name="图片 1"/>
          <p:cNvPicPr>
            <a:picLocks noChangeAspect="1"/>
          </p:cNvPicPr>
          <p:nvPr/>
        </p:nvPicPr>
        <p:blipFill>
          <a:blip r:embed="rId8"/>
          <a:stretch>
            <a:fillRect/>
          </a:stretch>
        </p:blipFill>
        <p:spPr>
          <a:xfrm>
            <a:off x="6084782" y="1862437"/>
            <a:ext cx="4971429" cy="2114286"/>
          </a:xfrm>
          <a:prstGeom prst="rect">
            <a:avLst/>
          </a:prstGeom>
        </p:spPr>
      </p:pic>
      <p:sp>
        <p:nvSpPr>
          <p:cNvPr id="10" name="文本框 9"/>
          <p:cNvSpPr txBox="1"/>
          <p:nvPr/>
        </p:nvSpPr>
        <p:spPr>
          <a:xfrm>
            <a:off x="4689333" y="1031440"/>
            <a:ext cx="3784816" cy="830997"/>
          </a:xfrm>
          <a:prstGeom prst="rect">
            <a:avLst/>
          </a:prstGeom>
          <a:noFill/>
        </p:spPr>
        <p:txBody>
          <a:bodyPr wrap="square" rtlCol="0" anchor="t">
            <a:spAutoFit/>
          </a:bodyPr>
          <a:lstStyle/>
          <a:p>
            <a:pPr algn="ctr">
              <a:lnSpc>
                <a:spcPct val="150000"/>
              </a:lnSpc>
            </a:pP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5. DAN </a:t>
            </a: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rPr>
              <a:t>Conclusion</a:t>
            </a:r>
          </a:p>
        </p:txBody>
      </p:sp>
      <p:pic>
        <p:nvPicPr>
          <p:cNvPr id="3" name="图片 2"/>
          <p:cNvPicPr>
            <a:picLocks noChangeAspect="1"/>
          </p:cNvPicPr>
          <p:nvPr/>
        </p:nvPicPr>
        <p:blipFill>
          <a:blip r:embed="rId9"/>
          <a:stretch>
            <a:fillRect/>
          </a:stretch>
        </p:blipFill>
        <p:spPr>
          <a:xfrm>
            <a:off x="73611" y="1659255"/>
            <a:ext cx="5695238" cy="4476190"/>
          </a:xfrm>
          <a:prstGeom prst="rect">
            <a:avLst/>
          </a:prstGeom>
        </p:spPr>
      </p:pic>
      <p:sp>
        <p:nvSpPr>
          <p:cNvPr id="12" name="矩形 11"/>
          <p:cNvSpPr/>
          <p:nvPr/>
        </p:nvSpPr>
        <p:spPr>
          <a:xfrm>
            <a:off x="6047771" y="4071973"/>
            <a:ext cx="6146169" cy="2400657"/>
          </a:xfrm>
          <a:prstGeom prst="rect">
            <a:avLst/>
          </a:prstGeom>
        </p:spPr>
        <p:txBody>
          <a:bodyPr wrap="square">
            <a:spAutoFit/>
          </a:bodyPr>
          <a:lstStyle/>
          <a:p>
            <a:r>
              <a:rPr lang="en-US" altLang="zh-CN" dirty="0">
                <a:solidFill>
                  <a:srgbClr val="002060"/>
                </a:solidFill>
              </a:rPr>
              <a:t>Advantages:</a:t>
            </a:r>
          </a:p>
          <a:p>
            <a:r>
              <a:rPr lang="zh-CN" altLang="en-US" dirty="0">
                <a:solidFill>
                  <a:srgbClr val="002060"/>
                </a:solidFill>
              </a:rPr>
              <a:t>① </a:t>
            </a:r>
            <a:r>
              <a:rPr lang="en-US" altLang="zh-CN" sz="1600" dirty="0">
                <a:solidFill>
                  <a:srgbClr val="002060"/>
                </a:solidFill>
              </a:rPr>
              <a:t>PCNN better extracts news Information</a:t>
            </a:r>
            <a:r>
              <a:rPr lang="zh-CN" altLang="en-US" sz="1600" dirty="0">
                <a:solidFill>
                  <a:srgbClr val="002060"/>
                </a:solidFill>
              </a:rPr>
              <a:t>；</a:t>
            </a:r>
            <a:endParaRPr lang="en-US" altLang="zh-CN" sz="1600" dirty="0">
              <a:solidFill>
                <a:srgbClr val="002060"/>
              </a:solidFill>
            </a:endParaRPr>
          </a:p>
          <a:p>
            <a:endParaRPr lang="en-US" altLang="zh-CN" sz="1600" dirty="0">
              <a:solidFill>
                <a:srgbClr val="002060"/>
              </a:solidFill>
            </a:endParaRPr>
          </a:p>
          <a:p>
            <a:r>
              <a:rPr lang="zh-CN" altLang="en-US" sz="1600" dirty="0">
                <a:solidFill>
                  <a:srgbClr val="002060"/>
                </a:solidFill>
              </a:rPr>
              <a:t>② </a:t>
            </a:r>
            <a:r>
              <a:rPr lang="en-US" altLang="zh-CN" sz="1600" dirty="0">
                <a:solidFill>
                  <a:srgbClr val="002060"/>
                </a:solidFill>
              </a:rPr>
              <a:t>ARNN can better captures sequence information relevance of user history reading;</a:t>
            </a:r>
          </a:p>
          <a:p>
            <a:endParaRPr lang="en-US" altLang="zh-CN" sz="1600" dirty="0">
              <a:solidFill>
                <a:srgbClr val="002060"/>
              </a:solidFill>
            </a:endParaRPr>
          </a:p>
          <a:p>
            <a:r>
              <a:rPr lang="zh-CN" altLang="en-US" sz="1600" dirty="0">
                <a:solidFill>
                  <a:srgbClr val="002060"/>
                </a:solidFill>
              </a:rPr>
              <a:t>③ </a:t>
            </a:r>
            <a:r>
              <a:rPr lang="en-US" altLang="zh-CN" sz="1600" dirty="0">
                <a:solidFill>
                  <a:srgbClr val="002060"/>
                </a:solidFill>
              </a:rPr>
              <a:t>ANN treats user’s historical reading information differently and better captures user’s diverse reading interests.</a:t>
            </a:r>
          </a:p>
          <a:p>
            <a:endParaRPr lang="zh-CN" altLang="en-US" dirty="0"/>
          </a:p>
        </p:txBody>
      </p:sp>
      <p:sp>
        <p:nvSpPr>
          <p:cNvPr id="13" name="矩形 12"/>
          <p:cNvSpPr/>
          <p:nvPr/>
        </p:nvSpPr>
        <p:spPr>
          <a:xfrm>
            <a:off x="168091" y="5769784"/>
            <a:ext cx="5527860" cy="288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53856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05" y="-33655"/>
            <a:ext cx="12345670" cy="1045667"/>
            <a:chOff x="0" y="-1270"/>
            <a:chExt cx="12353925" cy="973274"/>
          </a:xfrm>
        </p:grpSpPr>
        <p:pic>
          <p:nvPicPr>
            <p:cNvPr id="13" name="图片 1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14" name="图片 13"/>
            <p:cNvPicPr>
              <a:picLocks noChangeAspect="1"/>
            </p:cNvPicPr>
            <p:nvPr/>
          </p:nvPicPr>
          <p:blipFill>
            <a:blip r:embed="rId5"/>
            <a:stretch>
              <a:fillRect/>
            </a:stretch>
          </p:blipFill>
          <p:spPr>
            <a:xfrm>
              <a:off x="11503025" y="127573"/>
              <a:ext cx="571764" cy="720000"/>
            </a:xfrm>
            <a:prstGeom prst="rect">
              <a:avLst/>
            </a:prstGeom>
          </p:spPr>
        </p:pic>
        <p:sp>
          <p:nvSpPr>
            <p:cNvPr id="15" name="矩形 14"/>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16" name="图片 15"/>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17" name="矩形 16"/>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8" name="矩形 17"/>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9" name="文本框 18"/>
          <p:cNvSpPr txBox="1"/>
          <p:nvPr/>
        </p:nvSpPr>
        <p:spPr>
          <a:xfrm>
            <a:off x="4133215" y="1212850"/>
            <a:ext cx="3112770" cy="645160"/>
          </a:xfrm>
          <a:prstGeom prst="rect">
            <a:avLst/>
          </a:prstGeom>
          <a:noFill/>
        </p:spPr>
        <p:txBody>
          <a:bodyPr wrap="square" rtlCol="0" anchor="t">
            <a:spAutoFit/>
          </a:bodyPr>
          <a:lstStyle/>
          <a:p>
            <a:pPr algn="ctr"/>
            <a:r>
              <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1. Background</a:t>
            </a:r>
            <a:endPar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p:txBody>
      </p:sp>
      <p:pic>
        <p:nvPicPr>
          <p:cNvPr id="30" name="图片 29"/>
          <p:cNvPicPr>
            <a:picLocks noChangeAspect="1"/>
          </p:cNvPicPr>
          <p:nvPr/>
        </p:nvPicPr>
        <p:blipFill>
          <a:blip r:embed="rId7"/>
          <a:stretch>
            <a:fillRect/>
          </a:stretch>
        </p:blipFill>
        <p:spPr>
          <a:xfrm>
            <a:off x="343415" y="2121891"/>
            <a:ext cx="5510933" cy="3811076"/>
          </a:xfrm>
          <a:prstGeom prst="rect">
            <a:avLst/>
          </a:prstGeom>
        </p:spPr>
      </p:pic>
      <p:sp>
        <p:nvSpPr>
          <p:cNvPr id="31" name="文本框 30"/>
          <p:cNvSpPr txBox="1"/>
          <p:nvPr/>
        </p:nvSpPr>
        <p:spPr>
          <a:xfrm>
            <a:off x="6010103" y="2157268"/>
            <a:ext cx="6054714" cy="3416320"/>
          </a:xfrm>
          <a:prstGeom prst="rect">
            <a:avLst/>
          </a:prstGeom>
          <a:noFill/>
        </p:spPr>
        <p:txBody>
          <a:bodyPr wrap="square" rtlCol="0">
            <a:spAutoFit/>
          </a:bodyPr>
          <a:lstStyle/>
          <a:p>
            <a:pPr>
              <a:lnSpc>
                <a:spcPct val="150000"/>
              </a:lnSpc>
            </a:pPr>
            <a:r>
              <a:rPr lang="en-US" altLang="zh-CN" dirty="0">
                <a:solidFill>
                  <a:schemeClr val="tx2"/>
                </a:solidFill>
              </a:rPr>
              <a:t>1. Faced with overloaded information, it is necessary to provide users with personalized news  recommendations </a:t>
            </a:r>
            <a:r>
              <a:rPr lang="en-US" altLang="zh-CN" b="1" dirty="0">
                <a:solidFill>
                  <a:schemeClr val="tx2"/>
                </a:solidFill>
              </a:rPr>
              <a:t>based on user interests.</a:t>
            </a:r>
            <a:endParaRPr lang="en-US" altLang="zh-CN" b="1" dirty="0">
              <a:solidFill>
                <a:schemeClr val="tx2"/>
              </a:solidFill>
              <a:sym typeface="+mn-ea"/>
            </a:endParaRPr>
          </a:p>
          <a:p>
            <a:pPr>
              <a:lnSpc>
                <a:spcPct val="150000"/>
              </a:lnSpc>
            </a:pPr>
            <a:endParaRPr lang="en-US" altLang="zh-CN" dirty="0">
              <a:solidFill>
                <a:schemeClr val="tx2"/>
              </a:solidFill>
            </a:endParaRPr>
          </a:p>
          <a:p>
            <a:pPr>
              <a:lnSpc>
                <a:spcPct val="150000"/>
              </a:lnSpc>
            </a:pPr>
            <a:r>
              <a:rPr lang="en-US" altLang="zh-CN" dirty="0">
                <a:solidFill>
                  <a:schemeClr val="tx2"/>
                </a:solidFill>
              </a:rPr>
              <a:t> </a:t>
            </a:r>
            <a:r>
              <a:rPr lang="en-US" altLang="zh-CN" b="1" dirty="0">
                <a:solidFill>
                  <a:schemeClr val="tx2"/>
                </a:solidFill>
              </a:rPr>
              <a:t>2. Features of News</a:t>
            </a:r>
          </a:p>
          <a:p>
            <a:pPr>
              <a:lnSpc>
                <a:spcPct val="150000"/>
              </a:lnSpc>
            </a:pPr>
            <a:r>
              <a:rPr lang="en-US" altLang="zh-CN" dirty="0">
                <a:solidFill>
                  <a:schemeClr val="tx2"/>
                </a:solidFill>
              </a:rPr>
              <a:t>    </a:t>
            </a:r>
            <a:r>
              <a:rPr lang="zh-CN" altLang="en-US" dirty="0">
                <a:solidFill>
                  <a:schemeClr val="tx2"/>
                </a:solidFill>
              </a:rPr>
              <a:t>①  </a:t>
            </a:r>
            <a:r>
              <a:rPr lang="en-US" altLang="zh-CN" dirty="0">
                <a:solidFill>
                  <a:schemeClr val="tx2"/>
                </a:solidFill>
              </a:rPr>
              <a:t>High time-sensitivity</a:t>
            </a:r>
          </a:p>
          <a:p>
            <a:pPr>
              <a:lnSpc>
                <a:spcPct val="150000"/>
              </a:lnSpc>
            </a:pPr>
            <a:r>
              <a:rPr lang="en-US" altLang="zh-CN" dirty="0">
                <a:solidFill>
                  <a:schemeClr val="tx2"/>
                </a:solidFill>
              </a:rPr>
              <a:t>    </a:t>
            </a:r>
            <a:r>
              <a:rPr lang="zh-CN" altLang="en-US" dirty="0">
                <a:solidFill>
                  <a:schemeClr val="tx2"/>
                </a:solidFill>
              </a:rPr>
              <a:t>②  </a:t>
            </a:r>
            <a:r>
              <a:rPr lang="en-US" altLang="zh-CN" dirty="0">
                <a:solidFill>
                  <a:schemeClr val="tx2"/>
                </a:solidFill>
              </a:rPr>
              <a:t>News language is usually highly condensed</a:t>
            </a:r>
          </a:p>
          <a:p>
            <a:pPr>
              <a:lnSpc>
                <a:spcPct val="150000"/>
              </a:lnSpc>
            </a:pPr>
            <a:r>
              <a:rPr lang="en-US" altLang="zh-CN" dirty="0">
                <a:solidFill>
                  <a:schemeClr val="accent1"/>
                </a:solidFill>
              </a:rPr>
              <a:t> </a:t>
            </a:r>
          </a:p>
        </p:txBody>
      </p:sp>
      <p:sp>
        <p:nvSpPr>
          <p:cNvPr id="32" name="矩形 31"/>
          <p:cNvSpPr/>
          <p:nvPr/>
        </p:nvSpPr>
        <p:spPr>
          <a:xfrm>
            <a:off x="776663" y="2381693"/>
            <a:ext cx="5077685" cy="340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39965" y="5479311"/>
            <a:ext cx="5077685" cy="340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ECB17C42-565A-4A39-BBC6-F21278C181A5}"/>
              </a:ext>
            </a:extLst>
          </p:cNvPr>
          <p:cNvSpPr/>
          <p:nvPr/>
        </p:nvSpPr>
        <p:spPr>
          <a:xfrm>
            <a:off x="4133215" y="4157330"/>
            <a:ext cx="1721133" cy="340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7359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5" name="图片 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9" name="矩形 8"/>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0" name="文本框 9"/>
          <p:cNvSpPr txBox="1"/>
          <p:nvPr/>
        </p:nvSpPr>
        <p:spPr>
          <a:xfrm>
            <a:off x="4133215" y="1212850"/>
            <a:ext cx="3112770" cy="645160"/>
          </a:xfrm>
          <a:prstGeom prst="rect">
            <a:avLst/>
          </a:prstGeom>
          <a:noFill/>
        </p:spPr>
        <p:txBody>
          <a:bodyPr wrap="square" rtlCol="0" anchor="t">
            <a:spAutoFit/>
          </a:bodyPr>
          <a:lstStyle/>
          <a:p>
            <a:pPr algn="ctr"/>
            <a:r>
              <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2. Motivation</a:t>
            </a:r>
            <a:endPar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p:txBody>
      </p:sp>
      <p:sp>
        <p:nvSpPr>
          <p:cNvPr id="13" name="文本框 12"/>
          <p:cNvSpPr txBox="1"/>
          <p:nvPr/>
        </p:nvSpPr>
        <p:spPr>
          <a:xfrm>
            <a:off x="912495" y="1990860"/>
            <a:ext cx="11095355" cy="2585323"/>
          </a:xfrm>
          <a:prstGeom prst="rect">
            <a:avLst/>
          </a:prstGeom>
          <a:noFill/>
        </p:spPr>
        <p:txBody>
          <a:bodyPr wrap="square" rtlCol="0">
            <a:spAutoFit/>
          </a:bodyPr>
          <a:lstStyle/>
          <a:p>
            <a:pPr>
              <a:lnSpc>
                <a:spcPct val="150000"/>
              </a:lnSpc>
            </a:pPr>
            <a:r>
              <a:rPr lang="en-US" altLang="zh-CN" dirty="0">
                <a:solidFill>
                  <a:srgbClr val="002060"/>
                </a:solidFill>
              </a:rPr>
              <a:t>1.  Previous treatment</a:t>
            </a:r>
          </a:p>
          <a:p>
            <a:pPr>
              <a:lnSpc>
                <a:spcPct val="150000"/>
              </a:lnSpc>
            </a:pPr>
            <a:r>
              <a:rPr lang="en-US" altLang="zh-CN" dirty="0">
                <a:solidFill>
                  <a:srgbClr val="002060"/>
                </a:solidFill>
              </a:rPr>
              <a:t>    </a:t>
            </a:r>
            <a:r>
              <a:rPr lang="zh-CN" altLang="en-US" dirty="0">
                <a:solidFill>
                  <a:srgbClr val="002060"/>
                </a:solidFill>
              </a:rPr>
              <a:t>①  </a:t>
            </a:r>
            <a:r>
              <a:rPr lang="en-US" altLang="zh-CN" dirty="0">
                <a:solidFill>
                  <a:srgbClr val="002060"/>
                </a:solidFill>
              </a:rPr>
              <a:t>Collaborative filtering based methods </a:t>
            </a:r>
          </a:p>
          <a:p>
            <a:pPr>
              <a:lnSpc>
                <a:spcPct val="150000"/>
              </a:lnSpc>
            </a:pPr>
            <a:r>
              <a:rPr lang="en-US" altLang="zh-CN" dirty="0">
                <a:solidFill>
                  <a:srgbClr val="002060"/>
                </a:solidFill>
              </a:rPr>
              <a:t>    </a:t>
            </a:r>
            <a:r>
              <a:rPr lang="zh-CN" altLang="en-US" dirty="0">
                <a:solidFill>
                  <a:srgbClr val="002060"/>
                </a:solidFill>
              </a:rPr>
              <a:t>②  </a:t>
            </a:r>
            <a:r>
              <a:rPr lang="en-US" altLang="zh-CN" dirty="0">
                <a:solidFill>
                  <a:srgbClr val="002060"/>
                </a:solidFill>
              </a:rPr>
              <a:t>Content based methods </a:t>
            </a:r>
          </a:p>
          <a:p>
            <a:pPr>
              <a:lnSpc>
                <a:spcPct val="150000"/>
              </a:lnSpc>
            </a:pPr>
            <a:r>
              <a:rPr lang="en-US" altLang="zh-CN" dirty="0">
                <a:solidFill>
                  <a:srgbClr val="002060"/>
                </a:solidFill>
              </a:rPr>
              <a:t>    </a:t>
            </a:r>
            <a:r>
              <a:rPr lang="zh-CN" altLang="en-US" dirty="0">
                <a:solidFill>
                  <a:srgbClr val="002060"/>
                </a:solidFill>
              </a:rPr>
              <a:t>③  </a:t>
            </a:r>
            <a:r>
              <a:rPr lang="en-US" altLang="zh-CN" dirty="0">
                <a:solidFill>
                  <a:srgbClr val="002060"/>
                </a:solidFill>
              </a:rPr>
              <a:t>Hybrid methods</a:t>
            </a:r>
          </a:p>
          <a:p>
            <a:pPr>
              <a:lnSpc>
                <a:spcPct val="150000"/>
              </a:lnSpc>
            </a:pPr>
            <a:endParaRPr lang="en-US" altLang="zh-CN" dirty="0">
              <a:solidFill>
                <a:srgbClr val="002060"/>
              </a:solidFill>
            </a:endParaRPr>
          </a:p>
          <a:p>
            <a:pPr>
              <a:lnSpc>
                <a:spcPct val="150000"/>
              </a:lnSpc>
            </a:pPr>
            <a:r>
              <a:rPr lang="en-US" altLang="zh-CN" dirty="0">
                <a:solidFill>
                  <a:srgbClr val="002060"/>
                </a:solidFill>
              </a:rPr>
              <a:t>Disadvantages: These are difficult to reflect the interests of users </a:t>
            </a:r>
            <a:r>
              <a:rPr lang="en-US" altLang="zh-CN" b="1" dirty="0">
                <a:solidFill>
                  <a:srgbClr val="FF0000"/>
                </a:solidFill>
              </a:rPr>
              <a:t>in real time.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5" name="图片 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9" name="矩形 8"/>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0" name="文本框 9"/>
          <p:cNvSpPr txBox="1"/>
          <p:nvPr/>
        </p:nvSpPr>
        <p:spPr>
          <a:xfrm>
            <a:off x="4133215" y="1212850"/>
            <a:ext cx="3112770" cy="1200329"/>
          </a:xfrm>
          <a:prstGeom prst="rect">
            <a:avLst/>
          </a:prstGeom>
          <a:noFill/>
        </p:spPr>
        <p:txBody>
          <a:bodyPr wrap="square" rtlCol="0" anchor="t">
            <a:spAutoFit/>
          </a:bodyPr>
          <a:lstStyle/>
          <a:p>
            <a:pPr algn="ctr"/>
            <a:r>
              <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2. Motivation</a:t>
            </a:r>
            <a:endPar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a:p>
            <a:pPr algn="ctr"/>
            <a:endParaRPr lang="en-US" altLang="zh-CN" sz="36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p:txBody>
      </p:sp>
      <p:sp>
        <p:nvSpPr>
          <p:cNvPr id="3" name="矩形 2"/>
          <p:cNvSpPr/>
          <p:nvPr/>
        </p:nvSpPr>
        <p:spPr>
          <a:xfrm>
            <a:off x="155169" y="2079040"/>
            <a:ext cx="5962997" cy="523220"/>
          </a:xfrm>
          <a:prstGeom prst="rect">
            <a:avLst/>
          </a:prstGeom>
        </p:spPr>
        <p:txBody>
          <a:bodyPr wrap="square">
            <a:spAutoFit/>
          </a:bodyPr>
          <a:lstStyle/>
          <a:p>
            <a:pPr algn="ctr"/>
            <a:r>
              <a:rPr lang="en-US" altLang="zh-CN" sz="1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DKN: Deep K</a:t>
            </a:r>
            <a:r>
              <a:rPr lang="en-US" altLang="zh-CN" sz="1400" b="1" dirty="0">
                <a:solidFill>
                  <a:schemeClr val="tx2"/>
                </a:solidFill>
                <a:latin typeface="Times New Roman" panose="02020603050405020304" pitchFamily="18" charset="0"/>
                <a:ea typeface="楷体" panose="02010609060101010101" pitchFamily="49" charset="-122"/>
                <a:cs typeface="Times New Roman" panose="02020603050405020304" pitchFamily="18" charset="0"/>
              </a:rPr>
              <a:t>nowledg</a:t>
            </a:r>
            <a:r>
              <a:rPr lang="en-US" altLang="zh-CN" sz="1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e-Aware Network  For News Recommendation </a:t>
            </a:r>
          </a:p>
          <a:p>
            <a:pPr algn="ctr"/>
            <a:r>
              <a:rPr lang="en-US" altLang="zh-CN" sz="1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2018@WWW’</a:t>
            </a:r>
          </a:p>
        </p:txBody>
      </p:sp>
      <p:pic>
        <p:nvPicPr>
          <p:cNvPr id="13" name="图片 12"/>
          <p:cNvPicPr>
            <a:picLocks noChangeAspect="1"/>
          </p:cNvPicPr>
          <p:nvPr/>
        </p:nvPicPr>
        <p:blipFill>
          <a:blip r:embed="rId8"/>
          <a:stretch>
            <a:fillRect/>
          </a:stretch>
        </p:blipFill>
        <p:spPr>
          <a:xfrm>
            <a:off x="1" y="2731993"/>
            <a:ext cx="6286314" cy="2355358"/>
          </a:xfrm>
          <a:prstGeom prst="rect">
            <a:avLst/>
          </a:prstGeom>
        </p:spPr>
      </p:pic>
      <p:sp>
        <p:nvSpPr>
          <p:cNvPr id="14" name="矩形 13"/>
          <p:cNvSpPr/>
          <p:nvPr/>
        </p:nvSpPr>
        <p:spPr>
          <a:xfrm>
            <a:off x="776663" y="5217084"/>
            <a:ext cx="4443591" cy="585199"/>
          </a:xfrm>
          <a:prstGeom prst="rect">
            <a:avLst/>
          </a:prstGeom>
        </p:spPr>
        <p:txBody>
          <a:bodyPr wrap="square">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1: Illustration of two pieces of news connected through     knowledge entities.</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矩形 15"/>
          <p:cNvSpPr/>
          <p:nvPr/>
        </p:nvSpPr>
        <p:spPr>
          <a:xfrm>
            <a:off x="6506094" y="2731993"/>
            <a:ext cx="5112031" cy="1754326"/>
          </a:xfrm>
          <a:prstGeom prst="rect">
            <a:avLst/>
          </a:prstGeom>
        </p:spPr>
        <p:txBody>
          <a:bodyPr wrap="square">
            <a:spAutoFit/>
          </a:bodyPr>
          <a:lstStyle/>
          <a:p>
            <a:r>
              <a:rPr lang="en-US" altLang="zh-CN" dirty="0">
                <a:solidFill>
                  <a:srgbClr val="002060"/>
                </a:solidFill>
              </a:rPr>
              <a:t>1.KCNN: Match information </a:t>
            </a:r>
            <a:r>
              <a:rPr lang="en-US" altLang="zh-CN" dirty="0">
                <a:solidFill>
                  <a:srgbClr val="FF0000"/>
                </a:solidFill>
              </a:rPr>
              <a:t>(words and entities) </a:t>
            </a:r>
            <a:r>
              <a:rPr lang="en-US" altLang="zh-CN" dirty="0">
                <a:solidFill>
                  <a:srgbClr val="002060"/>
                </a:solidFill>
              </a:rPr>
              <a:t>from heterogeneous sources</a:t>
            </a:r>
          </a:p>
          <a:p>
            <a:endParaRPr lang="en-US" altLang="zh-CN" dirty="0">
              <a:solidFill>
                <a:srgbClr val="002060"/>
              </a:solidFill>
            </a:endParaRPr>
          </a:p>
          <a:p>
            <a:r>
              <a:rPr lang="zh-CN" altLang="en-US" dirty="0">
                <a:solidFill>
                  <a:srgbClr val="002060"/>
                </a:solidFill>
              </a:rPr>
              <a:t> </a:t>
            </a:r>
            <a:r>
              <a:rPr lang="en-US" altLang="zh-CN" dirty="0">
                <a:solidFill>
                  <a:srgbClr val="002060"/>
                </a:solidFill>
              </a:rPr>
              <a:t>2.Attention: The historical news clicked by the user matches the candidate news, get different weights, and achieve better recommendations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5" name="图片 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9" name="矩形 8"/>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0" name="文本框 9"/>
          <p:cNvSpPr txBox="1"/>
          <p:nvPr/>
        </p:nvSpPr>
        <p:spPr>
          <a:xfrm>
            <a:off x="0" y="1147668"/>
            <a:ext cx="3112770" cy="584775"/>
          </a:xfrm>
          <a:prstGeom prst="rect">
            <a:avLst/>
          </a:prstGeom>
          <a:noFill/>
        </p:spPr>
        <p:txBody>
          <a:bodyPr wrap="square" rtlCol="0" anchor="t">
            <a:spAutoFit/>
          </a:bodyPr>
          <a:lstStyle/>
          <a:p>
            <a:pPr algn="ct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3. DKN Method</a:t>
            </a:r>
            <a:endPar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p:txBody>
      </p:sp>
      <p:pic>
        <p:nvPicPr>
          <p:cNvPr id="4" name="图片 3"/>
          <p:cNvPicPr>
            <a:picLocks noChangeAspect="1"/>
          </p:cNvPicPr>
          <p:nvPr/>
        </p:nvPicPr>
        <p:blipFill>
          <a:blip r:embed="rId8"/>
          <a:stretch>
            <a:fillRect/>
          </a:stretch>
        </p:blipFill>
        <p:spPr>
          <a:xfrm>
            <a:off x="0" y="1858371"/>
            <a:ext cx="6591117" cy="4469795"/>
          </a:xfrm>
          <a:prstGeom prst="rect">
            <a:avLst/>
          </a:prstGeom>
        </p:spPr>
      </p:pic>
      <p:sp>
        <p:nvSpPr>
          <p:cNvPr id="12" name="矩形 11"/>
          <p:cNvSpPr/>
          <p:nvPr/>
        </p:nvSpPr>
        <p:spPr>
          <a:xfrm>
            <a:off x="513961" y="6509613"/>
            <a:ext cx="4170822" cy="338554"/>
          </a:xfrm>
          <a:prstGeom prst="rect">
            <a:avLst/>
          </a:prstGeom>
        </p:spPr>
        <p:txBody>
          <a:bodyPr wrap="none">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2: Illustration of the DKN framework.</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p:cNvPicPr>
            <a:picLocks noChangeAspect="1"/>
          </p:cNvPicPr>
          <p:nvPr/>
        </p:nvPicPr>
        <p:blipFill>
          <a:blip r:embed="rId9"/>
          <a:stretch>
            <a:fillRect/>
          </a:stretch>
        </p:blipFill>
        <p:spPr>
          <a:xfrm>
            <a:off x="6815703" y="1207053"/>
            <a:ext cx="4890018" cy="2182826"/>
          </a:xfrm>
          <a:prstGeom prst="rect">
            <a:avLst/>
          </a:prstGeom>
        </p:spPr>
      </p:pic>
      <p:pic>
        <p:nvPicPr>
          <p:cNvPr id="14" name="图片 13"/>
          <p:cNvPicPr>
            <a:picLocks noChangeAspect="1"/>
          </p:cNvPicPr>
          <p:nvPr/>
        </p:nvPicPr>
        <p:blipFill>
          <a:blip r:embed="rId10"/>
          <a:stretch>
            <a:fillRect/>
          </a:stretch>
        </p:blipFill>
        <p:spPr>
          <a:xfrm>
            <a:off x="6815703" y="3779961"/>
            <a:ext cx="4890018" cy="2729652"/>
          </a:xfrm>
          <a:prstGeom prst="rect">
            <a:avLst/>
          </a:prstGeom>
        </p:spPr>
      </p:pic>
      <p:sp>
        <p:nvSpPr>
          <p:cNvPr id="16" name="矩形 15"/>
          <p:cNvSpPr/>
          <p:nvPr/>
        </p:nvSpPr>
        <p:spPr>
          <a:xfrm>
            <a:off x="6724293" y="3415643"/>
            <a:ext cx="4981428" cy="338554"/>
          </a:xfrm>
          <a:prstGeom prst="rect">
            <a:avLst/>
          </a:prstGeom>
        </p:spPr>
        <p:txBody>
          <a:bodyPr wrap="none">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3: Illustration of knowledge distillation process.</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矩形 16"/>
          <p:cNvSpPr/>
          <p:nvPr/>
        </p:nvSpPr>
        <p:spPr>
          <a:xfrm>
            <a:off x="6167007" y="6516650"/>
            <a:ext cx="6096000" cy="338554"/>
          </a:xfrm>
          <a:prstGeom prst="rect">
            <a:avLst/>
          </a:prstGeom>
        </p:spPr>
        <p:txBody>
          <a:bodyPr>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4: Illustration of context of an entity in a knowledge graph.</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4" name="图片 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5" name="矩形 4"/>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2" name="文本框 11"/>
          <p:cNvSpPr txBox="1"/>
          <p:nvPr/>
        </p:nvSpPr>
        <p:spPr>
          <a:xfrm>
            <a:off x="4286250" y="933132"/>
            <a:ext cx="3955312" cy="742511"/>
          </a:xfrm>
          <a:prstGeom prst="rect">
            <a:avLst/>
          </a:prstGeom>
          <a:noFill/>
        </p:spPr>
        <p:txBody>
          <a:bodyPr wrap="square" rtlCol="0" anchor="t">
            <a:spAutoFit/>
          </a:bodyPr>
          <a:lstStyle/>
          <a:p>
            <a:pPr algn="ctr">
              <a:lnSpc>
                <a:spcPct val="150000"/>
              </a:lnSpc>
            </a:pP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4. DKN </a:t>
            </a: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rPr>
              <a:t>Conclusion</a:t>
            </a:r>
          </a:p>
        </p:txBody>
      </p:sp>
      <p:pic>
        <p:nvPicPr>
          <p:cNvPr id="3" name="图片 2"/>
          <p:cNvPicPr>
            <a:picLocks noChangeAspect="1"/>
          </p:cNvPicPr>
          <p:nvPr/>
        </p:nvPicPr>
        <p:blipFill>
          <a:blip r:embed="rId8"/>
          <a:stretch>
            <a:fillRect/>
          </a:stretch>
        </p:blipFill>
        <p:spPr>
          <a:xfrm>
            <a:off x="5474294" y="1972428"/>
            <a:ext cx="6215019" cy="4003070"/>
          </a:xfrm>
          <a:prstGeom prst="rect">
            <a:avLst/>
          </a:prstGeom>
        </p:spPr>
      </p:pic>
      <p:pic>
        <p:nvPicPr>
          <p:cNvPr id="10" name="图片 9"/>
          <p:cNvPicPr>
            <a:picLocks noChangeAspect="1"/>
          </p:cNvPicPr>
          <p:nvPr/>
        </p:nvPicPr>
        <p:blipFill>
          <a:blip r:embed="rId9"/>
          <a:stretch>
            <a:fillRect/>
          </a:stretch>
        </p:blipFill>
        <p:spPr>
          <a:xfrm>
            <a:off x="135774" y="2858116"/>
            <a:ext cx="5182378" cy="2231694"/>
          </a:xfrm>
          <a:prstGeom prst="rect">
            <a:avLst/>
          </a:prstGeom>
        </p:spPr>
      </p:pic>
      <p:sp>
        <p:nvSpPr>
          <p:cNvPr id="16" name="矩形 15"/>
          <p:cNvSpPr/>
          <p:nvPr/>
        </p:nvSpPr>
        <p:spPr>
          <a:xfrm>
            <a:off x="5620296" y="2531284"/>
            <a:ext cx="5879681" cy="20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4" name="图片 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5" name="矩形 4"/>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3" name="文本框 12"/>
          <p:cNvSpPr txBox="1"/>
          <p:nvPr/>
        </p:nvSpPr>
        <p:spPr>
          <a:xfrm>
            <a:off x="155169" y="1094619"/>
            <a:ext cx="3112770" cy="584775"/>
          </a:xfrm>
          <a:prstGeom prst="rect">
            <a:avLst/>
          </a:prstGeom>
          <a:noFill/>
        </p:spPr>
        <p:txBody>
          <a:bodyPr wrap="square" rtlCol="0" anchor="t">
            <a:spAutoFit/>
          </a:bodyPr>
          <a:lstStyle/>
          <a:p>
            <a:pPr algn="ct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5. DAN Method</a:t>
            </a:r>
            <a:endPar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p:txBody>
      </p:sp>
      <p:pic>
        <p:nvPicPr>
          <p:cNvPr id="10" name="图片 9"/>
          <p:cNvPicPr>
            <a:picLocks noChangeAspect="1"/>
          </p:cNvPicPr>
          <p:nvPr/>
        </p:nvPicPr>
        <p:blipFill>
          <a:blip r:embed="rId8"/>
          <a:stretch>
            <a:fillRect/>
          </a:stretch>
        </p:blipFill>
        <p:spPr>
          <a:xfrm>
            <a:off x="63798" y="1868099"/>
            <a:ext cx="4724162" cy="3777790"/>
          </a:xfrm>
          <a:prstGeom prst="rect">
            <a:avLst/>
          </a:prstGeom>
        </p:spPr>
      </p:pic>
      <p:sp>
        <p:nvSpPr>
          <p:cNvPr id="14" name="矩形 13"/>
          <p:cNvSpPr/>
          <p:nvPr/>
        </p:nvSpPr>
        <p:spPr>
          <a:xfrm>
            <a:off x="339667" y="5728496"/>
            <a:ext cx="4172424" cy="338554"/>
          </a:xfrm>
          <a:prstGeom prst="rect">
            <a:avLst/>
          </a:prstGeom>
        </p:spPr>
        <p:txBody>
          <a:bodyPr wrap="none">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1: Simple visualization of DKN model</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圆角 5">
            <a:extLst>
              <a:ext uri="{FF2B5EF4-FFF2-40B4-BE49-F238E27FC236}">
                <a16:creationId xmlns:a16="http://schemas.microsoft.com/office/drawing/2014/main" id="{6EF7CDB4-19B8-4E08-8A34-DB0D9F862E75}"/>
              </a:ext>
            </a:extLst>
          </p:cNvPr>
          <p:cNvSpPr/>
          <p:nvPr/>
        </p:nvSpPr>
        <p:spPr>
          <a:xfrm>
            <a:off x="6190463" y="2030946"/>
            <a:ext cx="1411816" cy="421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PCNN</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9CAC9528-9C10-410F-9BD4-C702AC90EBFD}"/>
              </a:ext>
            </a:extLst>
          </p:cNvPr>
          <p:cNvSpPr txBox="1"/>
          <p:nvPr/>
        </p:nvSpPr>
        <p:spPr>
          <a:xfrm>
            <a:off x="7809174" y="2030946"/>
            <a:ext cx="3914087" cy="400110"/>
          </a:xfrm>
          <a:prstGeom prst="rect">
            <a:avLst/>
          </a:prstGeom>
          <a:noFill/>
        </p:spPr>
        <p:txBody>
          <a:bodyPr wrap="square" rtlCol="0">
            <a:spAutoFit/>
          </a:bodyPr>
          <a:lstStyle/>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News Representation Extractor</a:t>
            </a:r>
            <a:endParaRPr lang="zh-CN" altLang="en-US"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4" name="文本框 23">
            <a:extLst>
              <a:ext uri="{FF2B5EF4-FFF2-40B4-BE49-F238E27FC236}">
                <a16:creationId xmlns:a16="http://schemas.microsoft.com/office/drawing/2014/main" id="{84A6FF7F-C923-4EA9-A48D-A5264380CF50}"/>
              </a:ext>
            </a:extLst>
          </p:cNvPr>
          <p:cNvSpPr txBox="1"/>
          <p:nvPr/>
        </p:nvSpPr>
        <p:spPr>
          <a:xfrm>
            <a:off x="7809174" y="3428725"/>
            <a:ext cx="3126743" cy="400110"/>
          </a:xfrm>
          <a:prstGeom prst="rect">
            <a:avLst/>
          </a:prstGeom>
          <a:noFill/>
        </p:spPr>
        <p:txBody>
          <a:bodyPr wrap="square" rtlCol="0">
            <a:spAutoFit/>
          </a:bodyPr>
          <a:lstStyle/>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User Interest Extractor</a:t>
            </a:r>
            <a:endParaRPr lang="zh-CN" altLang="en-US"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10">
            <a:extLst>
              <a:ext uri="{FF2B5EF4-FFF2-40B4-BE49-F238E27FC236}">
                <a16:creationId xmlns:a16="http://schemas.microsoft.com/office/drawing/2014/main" id="{9CAC9528-9C10-410F-9BD4-C702AC90EBFD}"/>
              </a:ext>
            </a:extLst>
          </p:cNvPr>
          <p:cNvSpPr txBox="1"/>
          <p:nvPr/>
        </p:nvSpPr>
        <p:spPr>
          <a:xfrm>
            <a:off x="7883602" y="4888295"/>
            <a:ext cx="403216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Sequence Information Extractor</a:t>
            </a:r>
            <a:endParaRPr lang="zh-CN" altLang="en-US"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矩形: 圆角 5">
            <a:extLst>
              <a:ext uri="{FF2B5EF4-FFF2-40B4-BE49-F238E27FC236}">
                <a16:creationId xmlns:a16="http://schemas.microsoft.com/office/drawing/2014/main" id="{6EF7CDB4-19B8-4E08-8A34-DB0D9F862E75}"/>
              </a:ext>
            </a:extLst>
          </p:cNvPr>
          <p:cNvSpPr/>
          <p:nvPr/>
        </p:nvSpPr>
        <p:spPr>
          <a:xfrm>
            <a:off x="6190463" y="3459620"/>
            <a:ext cx="1411816" cy="421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ANN</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27" name="矩形: 圆角 5">
            <a:extLst>
              <a:ext uri="{FF2B5EF4-FFF2-40B4-BE49-F238E27FC236}">
                <a16:creationId xmlns:a16="http://schemas.microsoft.com/office/drawing/2014/main" id="{6EF7CDB4-19B8-4E08-8A34-DB0D9F862E75}"/>
              </a:ext>
            </a:extLst>
          </p:cNvPr>
          <p:cNvSpPr/>
          <p:nvPr/>
        </p:nvSpPr>
        <p:spPr>
          <a:xfrm>
            <a:off x="6190463" y="4888295"/>
            <a:ext cx="1411816" cy="421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ARNN</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28" name="矩形: 圆角 5">
            <a:extLst>
              <a:ext uri="{FF2B5EF4-FFF2-40B4-BE49-F238E27FC236}">
                <a16:creationId xmlns:a16="http://schemas.microsoft.com/office/drawing/2014/main" id="{6EF7CDB4-19B8-4E08-8A34-DB0D9F862E75}"/>
              </a:ext>
            </a:extLst>
          </p:cNvPr>
          <p:cNvSpPr/>
          <p:nvPr/>
        </p:nvSpPr>
        <p:spPr>
          <a:xfrm>
            <a:off x="5098260" y="2826584"/>
            <a:ext cx="506404" cy="1706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DAN</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30" name="直接箭头连接符 29"/>
          <p:cNvCxnSpPr>
            <a:stCxn id="28" idx="3"/>
            <a:endCxn id="20" idx="1"/>
          </p:cNvCxnSpPr>
          <p:nvPr/>
        </p:nvCxnSpPr>
        <p:spPr>
          <a:xfrm flipV="1">
            <a:off x="5604664" y="2241809"/>
            <a:ext cx="585799" cy="1438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8" idx="3"/>
            <a:endCxn id="26" idx="1"/>
          </p:cNvCxnSpPr>
          <p:nvPr/>
        </p:nvCxnSpPr>
        <p:spPr>
          <a:xfrm flipV="1">
            <a:off x="5604664" y="3670483"/>
            <a:ext cx="585799" cy="9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8" idx="3"/>
            <a:endCxn id="27" idx="1"/>
          </p:cNvCxnSpPr>
          <p:nvPr/>
        </p:nvCxnSpPr>
        <p:spPr>
          <a:xfrm>
            <a:off x="5604664" y="3679887"/>
            <a:ext cx="585799" cy="1419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409548" y="1250527"/>
            <a:ext cx="5962997" cy="523220"/>
          </a:xfrm>
          <a:prstGeom prst="rect">
            <a:avLst/>
          </a:prstGeom>
        </p:spPr>
        <p:txBody>
          <a:bodyPr wrap="square">
            <a:spAutoFit/>
          </a:bodyPr>
          <a:lstStyle/>
          <a:p>
            <a:pPr algn="ctr"/>
            <a:r>
              <a:rPr lang="en-US" altLang="zh-CN" sz="1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DAN: Deep Attention neural network for news recommendation</a:t>
            </a:r>
          </a:p>
          <a:p>
            <a:pPr algn="ctr"/>
            <a:r>
              <a:rPr lang="en-US" altLang="zh-CN" sz="1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2019@AAAI’</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4" name="图片 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5" name="矩形 4"/>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3" name="文本框 12"/>
          <p:cNvSpPr txBox="1"/>
          <p:nvPr/>
        </p:nvSpPr>
        <p:spPr>
          <a:xfrm>
            <a:off x="164694" y="1067949"/>
            <a:ext cx="3112770" cy="584775"/>
          </a:xfrm>
          <a:prstGeom prst="rect">
            <a:avLst/>
          </a:prstGeom>
          <a:noFill/>
        </p:spPr>
        <p:txBody>
          <a:bodyPr wrap="square" rtlCol="0" anchor="t">
            <a:spAutoFit/>
          </a:bodyPr>
          <a:lstStyle/>
          <a:p>
            <a:pPr algn="ctr"/>
            <a:r>
              <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sym typeface="+mn-ea"/>
              </a:rPr>
              <a:t>5. DAN Method</a:t>
            </a:r>
            <a:endParaRPr lang="en-US" altLang="zh-CN" sz="3200" b="1" dirty="0">
              <a:solidFill>
                <a:schemeClr val="accent1">
                  <a:lumMod val="50000"/>
                </a:schemeClr>
              </a:solidFill>
              <a:effectLst>
                <a:glow rad="63500">
                  <a:schemeClr val="bg1"/>
                </a:glow>
                <a:reflection blurRad="6350" stA="55000" endA="300" endPos="35000" dir="5400000" sy="-100000" algn="bl" rotWithShape="0"/>
              </a:effectLst>
              <a:latin typeface="Times New Roman" panose="02020603050405020304" pitchFamily="18" charset="0"/>
              <a:ea typeface="仿宋" panose="02010609060101010101"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内容占位符 2"/>
              <p:cNvSpPr>
                <a:spLocks noGrp="1"/>
              </p:cNvSpPr>
              <p:nvPr>
                <p:ph idx="1"/>
              </p:nvPr>
            </p:nvSpPr>
            <p:spPr>
              <a:xfrm>
                <a:off x="8092426" y="3605928"/>
                <a:ext cx="2949582" cy="311296"/>
              </a:xfrm>
            </p:spPr>
            <p:txBody>
              <a:bodyPr/>
              <a:lstStyle/>
              <a:p>
                <a:pPr marL="0" indent="0" algn="ctr">
                  <a:buNone/>
                </a:pPr>
                <a14:m>
                  <m:oMathPara xmlns:m="http://schemas.openxmlformats.org/officeDocument/2006/math">
                    <m:oMathParaPr>
                      <m:jc m:val="centerGroup"/>
                    </m:oMathParaPr>
                    <m:oMath xmlns:m="http://schemas.openxmlformats.org/officeDocument/2006/math">
                      <m:r>
                        <a:rPr lang="en-US" altLang="zh-CN" sz="1400" dirty="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𝑥</m:t>
                      </m:r>
                      <m:r>
                        <a:rPr lang="en-US" altLang="zh-CN" sz="1400" dirty="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d>
                        <m:dPr>
                          <m:begChr m:val="{"/>
                          <m:endChr m:val="}"/>
                          <m:ctrlPr>
                            <a:rPr lang="en-US" altLang="zh-CN" sz="1400" i="1" dirty="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r>
                            <a:rPr lang="en-US" altLang="zh-CN" sz="1400" dirty="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𝑇</m:t>
                          </m:r>
                          <m:r>
                            <a:rPr lang="en-US" altLang="zh-CN" sz="1400" dirty="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400" dirty="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𝐸</m:t>
                          </m:r>
                          <m:r>
                            <a:rPr lang="en-US" altLang="zh-CN" sz="1400" dirty="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400" dirty="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𝐺</m:t>
                          </m:r>
                        </m:e>
                      </m:d>
                    </m:oMath>
                  </m:oMathPara>
                </a14:m>
                <a:endPar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9" name="内容占位符 2"/>
              <p:cNvSpPr>
                <a:spLocks noGrp="1" noRot="1" noChangeAspect="1" noMove="1" noResize="1" noEditPoints="1" noAdjustHandles="1" noChangeArrowheads="1" noChangeShapeType="1" noTextEdit="1"/>
              </p:cNvSpPr>
              <p:nvPr>
                <p:ph idx="1"/>
              </p:nvPr>
            </p:nvSpPr>
            <p:spPr>
              <a:xfrm>
                <a:off x="8092426" y="3605928"/>
                <a:ext cx="2949582" cy="311296"/>
              </a:xfrm>
              <a:blipFill>
                <a:blip r:embed="rId8"/>
                <a:stretch>
                  <a:fillRect/>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FE9C4B8D-F993-4ED3-B8B8-272670F358AA}"/>
              </a:ext>
            </a:extLst>
          </p:cNvPr>
          <p:cNvSpPr txBox="1"/>
          <p:nvPr/>
        </p:nvSpPr>
        <p:spPr>
          <a:xfrm>
            <a:off x="7820168" y="4245293"/>
            <a:ext cx="1126436" cy="307777"/>
          </a:xfrm>
          <a:prstGeom prst="rect">
            <a:avLst/>
          </a:prstGeom>
          <a:noFill/>
        </p:spPr>
        <p:txBody>
          <a:bodyPr wrap="square" rtlCol="0">
            <a:spAutoFit/>
          </a:bodyPr>
          <a:lstStyle/>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Title</a:t>
            </a:r>
            <a:endParaRPr lang="zh-CN" altLang="en-US"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文本框 32">
            <a:extLst>
              <a:ext uri="{FF2B5EF4-FFF2-40B4-BE49-F238E27FC236}">
                <a16:creationId xmlns:a16="http://schemas.microsoft.com/office/drawing/2014/main" id="{FE9C4B8D-F993-4ED3-B8B8-272670F358AA}"/>
              </a:ext>
            </a:extLst>
          </p:cNvPr>
          <p:cNvSpPr txBox="1"/>
          <p:nvPr/>
        </p:nvSpPr>
        <p:spPr>
          <a:xfrm>
            <a:off x="8815898" y="4245293"/>
            <a:ext cx="1126436" cy="307777"/>
          </a:xfrm>
          <a:prstGeom prst="rect">
            <a:avLst/>
          </a:prstGeom>
          <a:noFill/>
        </p:spPr>
        <p:txBody>
          <a:bodyPr wrap="square" rtlCol="0">
            <a:spAutoFit/>
          </a:bodyPr>
          <a:lstStyle/>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Entity</a:t>
            </a:r>
            <a:endParaRPr lang="zh-CN" altLang="en-US"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5" name="文本框 34">
            <a:extLst>
              <a:ext uri="{FF2B5EF4-FFF2-40B4-BE49-F238E27FC236}">
                <a16:creationId xmlns:a16="http://schemas.microsoft.com/office/drawing/2014/main" id="{FE9C4B8D-F993-4ED3-B8B8-272670F358AA}"/>
              </a:ext>
            </a:extLst>
          </p:cNvPr>
          <p:cNvSpPr txBox="1"/>
          <p:nvPr/>
        </p:nvSpPr>
        <p:spPr>
          <a:xfrm>
            <a:off x="9711551" y="4245295"/>
            <a:ext cx="2632214" cy="307777"/>
          </a:xfrm>
          <a:prstGeom prst="rect">
            <a:avLst/>
          </a:prstGeom>
          <a:noFill/>
        </p:spPr>
        <p:txBody>
          <a:bodyPr wrap="square" rtlCol="0">
            <a:spAutoFit/>
          </a:bodyPr>
          <a:lstStyle/>
          <a:p>
            <a:pPr algn="ct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Entity-types set of </a:t>
            </a:r>
            <a:r>
              <a:rPr lang="en-US" altLang="zh-CN" sz="14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entites</a:t>
            </a: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in E</a:t>
            </a:r>
            <a:endParaRPr lang="zh-CN" altLang="en-US"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12" name="直接箭头连接符 11"/>
          <p:cNvCxnSpPr>
            <a:stCxn id="29" idx="2"/>
            <a:endCxn id="31" idx="0"/>
          </p:cNvCxnSpPr>
          <p:nvPr/>
        </p:nvCxnSpPr>
        <p:spPr>
          <a:xfrm flipH="1">
            <a:off x="8383386" y="3917224"/>
            <a:ext cx="1183831" cy="328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29" idx="2"/>
            <a:endCxn id="33" idx="0"/>
          </p:cNvCxnSpPr>
          <p:nvPr/>
        </p:nvCxnSpPr>
        <p:spPr>
          <a:xfrm flipH="1">
            <a:off x="9379116" y="3917224"/>
            <a:ext cx="188101" cy="328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29" idx="2"/>
            <a:endCxn id="35" idx="0"/>
          </p:cNvCxnSpPr>
          <p:nvPr/>
        </p:nvCxnSpPr>
        <p:spPr>
          <a:xfrm>
            <a:off x="9567217" y="3917224"/>
            <a:ext cx="1460441" cy="328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9CAC9528-9C10-410F-9BD4-C702AC90EBFD}"/>
                  </a:ext>
                </a:extLst>
              </p:cNvPr>
              <p:cNvSpPr txBox="1"/>
              <p:nvPr/>
            </p:nvSpPr>
            <p:spPr>
              <a:xfrm>
                <a:off x="7639218" y="1859211"/>
                <a:ext cx="5482750" cy="1538883"/>
              </a:xfrm>
              <a:prstGeom prst="rect">
                <a:avLst/>
              </a:prstGeom>
              <a:noFill/>
            </p:spPr>
            <p:txBody>
              <a:bodyPr wrap="square" rtlCol="0">
                <a:spAutoFit/>
              </a:bodyPr>
              <a:lstStyle/>
              <a:p>
                <a:pPr fontAlgn="t"/>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Input1 (</a:t>
                </a:r>
                <a:r>
                  <a:rPr lang="en-US" altLang="zh-CN"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clicked news</a:t>
                </a: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d>
                      <m:dPr>
                        <m:begChr m:val="{"/>
                        <m:endChr m:val="}"/>
                        <m:ctrlP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𝒙</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𝒙</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𝟐</m:t>
                            </m:r>
                          </m:sub>
                        </m:s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 …,</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𝒙</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𝒕</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e>
                    </m:d>
                  </m:oMath>
                </a14:m>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fontAlgn="t"/>
                <a:endPar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fontAlgn="t"/>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Input2 (</a:t>
                </a:r>
                <a:r>
                  <a:rPr lang="en-US" altLang="zh-CN"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candidate news</a:t>
                </a: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𝒙</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𝒕</m:t>
                        </m:r>
                      </m:sub>
                    </m:sSub>
                  </m:oMath>
                </a14:m>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fontAlgn="t"/>
                <a:endPar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fontAlgn="t"/>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Output</a:t>
                </a:r>
                <a:r>
                  <a:rPr lang="en-US" altLang="zh-CN" sz="1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Probability of user clicking on candidate news</a:t>
                </a:r>
                <a14:m>
                  <m:oMath xmlns:m="http://schemas.openxmlformats.org/officeDocument/2006/math">
                    <m:sSub>
                      <m:sSubPr>
                        <m:ctrlPr>
                          <a:rPr lang="en-US" altLang="zh-CN" sz="1400"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sz="1400" b="1" i="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 </m:t>
                        </m:r>
                        <m:r>
                          <a:rPr lang="en-US" altLang="zh-CN" sz="1400"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𝒙</m:t>
                        </m:r>
                      </m:e>
                      <m:sub>
                        <m:r>
                          <a:rPr lang="en-US" altLang="zh-CN" sz="1400"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𝒕</m:t>
                        </m:r>
                      </m:sub>
                    </m:sSub>
                  </m:oMath>
                </a14:m>
                <a:endParaRPr lang="zh-CN" altLang="en-US" sz="14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50" name="文本框 49">
                <a:extLst>
                  <a:ext uri="{FF2B5EF4-FFF2-40B4-BE49-F238E27FC236}">
                    <a16:creationId xmlns:a16="http://schemas.microsoft.com/office/drawing/2014/main" id="{9CAC9528-9C10-410F-9BD4-C702AC90EBFD}"/>
                  </a:ext>
                </a:extLst>
              </p:cNvPr>
              <p:cNvSpPr txBox="1">
                <a:spLocks noRot="1" noChangeAspect="1" noMove="1" noResize="1" noEditPoints="1" noAdjustHandles="1" noChangeArrowheads="1" noChangeShapeType="1" noTextEdit="1"/>
              </p:cNvSpPr>
              <p:nvPr/>
            </p:nvSpPr>
            <p:spPr>
              <a:xfrm>
                <a:off x="7639218" y="1859211"/>
                <a:ext cx="5482750" cy="1538883"/>
              </a:xfrm>
              <a:prstGeom prst="rect">
                <a:avLst/>
              </a:prstGeom>
              <a:blipFill>
                <a:blip r:embed="rId9"/>
                <a:stretch>
                  <a:fillRect l="-889" t="-1984" b="-2381"/>
                </a:stretch>
              </a:blipFill>
            </p:spPr>
            <p:txBody>
              <a:bodyPr/>
              <a:lstStyle/>
              <a:p>
                <a:r>
                  <a:rPr lang="zh-CN" altLang="en-US">
                    <a:noFill/>
                  </a:rPr>
                  <a:t> </a:t>
                </a:r>
              </a:p>
            </p:txBody>
          </p:sp>
        </mc:Fallback>
      </mc:AlternateContent>
      <p:pic>
        <p:nvPicPr>
          <p:cNvPr id="55" name="图片 54"/>
          <p:cNvPicPr>
            <a:picLocks noChangeAspect="1"/>
          </p:cNvPicPr>
          <p:nvPr/>
        </p:nvPicPr>
        <p:blipFill>
          <a:blip r:embed="rId10"/>
          <a:stretch>
            <a:fillRect/>
          </a:stretch>
        </p:blipFill>
        <p:spPr>
          <a:xfrm>
            <a:off x="51720" y="1674383"/>
            <a:ext cx="7451898" cy="4529001"/>
          </a:xfrm>
          <a:prstGeom prst="rect">
            <a:avLst/>
          </a:prstGeom>
        </p:spPr>
      </p:pic>
      <p:sp>
        <p:nvSpPr>
          <p:cNvPr id="69" name="矩形 68"/>
          <p:cNvSpPr/>
          <p:nvPr/>
        </p:nvSpPr>
        <p:spPr>
          <a:xfrm>
            <a:off x="1593436" y="6341195"/>
            <a:ext cx="4210896" cy="338554"/>
          </a:xfrm>
          <a:prstGeom prst="rect">
            <a:avLst/>
          </a:prstGeom>
        </p:spPr>
        <p:txBody>
          <a:bodyPr wrap="none">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2: Simple visualization of DAN model </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0" name="矩形 79"/>
              <p:cNvSpPr/>
              <p:nvPr/>
            </p:nvSpPr>
            <p:spPr>
              <a:xfrm>
                <a:off x="7992453" y="5092492"/>
                <a:ext cx="4199547" cy="1279966"/>
              </a:xfrm>
              <a:prstGeom prst="rect">
                <a:avLst/>
              </a:prstGeom>
            </p:spPr>
            <p:txBody>
              <a:bodyPr wrap="none">
                <a:spAutoFit/>
              </a:bodyPr>
              <a:lstStyle/>
              <a:p>
                <a:pPr algn="ctr"/>
                <a:endParaRPr lang="en-US" altLang="zh-CN" b="1" baseline="30000" dirty="0">
                  <a:solidFill>
                    <a:srgbClr val="92D05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𝑻</m:t>
                      </m:r>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d>
                        <m:dPr>
                          <m:begChr m:val="["/>
                          <m:endChr m:val="]"/>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𝒘</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𝒘</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𝟐</m:t>
                              </m:r>
                            </m:sub>
                          </m:s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𝒘</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𝒏</m:t>
                              </m:r>
                            </m:sub>
                          </m:sSub>
                        </m:e>
                      </m:d>
                      <m:r>
                        <m:rPr>
                          <m:nor/>
                        </m:rPr>
                        <a:rPr lang="en-US" altLang="zh-CN" b="1" baseline="30000" dirty="0" smtClean="0">
                          <a:solidFill>
                            <a:srgbClr val="002060"/>
                          </a:solidFill>
                          <a:latin typeface="Times New Roman" panose="02020603050405020304" pitchFamily="18" charset="0"/>
                        </a:rPr>
                        <m:t>T</m:t>
                      </m:r>
                    </m:oMath>
                  </m:oMathPara>
                </a14:m>
                <a:endParaRPr lang="en-US" altLang="zh-CN" b="1" baseline="30000" dirty="0">
                  <a:solidFill>
                    <a:srgbClr val="92D050"/>
                  </a:solidFill>
                  <a:latin typeface="Times New Roman" panose="02020603050405020304" pitchFamily="18" charset="0"/>
                </a:endParaRPr>
              </a:p>
              <a:p>
                <a:pPr algn="ctr"/>
                <a14:m>
                  <m:oMath xmlns:m="http://schemas.openxmlformats.org/officeDocument/2006/math">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𝑪</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d>
                      <m:dPr>
                        <m:begChr m:val="["/>
                        <m:endChr m:val="]"/>
                        <m:ctrlP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𝒆</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 </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𝒇</m:t>
                        </m:r>
                        <m:d>
                          <m:dPr>
                            <m:ctrlP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𝒈</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e>
                        </m:d>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 </m:t>
                            </m:r>
                            <m:r>
                              <a:rPr lang="en-US" altLang="zh-CN" b="1" i="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𝐞</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𝟐</m:t>
                            </m:r>
                          </m:sub>
                        </m:s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𝒇</m:t>
                        </m:r>
                        <m:d>
                          <m:d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𝒈</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𝟐</m:t>
                                </m:r>
                              </m:sub>
                            </m:sSub>
                          </m:e>
                        </m:d>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𝐞</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𝒎</m:t>
                            </m:r>
                          </m:sub>
                        </m:s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𝒇</m:t>
                        </m:r>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𝒈</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𝒎</m:t>
                            </m:r>
                          </m:sub>
                        </m:sSub>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e>
                    </m:d>
                  </m:oMath>
                </a14:m>
                <a:r>
                  <a:rPr lang="en-US" altLang="zh-CN" b="1" baseline="30000" dirty="0">
                    <a:solidFill>
                      <a:srgbClr val="002060"/>
                    </a:solidFill>
                    <a:latin typeface="Times New Roman" panose="02020603050405020304" pitchFamily="18" charset="0"/>
                  </a:rPr>
                  <a:t>T</a:t>
                </a:r>
              </a:p>
              <a:p>
                <a:pPr algn="ctr"/>
                <a:endParaRPr lang="en-US" altLang="zh-CN" b="1" baseline="30000" dirty="0">
                  <a:solidFill>
                    <a:srgbClr val="002060"/>
                  </a:solidFill>
                  <a:latin typeface="Times New Roman" panose="02020603050405020304" pitchFamily="18" charset="0"/>
                </a:endParaRPr>
              </a:p>
              <a:p>
                <a:pPr algn="ctr"/>
                <a:r>
                  <a:rPr lang="en-US" altLang="zh-CN" b="1" dirty="0">
                    <a:solidFill>
                      <a:schemeClr val="accent1">
                        <a:lumMod val="50000"/>
                      </a:schemeClr>
                    </a:solidFill>
                    <a:ea typeface="楷体" panose="02010609060101010101" pitchFamily="49" charset="-122"/>
                    <a:cs typeface="Times New Roman" panose="02020603050405020304" pitchFamily="18" charset="0"/>
                  </a:rPr>
                  <a:t>I</a:t>
                </a:r>
                <a14:m>
                  <m:oMath xmlns:m="http://schemas.openxmlformats.org/officeDocument/2006/math">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d>
                      <m:dPr>
                        <m:begChr m:val="["/>
                        <m:endChr m:val="]"/>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dPr>
                      <m:e>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𝑰</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𝑰</m:t>
                            </m:r>
                          </m:e>
                          <m: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𝟐</m:t>
                            </m:r>
                          </m:sub>
                        </m:sSub>
                        <m:r>
                          <a:rPr lang="en-US" altLang="zh-CN" b="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𝑰</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𝒕</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𝟏</m:t>
                            </m:r>
                          </m:sub>
                        </m:sSub>
                      </m:e>
                    </m:d>
                    <m:r>
                      <a:rPr lang="en-US" altLang="zh-CN" b="1" i="0"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 &amp;</m:t>
                    </m:r>
                    <m:sSub>
                      <m:sSubPr>
                        <m:ctrlP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 </m:t>
                        </m:r>
                        <m:r>
                          <a:rPr lang="en-US" altLang="zh-CN" b="1" i="1">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𝑰</m:t>
                        </m:r>
                      </m:e>
                      <m:sub>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𝒕</m:t>
                        </m:r>
                      </m:sub>
                    </m:sSub>
                  </m:oMath>
                </a14:m>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80" name="矩形 79"/>
              <p:cNvSpPr>
                <a:spLocks noRot="1" noChangeAspect="1" noMove="1" noResize="1" noEditPoints="1" noAdjustHandles="1" noChangeArrowheads="1" noChangeShapeType="1" noTextEdit="1"/>
              </p:cNvSpPr>
              <p:nvPr/>
            </p:nvSpPr>
            <p:spPr>
              <a:xfrm>
                <a:off x="7992453" y="5092492"/>
                <a:ext cx="4199547" cy="1279966"/>
              </a:xfrm>
              <a:prstGeom prst="rect">
                <a:avLst/>
              </a:prstGeom>
              <a:blipFill>
                <a:blip r:embed="rId11"/>
                <a:stretch>
                  <a:fillRect b="-6667"/>
                </a:stretch>
              </a:blipFill>
            </p:spPr>
            <p:txBody>
              <a:bodyPr/>
              <a:lstStyle/>
              <a:p>
                <a:r>
                  <a:rPr lang="zh-CN" altLang="en-US">
                    <a:noFill/>
                  </a:rPr>
                  <a:t> </a:t>
                </a:r>
              </a:p>
            </p:txBody>
          </p:sp>
        </mc:Fallback>
      </mc:AlternateContent>
      <p:cxnSp>
        <p:nvCxnSpPr>
          <p:cNvPr id="96" name="直接箭头连接符 95"/>
          <p:cNvCxnSpPr/>
          <p:nvPr/>
        </p:nvCxnSpPr>
        <p:spPr>
          <a:xfrm>
            <a:off x="7305675" y="4638675"/>
            <a:ext cx="1669626" cy="7429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endCxn id="80" idx="1"/>
          </p:cNvCxnSpPr>
          <p:nvPr/>
        </p:nvCxnSpPr>
        <p:spPr>
          <a:xfrm>
            <a:off x="7324945" y="5305425"/>
            <a:ext cx="667508" cy="4270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033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5" y="-33655"/>
            <a:ext cx="12345670" cy="1045667"/>
            <a:chOff x="0" y="-1270"/>
            <a:chExt cx="12353925" cy="973274"/>
          </a:xfrm>
        </p:grpSpPr>
        <p:pic>
          <p:nvPicPr>
            <p:cNvPr id="4" name="图片 3"/>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300000"/>
                      </a14:imgEffect>
                    </a14:imgLayer>
                  </a14:imgProps>
                </a:ext>
              </a:extLst>
            </a:blip>
            <a:stretch>
              <a:fillRect/>
            </a:stretch>
          </p:blipFill>
          <p:spPr>
            <a:xfrm>
              <a:off x="0" y="-1270"/>
              <a:ext cx="12204000" cy="973274"/>
            </a:xfrm>
            <a:prstGeom prst="rect">
              <a:avLst/>
            </a:prstGeom>
          </p:spPr>
        </p:pic>
        <p:pic>
          <p:nvPicPr>
            <p:cNvPr id="7" name="图片 6"/>
            <p:cNvPicPr>
              <a:picLocks noChangeAspect="1"/>
            </p:cNvPicPr>
            <p:nvPr/>
          </p:nvPicPr>
          <p:blipFill>
            <a:blip r:embed="rId6"/>
            <a:stretch>
              <a:fillRect/>
            </a:stretch>
          </p:blipFill>
          <p:spPr>
            <a:xfrm>
              <a:off x="11503025" y="127573"/>
              <a:ext cx="571764" cy="720000"/>
            </a:xfrm>
            <a:prstGeom prst="rect">
              <a:avLst/>
            </a:prstGeom>
          </p:spPr>
        </p:pic>
        <p:sp>
          <p:nvSpPr>
            <p:cNvPr id="6" name="矩形 5"/>
            <p:cNvSpPr/>
            <p:nvPr/>
          </p:nvSpPr>
          <p:spPr>
            <a:xfrm>
              <a:off x="9777095" y="422910"/>
              <a:ext cx="2576830" cy="543164"/>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Advanced Technique of Artificial  Intelligence</a:t>
              </a:r>
            </a:p>
          </p:txBody>
        </p:sp>
        <p:pic>
          <p:nvPicPr>
            <p:cNvPr id="8" name="图片 7"/>
            <p:cNvPicPr>
              <a:picLocks noChangeAspect="1"/>
            </p:cNvPicPr>
            <p:nvPr/>
          </p:nvPicPr>
          <p:blipFill rotWithShape="1">
            <a:blip r:embed="rId7"/>
            <a:srcRect b="41473"/>
            <a:stretch>
              <a:fillRect/>
            </a:stretch>
          </p:blipFill>
          <p:spPr>
            <a:xfrm>
              <a:off x="779089" y="689929"/>
              <a:ext cx="2924175" cy="239712"/>
            </a:xfrm>
            <a:prstGeom prst="rect">
              <a:avLst/>
            </a:prstGeom>
          </p:spPr>
        </p:pic>
        <p:sp>
          <p:nvSpPr>
            <p:cNvPr id="5" name="矩形 4"/>
            <p:cNvSpPr/>
            <p:nvPr/>
          </p:nvSpPr>
          <p:spPr>
            <a:xfrm>
              <a:off x="915011" y="634096"/>
              <a:ext cx="3376011" cy="313841"/>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11" name="矩形 10"/>
            <p:cNvSpPr/>
            <p:nvPr/>
          </p:nvSpPr>
          <p:spPr>
            <a:xfrm>
              <a:off x="10261930" y="99463"/>
              <a:ext cx="1247643" cy="299656"/>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pic>
        <p:nvPicPr>
          <p:cNvPr id="16" name="图片 15"/>
          <p:cNvPicPr>
            <a:picLocks noChangeAspect="1"/>
          </p:cNvPicPr>
          <p:nvPr/>
        </p:nvPicPr>
        <p:blipFill>
          <a:blip r:embed="rId8"/>
          <a:stretch>
            <a:fillRect/>
          </a:stretch>
        </p:blipFill>
        <p:spPr>
          <a:xfrm>
            <a:off x="-27065" y="1382684"/>
            <a:ext cx="7451898" cy="4529001"/>
          </a:xfrm>
          <a:prstGeom prst="rect">
            <a:avLst/>
          </a:prstGeom>
        </p:spPr>
      </p:pic>
      <p:sp>
        <p:nvSpPr>
          <p:cNvPr id="17" name="矩形 16"/>
          <p:cNvSpPr/>
          <p:nvPr/>
        </p:nvSpPr>
        <p:spPr>
          <a:xfrm>
            <a:off x="564736" y="6062164"/>
            <a:ext cx="4210896" cy="338554"/>
          </a:xfrm>
          <a:prstGeom prst="rect">
            <a:avLst/>
          </a:prstGeom>
        </p:spPr>
        <p:txBody>
          <a:bodyPr wrap="none">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Figure 2: Simple visualization of DAN model </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4" name="图片 13"/>
          <p:cNvPicPr>
            <a:picLocks noChangeAspect="1"/>
          </p:cNvPicPr>
          <p:nvPr/>
        </p:nvPicPr>
        <p:blipFill>
          <a:blip r:embed="rId9"/>
          <a:stretch>
            <a:fillRect/>
          </a:stretch>
        </p:blipFill>
        <p:spPr>
          <a:xfrm>
            <a:off x="8086222" y="1329317"/>
            <a:ext cx="3364869" cy="2254576"/>
          </a:xfrm>
          <a:prstGeom prst="rect">
            <a:avLst/>
          </a:prstGeom>
        </p:spPr>
      </p:pic>
      <p:cxnSp>
        <p:nvCxnSpPr>
          <p:cNvPr id="9" name="直接箭头连接符 8"/>
          <p:cNvCxnSpPr>
            <a:endCxn id="14" idx="1"/>
          </p:cNvCxnSpPr>
          <p:nvPr/>
        </p:nvCxnSpPr>
        <p:spPr>
          <a:xfrm>
            <a:off x="7424833" y="2456605"/>
            <a:ext cx="6613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086222" y="3984120"/>
            <a:ext cx="928459" cy="369332"/>
          </a:xfrm>
          <a:prstGeom prst="rect">
            <a:avLst/>
          </a:prstGeom>
          <a:noFill/>
        </p:spPr>
        <p:txBody>
          <a:bodyPr wrap="none" rtlCol="0">
            <a:spAutoFit/>
          </a:bodyPr>
          <a:lstStyle/>
          <a:p>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ARNN:</a:t>
            </a:r>
            <a:endParaRPr lang="zh-CN" altLang="en-US"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文本框 17"/>
              <p:cNvSpPr txBox="1"/>
              <p:nvPr/>
            </p:nvSpPr>
            <p:spPr>
              <a:xfrm>
                <a:off x="8086221" y="4382122"/>
                <a:ext cx="2294603" cy="4153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𝒉</m:t>
                          </m:r>
                        </m:e>
                        <m:sub>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𝒋</m:t>
                          </m:r>
                        </m:sub>
                      </m:sSub>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𝑳𝑺𝑻𝑴</m:t>
                      </m:r>
                      <m:d>
                        <m:dPr>
                          <m:ctrlP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b="1" i="1">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𝒉</m:t>
                              </m:r>
                            </m:e>
                            <m:sub>
                              <m:r>
                                <a:rPr lang="en-US" altLang="zh-CN" b="1" i="1">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𝒋</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𝟏</m:t>
                              </m:r>
                            </m:sub>
                          </m:sSub>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b="1" i="1">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𝑰</m:t>
                              </m:r>
                            </m:e>
                            <m:sub>
                              <m:r>
                                <a:rPr lang="en-US" altLang="zh-CN" b="1" i="1">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𝒋</m:t>
                              </m:r>
                            </m:sub>
                          </m:sSub>
                        </m:e>
                      </m:d>
                    </m:oMath>
                  </m:oMathPara>
                </a14:m>
                <a:endParaRPr lang="zh-CN" altLang="en-US"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8086221" y="4382122"/>
                <a:ext cx="2294603" cy="415370"/>
              </a:xfrm>
              <a:prstGeom prst="rect">
                <a:avLst/>
              </a:prstGeom>
              <a:blipFill>
                <a:blip r:embed="rId10"/>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8086221" y="4843820"/>
                <a:ext cx="1493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1" i="1" smtClean="0">
                          <a:solidFill>
                            <a:schemeClr val="accent1">
                              <a:lumMod val="50000"/>
                            </a:schemeClr>
                          </a:solidFill>
                          <a:latin typeface="Cambria Math" panose="02040503050406030204" pitchFamily="18" charset="0"/>
                          <a:ea typeface="楷体" panose="02010609060101010101" pitchFamily="49" charset="-122"/>
                          <a:cs typeface="Times New Roman" panose="02020603050405020304" pitchFamily="18" charset="0"/>
                        </a:rPr>
                        <m:t>𝒋</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𝟐</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𝒋</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b="1" i="1" smtClean="0">
                              <a:solidFill>
                                <a:schemeClr val="accent1">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𝟏</m:t>
                          </m:r>
                        </m:e>
                      </m:d>
                    </m:oMath>
                  </m:oMathPara>
                </a14:m>
                <a:endParaRPr lang="zh-CN" altLang="en-US"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8086221" y="4843820"/>
                <a:ext cx="1493999" cy="369332"/>
              </a:xfrm>
              <a:prstGeom prst="rect">
                <a:avLst/>
              </a:prstGeom>
              <a:blipFill>
                <a:blip r:embed="rId11"/>
                <a:stretch>
                  <a:fillRect b="-1500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06820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1802</Words>
  <Application>Microsoft Office PowerPoint</Application>
  <PresentationFormat>宽屏</PresentationFormat>
  <Paragraphs>123</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仿宋</vt:lpstr>
      <vt:lpstr>黑体</vt:lpstr>
      <vt:lpstr>微软雅黑</vt:lpstr>
      <vt:lpstr>Arial</vt:lpstr>
      <vt:lpstr>Bahnschrift Condensed</vt:lpstr>
      <vt:lpstr>Cambria Math</vt:lpstr>
      <vt:lpstr>Gill Sans Ultra Bold</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BigData</dc:creator>
  <cp:lastModifiedBy>1 23</cp:lastModifiedBy>
  <cp:revision>237</cp:revision>
  <dcterms:created xsi:type="dcterms:W3CDTF">2019-06-19T02:08:00Z</dcterms:created>
  <dcterms:modified xsi:type="dcterms:W3CDTF">2019-11-29T06:42:23Z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