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52" r:id="rId5"/>
    <p:sldId id="448" r:id="rId6"/>
    <p:sldId id="553" r:id="rId7"/>
    <p:sldId id="554" r:id="rId8"/>
    <p:sldId id="562" r:id="rId9"/>
    <p:sldId id="567" r:id="rId10"/>
    <p:sldId id="566" r:id="rId11"/>
    <p:sldId id="563" r:id="rId12"/>
    <p:sldId id="570" r:id="rId13"/>
    <p:sldId id="568" r:id="rId14"/>
    <p:sldId id="569" r:id="rId15"/>
    <p:sldId id="564" r:id="rId16"/>
    <p:sldId id="565" r:id="rId17"/>
    <p:sldId id="558" r:id="rId18"/>
    <p:sldId id="560" r:id="rId19"/>
    <p:sldId id="561" r:id="rId20"/>
    <p:sldId id="572" r:id="rId21"/>
    <p:sldId id="571" r:id="rId22"/>
    <p:sldId id="555" r:id="rId23"/>
    <p:sldId id="573" r:id="rId24"/>
    <p:sldId id="556" r:id="rId25"/>
    <p:sldId id="496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4629"/>
  </p:normalViewPr>
  <p:slideViewPr>
    <p:cSldViewPr snapToGrid="0" snapToObjects="1">
      <p:cViewPr varScale="1">
        <p:scale>
          <a:sx n="63" d="100"/>
          <a:sy n="63" d="100"/>
        </p:scale>
        <p:origin x="1536" y="4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4A977-DCA7-4669-8B00-6C14110643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031A7-4900-4265-AAA0-E0930032C18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031A7-4900-4265-AAA0-E0930032C1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17"/>
            <a:ext cx="9144000" cy="51467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042"/>
            <a:ext cx="350550" cy="7333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B33BA-5C1F-41E2-89CC-9A0981093C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86534-C23B-4D28-849F-14E4D220163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6376"/>
            <a:ext cx="281964" cy="720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-17756"/>
            <a:ext cx="9134475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9" y="17756"/>
            <a:ext cx="179353" cy="74572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23840" y="4944354"/>
            <a:ext cx="35641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讲  述  人：王强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r>
              <a:rPr lang="zh-CN" altLang="en-US" sz="2000" b="1" dirty="0">
                <a:solidFill>
                  <a:srgbClr val="C00000"/>
                </a:solidFill>
              </a:rPr>
              <a:t>讲述时间：</a:t>
            </a:r>
            <a:r>
              <a:rPr lang="en-US" altLang="zh-CN" sz="2000" b="1" dirty="0">
                <a:solidFill>
                  <a:srgbClr val="C00000"/>
                </a:solidFill>
              </a:rPr>
              <a:t>2020 </a:t>
            </a:r>
            <a:r>
              <a:rPr lang="zh-CN" altLang="en-US" sz="2000" b="1" dirty="0">
                <a:solidFill>
                  <a:srgbClr val="C00000"/>
                </a:solidFill>
              </a:rPr>
              <a:t>年 </a:t>
            </a:r>
            <a:r>
              <a:rPr lang="en-US" altLang="zh-CN" sz="2000" b="1" dirty="0">
                <a:solidFill>
                  <a:srgbClr val="C00000"/>
                </a:solidFill>
              </a:rPr>
              <a:t>11</a:t>
            </a:r>
            <a:r>
              <a:rPr lang="zh-CN" altLang="en-US" sz="2000" b="1" dirty="0">
                <a:solidFill>
                  <a:srgbClr val="C00000"/>
                </a:solidFill>
              </a:rPr>
              <a:t>月 </a:t>
            </a:r>
            <a:r>
              <a:rPr lang="en-US" altLang="zh-CN" sz="2000" b="1" dirty="0">
                <a:solidFill>
                  <a:srgbClr val="C00000"/>
                </a:solidFill>
              </a:rPr>
              <a:t>8</a:t>
            </a:r>
            <a:r>
              <a:rPr lang="zh-CN" altLang="en-US" sz="2000" b="1" dirty="0">
                <a:solidFill>
                  <a:srgbClr val="C00000"/>
                </a:solidFill>
              </a:rPr>
              <a:t>日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r>
              <a:rPr lang="zh-CN" altLang="en-US" sz="2000" dirty="0">
                <a:solidFill>
                  <a:srgbClr val="00B050"/>
                </a:solidFill>
              </a:rPr>
              <a:t>            </a:t>
            </a:r>
            <a:endParaRPr lang="en-US" altLang="zh-CN" sz="2000" dirty="0">
              <a:solidFill>
                <a:srgbClr val="00B050"/>
              </a:solidFill>
            </a:endParaRPr>
          </a:p>
          <a:p>
            <a:r>
              <a:rPr lang="zh-CN" altLang="en-US" sz="2000" dirty="0">
                <a:solidFill>
                  <a:srgbClr val="00B050"/>
                </a:solidFill>
              </a:rPr>
              <a:t>            </a:t>
            </a:r>
            <a:endParaRPr lang="en-US" altLang="zh-CN" sz="2000" dirty="0">
              <a:solidFill>
                <a:srgbClr val="00B050"/>
              </a:solidFill>
            </a:endParaRPr>
          </a:p>
          <a:p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78280" y="1950913"/>
            <a:ext cx="6568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kern="100" dirty="0" err="1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ContourNet</a:t>
            </a:r>
            <a:r>
              <a:rPr lang="zh-CN" alt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：向精确的任意形状场景文本检测迈进了一步</a:t>
            </a:r>
            <a:endParaRPr lang="zh-CN" altLang="zh-CN" sz="20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8" y="2863087"/>
            <a:ext cx="1452270" cy="254147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93505" y="5284545"/>
            <a:ext cx="760667" cy="950835"/>
            <a:chOff x="5143504" y="2857495"/>
            <a:chExt cx="1357322" cy="1696652"/>
          </a:xfrm>
        </p:grpSpPr>
        <p:pic>
          <p:nvPicPr>
            <p:cNvPr id="10" name="Picture 3" descr="C:\Documents and Settings\Administrator\桌面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3504" y="2857495"/>
              <a:ext cx="1357322" cy="1696652"/>
            </a:xfrm>
            <a:prstGeom prst="rect">
              <a:avLst/>
            </a:prstGeom>
            <a:noFill/>
          </p:spPr>
        </p:pic>
        <p:sp>
          <p:nvSpPr>
            <p:cNvPr id="11" name="TextBox 11"/>
            <p:cNvSpPr txBox="1"/>
            <p:nvPr/>
          </p:nvSpPr>
          <p:spPr>
            <a:xfrm>
              <a:off x="5477189" y="3071648"/>
              <a:ext cx="764832" cy="13608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hawrk</a:t>
              </a:r>
              <a:endParaRPr lang="en-US" altLang="zh-CN" sz="16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9"/>
          <p:cNvSpPr/>
          <p:nvPr/>
        </p:nvSpPr>
        <p:spPr>
          <a:xfrm>
            <a:off x="252955" y="804911"/>
            <a:ext cx="722059" cy="749556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696" y="830948"/>
            <a:ext cx="7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40000"/>
                </a:solidFill>
                <a:latin typeface="Impact" panose="020B0806030902050204" pitchFamily="34" charset="0"/>
              </a:rPr>
              <a:t>3</a:t>
            </a:r>
            <a:endParaRPr lang="zh-CN" altLang="en-US" sz="4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3754" y="667481"/>
            <a:ext cx="647544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方法</a:t>
            </a:r>
            <a:endParaRPr lang="en-US" altLang="zh-CN" sz="4000" b="1" dirty="0">
              <a:solidFill>
                <a:srgbClr val="0D203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3384" y="2276414"/>
            <a:ext cx="73674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主干网络首先输出卷积特征到</a:t>
            </a:r>
            <a:r>
              <a:rPr lang="en-US" altLang="zh-CN" dirty="0">
                <a:latin typeface="+mn-ea"/>
              </a:rPr>
              <a:t>Adaptive-RPN</a:t>
            </a:r>
            <a:r>
              <a:rPr lang="zh-CN" altLang="en-US" dirty="0">
                <a:latin typeface="+mn-ea"/>
              </a:rPr>
              <a:t>，然后使用类似</a:t>
            </a:r>
            <a:r>
              <a:rPr lang="en-US" altLang="zh-CN" dirty="0">
                <a:latin typeface="+mn-ea"/>
              </a:rPr>
              <a:t>Faster RCNN</a:t>
            </a:r>
            <a:r>
              <a:rPr lang="zh-CN" altLang="en-US" dirty="0">
                <a:latin typeface="+mn-ea"/>
              </a:rPr>
              <a:t>的方法，计算候选区域分类和回归损失。在经典的</a:t>
            </a:r>
            <a:r>
              <a:rPr lang="en-US" altLang="zh-CN" dirty="0">
                <a:latin typeface="+mn-ea"/>
              </a:rPr>
              <a:t>RPN</a:t>
            </a:r>
            <a:r>
              <a:rPr lang="zh-CN" altLang="en-US" dirty="0">
                <a:latin typeface="+mn-ea"/>
              </a:rPr>
              <a:t>中，直接回归检测框中心点和长宽四个偏移量，而</a:t>
            </a:r>
            <a:r>
              <a:rPr lang="en-US" altLang="zh-CN" dirty="0">
                <a:latin typeface="+mn-ea"/>
              </a:rPr>
              <a:t>Adaptive-RPN</a:t>
            </a:r>
            <a:r>
              <a:rPr lang="zh-CN" altLang="en-US" dirty="0">
                <a:latin typeface="+mn-ea"/>
              </a:rPr>
              <a:t>则回归预定义好的</a:t>
            </a:r>
            <a:r>
              <a:rPr lang="en-US" altLang="zh-CN" dirty="0">
                <a:latin typeface="+mn-ea"/>
              </a:rPr>
              <a:t>9</a:t>
            </a:r>
            <a:r>
              <a:rPr lang="zh-CN" altLang="en-US" dirty="0">
                <a:latin typeface="+mn-ea"/>
              </a:rPr>
              <a:t>个点的坐标偏移量，（四角点，四条边中心点，候选框中心点），如图所示。回归后取外围</a:t>
            </a:r>
            <a:r>
              <a:rPr lang="en-US" altLang="zh-CN" dirty="0">
                <a:latin typeface="+mn-ea"/>
              </a:rPr>
              <a:t>8</a:t>
            </a:r>
            <a:r>
              <a:rPr lang="zh-CN" altLang="en-US" dirty="0">
                <a:latin typeface="+mn-ea"/>
              </a:rPr>
              <a:t>点的最小包围框，而中心点则用于矫正（</a:t>
            </a:r>
            <a:r>
              <a:rPr lang="en-US" altLang="zh-CN" dirty="0">
                <a:latin typeface="+mn-ea"/>
              </a:rPr>
              <a:t>e.g. </a:t>
            </a:r>
            <a:r>
              <a:rPr lang="zh-CN" altLang="en-US" dirty="0">
                <a:latin typeface="+mn-ea"/>
              </a:rPr>
              <a:t>包围框左边界超过中心点，直接取中心点为左界）。作者利用</a:t>
            </a:r>
            <a:r>
              <a:rPr lang="en-US" altLang="zh-CN" dirty="0" err="1">
                <a:latin typeface="+mn-ea"/>
              </a:rPr>
              <a:t>IoU</a:t>
            </a:r>
            <a:r>
              <a:rPr lang="en-US" altLang="zh-CN" dirty="0">
                <a:latin typeface="+mn-ea"/>
              </a:rPr>
              <a:t> loss</a:t>
            </a:r>
            <a:r>
              <a:rPr lang="zh-CN" altLang="en-US" dirty="0">
                <a:latin typeface="+mn-ea"/>
              </a:rPr>
              <a:t>的尺度不敏感特性来回归更准确的边界框。 </a:t>
            </a:r>
            <a:endParaRPr lang="zh-CN" altLang="en-US" dirty="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014" y="17023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3.1 Adaptive-RPN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9"/>
          <p:cNvSpPr/>
          <p:nvPr/>
        </p:nvSpPr>
        <p:spPr>
          <a:xfrm>
            <a:off x="252955" y="804911"/>
            <a:ext cx="722059" cy="749556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696" y="830948"/>
            <a:ext cx="7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40000"/>
                </a:solidFill>
                <a:latin typeface="Impact" panose="020B0806030902050204" pitchFamily="34" charset="0"/>
              </a:rPr>
              <a:t>3</a:t>
            </a:r>
            <a:endParaRPr lang="zh-CN" altLang="en-US" sz="4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3754" y="667481"/>
            <a:ext cx="647544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方法</a:t>
            </a:r>
            <a:endParaRPr lang="en-US" altLang="zh-CN" sz="4000" b="1" dirty="0">
              <a:solidFill>
                <a:srgbClr val="0D203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3754" y="2399013"/>
            <a:ext cx="68481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RPN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在目标检测中经常见到，它预测一个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4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维的回归向量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{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△x</a:t>
            </a:r>
            <a:r>
              <a:rPr lang="en-US" altLang="zh-CN" dirty="0">
                <a:solidFill>
                  <a:srgbClr val="4D4D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zh-CN" altLang="en-US" dirty="0">
                <a:solidFill>
                  <a:srgbClr val="4D4D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△y</a:t>
            </a:r>
            <a:r>
              <a:rPr lang="en-US" altLang="zh-CN" dirty="0">
                <a:solidFill>
                  <a:srgbClr val="4D4D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zh-CN" altLang="en-US" dirty="0">
                <a:solidFill>
                  <a:srgbClr val="4D4D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△w</a:t>
            </a:r>
            <a:r>
              <a:rPr lang="en-US" altLang="zh-CN" dirty="0">
                <a:solidFill>
                  <a:srgbClr val="4D4D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zh-CN" altLang="en-US" dirty="0">
                <a:solidFill>
                  <a:srgbClr val="4D4D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△h</a:t>
            </a:r>
            <a:r>
              <a:rPr lang="en-US" altLang="zh-CN" dirty="0">
                <a:solidFill>
                  <a:srgbClr val="4D4D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zh-CN" altLang="en-US" dirty="0">
                <a:solidFill>
                  <a:srgbClr val="4D4D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}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，</a:t>
            </a:r>
            <a:r>
              <a:rPr lang="zh-CN" altLang="en-US" dirty="0"/>
              <a:t>用来提炼当前的候选框</a:t>
            </a:r>
            <a:r>
              <a:rPr lang="en-US" altLang="zh-CN" dirty="0" err="1">
                <a:solidFill>
                  <a:srgbClr val="4D4D4D"/>
                </a:solidFill>
                <a:latin typeface="KaTeX_Main"/>
              </a:rPr>
              <a:t>B</a:t>
            </a:r>
            <a:r>
              <a:rPr lang="en-US" altLang="zh-CN" baseline="-25000" dirty="0" err="1">
                <a:solidFill>
                  <a:srgbClr val="4D4D4D"/>
                </a:solidFill>
                <a:latin typeface="KaTeX_Main"/>
              </a:rPr>
              <a:t>c</a:t>
            </a:r>
            <a:r>
              <a:rPr lang="en-US" altLang="zh-CN" dirty="0">
                <a:solidFill>
                  <a:srgbClr val="4D4D4D"/>
                </a:solidFill>
                <a:latin typeface="KaTeX_Main"/>
              </a:rPr>
              <a:t>={x</a:t>
            </a:r>
            <a:r>
              <a:rPr lang="en-US" altLang="zh-CN" baseline="-25000" dirty="0">
                <a:solidFill>
                  <a:srgbClr val="4D4D4D"/>
                </a:solidFill>
                <a:latin typeface="KaTeX_Main"/>
              </a:rPr>
              <a:t>c</a:t>
            </a:r>
            <a:r>
              <a:rPr lang="zh-CN" altLang="en-US" dirty="0">
                <a:solidFill>
                  <a:srgbClr val="4D4D4D"/>
                </a:solidFill>
                <a:latin typeface="KaTeX_Main"/>
              </a:rPr>
              <a:t>，</a:t>
            </a:r>
            <a:r>
              <a:rPr lang="en-US" altLang="zh-CN" dirty="0" err="1">
                <a:solidFill>
                  <a:srgbClr val="4D4D4D"/>
                </a:solidFill>
                <a:latin typeface="KaTeX_Main"/>
              </a:rPr>
              <a:t>y</a:t>
            </a:r>
            <a:r>
              <a:rPr lang="en-US" altLang="zh-CN" baseline="-25000" dirty="0" err="1">
                <a:solidFill>
                  <a:srgbClr val="4D4D4D"/>
                </a:solidFill>
                <a:latin typeface="KaTeX_Main"/>
              </a:rPr>
              <a:t>c</a:t>
            </a:r>
            <a:r>
              <a:rPr lang="zh-CN" altLang="en-US" dirty="0">
                <a:solidFill>
                  <a:srgbClr val="4D4D4D"/>
                </a:solidFill>
                <a:latin typeface="KaTeX_Main"/>
              </a:rPr>
              <a:t>，</a:t>
            </a:r>
            <a:r>
              <a:rPr lang="en-US" altLang="zh-CN" dirty="0" err="1">
                <a:solidFill>
                  <a:srgbClr val="4D4D4D"/>
                </a:solidFill>
                <a:latin typeface="KaTeX_Main"/>
              </a:rPr>
              <a:t>w</a:t>
            </a:r>
            <a:r>
              <a:rPr lang="en-US" altLang="zh-CN" baseline="-25000" dirty="0" err="1">
                <a:solidFill>
                  <a:srgbClr val="4D4D4D"/>
                </a:solidFill>
                <a:latin typeface="KaTeX_Main"/>
              </a:rPr>
              <a:t>c</a:t>
            </a:r>
            <a:r>
              <a:rPr lang="zh-CN" altLang="en-US" dirty="0">
                <a:solidFill>
                  <a:srgbClr val="4D4D4D"/>
                </a:solidFill>
                <a:latin typeface="KaTeX_Main"/>
              </a:rPr>
              <a:t>，</a:t>
            </a:r>
            <a:r>
              <a:rPr lang="en-US" altLang="zh-CN" dirty="0" err="1">
                <a:solidFill>
                  <a:srgbClr val="4D4D4D"/>
                </a:solidFill>
                <a:latin typeface="KaTeX_Main"/>
              </a:rPr>
              <a:t>h</a:t>
            </a:r>
            <a:r>
              <a:rPr lang="en-US" altLang="zh-CN" baseline="-25000" dirty="0" err="1">
                <a:solidFill>
                  <a:srgbClr val="4D4D4D"/>
                </a:solidFill>
                <a:latin typeface="KaTeX_Main"/>
              </a:rPr>
              <a:t>c</a:t>
            </a:r>
            <a:r>
              <a:rPr lang="en-US" altLang="zh-CN" dirty="0">
                <a:solidFill>
                  <a:srgbClr val="4D4D4D"/>
                </a:solidFill>
                <a:latin typeface="KaTeX_Main"/>
              </a:rPr>
              <a:t>}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到预测的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bounding box </a:t>
            </a:r>
            <a:r>
              <a:rPr lang="en-US" altLang="zh-CN" b="0" i="0" dirty="0" err="1">
                <a:solidFill>
                  <a:srgbClr val="4D4D4D"/>
                </a:solidFill>
                <a:effectLst/>
                <a:latin typeface="-apple-system"/>
              </a:rPr>
              <a:t>B</a:t>
            </a:r>
            <a:r>
              <a:rPr lang="en-US" altLang="zh-CN" b="0" i="0" baseline="-25000" dirty="0" err="1">
                <a:solidFill>
                  <a:srgbClr val="4D4D4D"/>
                </a:solidFill>
                <a:effectLst/>
                <a:latin typeface="-apple-system"/>
              </a:rPr>
              <a:t>t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={</a:t>
            </a:r>
            <a:r>
              <a:rPr lang="en-US" altLang="zh-CN" b="0" i="0" dirty="0" err="1">
                <a:solidFill>
                  <a:srgbClr val="4D4D4D"/>
                </a:solidFill>
                <a:effectLst/>
                <a:latin typeface="-apple-system"/>
              </a:rPr>
              <a:t>x</a:t>
            </a:r>
            <a:r>
              <a:rPr lang="en-US" altLang="zh-CN" b="0" i="0" baseline="-25000" dirty="0" err="1">
                <a:solidFill>
                  <a:srgbClr val="4D4D4D"/>
                </a:solidFill>
                <a:effectLst/>
                <a:latin typeface="-apple-system"/>
              </a:rPr>
              <a:t>c</a:t>
            </a:r>
            <a:r>
              <a:rPr lang="en-US" altLang="zh-CN" b="0" i="0" dirty="0" err="1">
                <a:solidFill>
                  <a:srgbClr val="4D4D4D"/>
                </a:solidFill>
                <a:effectLst/>
                <a:latin typeface="-apple-system"/>
              </a:rPr>
              <a:t>+w</a:t>
            </a:r>
            <a:r>
              <a:rPr lang="en-US" altLang="zh-CN" b="0" i="0" baseline="-25000" dirty="0" err="1">
                <a:solidFill>
                  <a:srgbClr val="4D4D4D"/>
                </a:solidFill>
                <a:effectLst/>
                <a:latin typeface="-apple-system"/>
              </a:rPr>
              <a:t>c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△x</a:t>
            </a:r>
            <a:r>
              <a:rPr lang="en-US" altLang="zh-CN" b="0" i="0" baseline="-25000" dirty="0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，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 </a:t>
            </a:r>
            <a:r>
              <a:rPr lang="en-US" altLang="zh-CN" dirty="0" err="1">
                <a:solidFill>
                  <a:srgbClr val="4D4D4D"/>
                </a:solidFill>
                <a:latin typeface="-apple-system"/>
              </a:rPr>
              <a:t>y</a:t>
            </a:r>
            <a:r>
              <a:rPr lang="en-US" altLang="zh-CN" b="0" i="0" baseline="-25000" dirty="0" err="1">
                <a:solidFill>
                  <a:srgbClr val="4D4D4D"/>
                </a:solidFill>
                <a:effectLst/>
                <a:latin typeface="-apple-system"/>
              </a:rPr>
              <a:t>c</a:t>
            </a:r>
            <a:r>
              <a:rPr lang="en-US" altLang="zh-CN" b="0" i="0" dirty="0" err="1">
                <a:solidFill>
                  <a:srgbClr val="4D4D4D"/>
                </a:solidFill>
                <a:effectLst/>
                <a:latin typeface="-apple-system"/>
              </a:rPr>
              <a:t>+h</a:t>
            </a:r>
            <a:r>
              <a:rPr lang="en-US" altLang="zh-CN" b="0" i="0" baseline="-25000" dirty="0" err="1">
                <a:solidFill>
                  <a:srgbClr val="4D4D4D"/>
                </a:solidFill>
                <a:effectLst/>
                <a:latin typeface="-apple-system"/>
              </a:rPr>
              <a:t>c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△</a:t>
            </a:r>
            <a:r>
              <a:rPr lang="en-US" altLang="zh-CN" b="0" i="0" dirty="0" err="1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en-US" altLang="zh-CN" b="0" i="0" baseline="-25000" dirty="0" err="1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，</a:t>
            </a:r>
            <a:r>
              <a:rPr lang="en-US" altLang="zh-CN" b="0" i="0" dirty="0" err="1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en-US" altLang="zh-CN" b="0" i="0" baseline="-25000" dirty="0" err="1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altLang="zh-CN" b="0" i="0" dirty="0" err="1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altLang="zh-CN" b="0" i="0" baseline="30000" dirty="0" err="1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△wc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，</a:t>
            </a:r>
            <a:r>
              <a:rPr lang="en-US" altLang="zh-CN" b="0" i="0" dirty="0" err="1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altLang="zh-CN" b="0" i="0" baseline="-25000" dirty="0" err="1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altLang="zh-CN" b="0" i="0" dirty="0" err="1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b="0" i="0" baseline="30000" dirty="0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△</a:t>
            </a:r>
            <a:r>
              <a:rPr lang="en-US" altLang="zh-CN" baseline="30000" dirty="0" err="1">
                <a:solidFill>
                  <a:srgbClr val="4D4D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altLang="zh-CN" b="0" i="0" baseline="30000" dirty="0" err="1">
                <a:solidFill>
                  <a:srgbClr val="4D4D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}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975014" y="17023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3.1 Adaptive-RPN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0"/>
          <a:stretch>
            <a:fillRect/>
          </a:stretch>
        </p:blipFill>
        <p:spPr bwMode="auto">
          <a:xfrm>
            <a:off x="1189990" y="3168257"/>
            <a:ext cx="46482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任意多边形 9"/>
          <p:cNvSpPr/>
          <p:nvPr/>
        </p:nvSpPr>
        <p:spPr>
          <a:xfrm>
            <a:off x="252955" y="804911"/>
            <a:ext cx="722059" cy="749556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696" y="830948"/>
            <a:ext cx="7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40000"/>
                </a:solidFill>
                <a:latin typeface="Impact" panose="020B0806030902050204" pitchFamily="34" charset="0"/>
              </a:rPr>
              <a:t>3</a:t>
            </a:r>
            <a:endParaRPr lang="zh-CN" altLang="en-US" sz="4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3754" y="667481"/>
            <a:ext cx="647544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方法</a:t>
            </a:r>
            <a:endParaRPr lang="en-US" altLang="zh-CN" sz="4000" b="1" dirty="0">
              <a:solidFill>
                <a:srgbClr val="0D203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75014" y="2023181"/>
            <a:ext cx="74515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自适应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RPN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，它只关注预测和地面真实边界框之间的</a:t>
            </a:r>
            <a:r>
              <a:rPr lang="en-US" altLang="zh-CN" b="0" i="0" dirty="0" err="1">
                <a:solidFill>
                  <a:srgbClr val="4D4D4D"/>
                </a:solidFill>
                <a:effectLst/>
                <a:latin typeface="-apple-system"/>
              </a:rPr>
              <a:t>IoU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值，这是一个尺度不变的度量，并且使用一个预先定义的点集合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P={</a:t>
            </a:r>
            <a:r>
              <a:rPr lang="en-US" altLang="zh-CN" dirty="0">
                <a:solidFill>
                  <a:srgbClr val="4D4D4D"/>
                </a:solidFill>
                <a:latin typeface="-apple-system"/>
              </a:rPr>
              <a:t>(x1,y1)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}</a:t>
            </a:r>
            <a:r>
              <a:rPr lang="en-US" altLang="zh-CN" b="0" i="0" baseline="-25000" dirty="0">
                <a:solidFill>
                  <a:srgbClr val="4D4D4D"/>
                </a:solidFill>
                <a:effectLst/>
                <a:latin typeface="-apple-system"/>
              </a:rPr>
              <a:t>l=1</a:t>
            </a:r>
            <a:r>
              <a:rPr lang="en-US" altLang="zh-CN" b="0" i="0" baseline="30000" dirty="0">
                <a:solidFill>
                  <a:srgbClr val="4D4D4D"/>
                </a:solidFill>
                <a:effectLst/>
                <a:latin typeface="-apple-system"/>
              </a:rPr>
              <a:t>n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(1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个中心点和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n-1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个边界点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),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来取代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4</a:t>
            </a:r>
            <a:r>
              <a:rPr lang="en-US" altLang="zh-CN" dirty="0">
                <a:solidFill>
                  <a:srgbClr val="4D4D4D"/>
                </a:solidFill>
                <a:latin typeface="-apple-system"/>
              </a:rPr>
              <a:t>-d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向量</a:t>
            </a:r>
            <a:endParaRPr lang="en-US" altLang="zh-CN" b="0" i="0" dirty="0">
              <a:solidFill>
                <a:srgbClr val="4D4D4D"/>
              </a:solidFill>
              <a:effectLst/>
              <a:latin typeface="-apple-system"/>
            </a:endParaRPr>
          </a:p>
          <a:p>
            <a:endParaRPr lang="en-US" altLang="zh-CN" b="0" i="0" baseline="30000" dirty="0">
              <a:solidFill>
                <a:srgbClr val="4D4D4D"/>
              </a:solidFill>
              <a:effectLst/>
              <a:latin typeface="-apple-system"/>
            </a:endParaRPr>
          </a:p>
          <a:p>
            <a:endParaRPr lang="zh-CN" altLang="en-US" dirty="0"/>
          </a:p>
        </p:txBody>
      </p:sp>
      <p:pic>
        <p:nvPicPr>
          <p:cNvPr id="20" name="Picture 39949"/>
          <p:cNvPicPr/>
          <p:nvPr/>
        </p:nvPicPr>
        <p:blipFill rotWithShape="1">
          <a:blip r:embed="rId2"/>
          <a:srcRect r="5082" b="5082"/>
          <a:stretch>
            <a:fillRect/>
          </a:stretch>
        </p:blipFill>
        <p:spPr>
          <a:xfrm>
            <a:off x="1597546" y="3078771"/>
            <a:ext cx="5123294" cy="28384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93754" y="4710476"/>
            <a:ext cx="73327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{</a:t>
            </a:r>
            <a:r>
              <a:rPr lang="en-US" altLang="zh-CN" dirty="0">
                <a:solidFill>
                  <a:srgbClr val="4D4D4D"/>
                </a:solidFill>
                <a:latin typeface="-apple-system"/>
              </a:rPr>
              <a:t>(x1,y1)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}</a:t>
            </a:r>
            <a:r>
              <a:rPr lang="en-US" altLang="zh-CN" b="0" i="0" baseline="-25000" dirty="0">
                <a:solidFill>
                  <a:srgbClr val="4D4D4D"/>
                </a:solidFill>
                <a:effectLst/>
                <a:latin typeface="-apple-system"/>
              </a:rPr>
              <a:t>l=1</a:t>
            </a:r>
            <a:r>
              <a:rPr lang="en-US" altLang="zh-CN" b="0" i="0" baseline="30000" dirty="0">
                <a:solidFill>
                  <a:srgbClr val="4D4D4D"/>
                </a:solidFill>
                <a:effectLst/>
                <a:latin typeface="-apple-system"/>
              </a:rPr>
              <a:t>n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代表到预定义点的偏移量，</a:t>
            </a:r>
            <a:r>
              <a:rPr lang="en-US" altLang="zh-CN" dirty="0" err="1">
                <a:solidFill>
                  <a:srgbClr val="4D4D4D"/>
                </a:solidFill>
                <a:latin typeface="KaTeX_Main"/>
              </a:rPr>
              <a:t>w</a:t>
            </a:r>
            <a:r>
              <a:rPr lang="en-US" altLang="zh-CN" baseline="-25000" dirty="0" err="1">
                <a:solidFill>
                  <a:srgbClr val="4D4D4D"/>
                </a:solidFill>
                <a:latin typeface="KaTeX_Main"/>
              </a:rPr>
              <a:t>c</a:t>
            </a:r>
            <a:r>
              <a:rPr lang="zh-CN" altLang="en-US" dirty="0">
                <a:solidFill>
                  <a:srgbClr val="4D4D4D"/>
                </a:solidFill>
                <a:latin typeface="KaTeX_Main"/>
              </a:rPr>
              <a:t>和</a:t>
            </a:r>
            <a:r>
              <a:rPr lang="en-US" altLang="zh-CN" dirty="0" err="1">
                <a:solidFill>
                  <a:srgbClr val="4D4D4D"/>
                </a:solidFill>
                <a:latin typeface="KaTeX_Main"/>
              </a:rPr>
              <a:t>h</a:t>
            </a:r>
            <a:r>
              <a:rPr lang="en-US" altLang="zh-CN" baseline="-25000" dirty="0" err="1">
                <a:solidFill>
                  <a:srgbClr val="4D4D4D"/>
                </a:solidFill>
                <a:latin typeface="KaTeX_Main"/>
              </a:rPr>
              <a:t>c</a:t>
            </a:r>
            <a:r>
              <a:rPr lang="en-US" altLang="zh-CN" baseline="-25000" dirty="0">
                <a:solidFill>
                  <a:srgbClr val="4D4D4D"/>
                </a:solidFill>
                <a:latin typeface="KaTeX_Main"/>
              </a:rPr>
              <a:t> 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KaTeX_Main"/>
              </a:rPr>
              <a:t>​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代表目前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bounding box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候选框的宽和高，预测的偏移量用于对当前边界框方案中的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n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个预定义点进行局部优化，然后用上式中得到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4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个极值点对这些精化点进行约束，以表示预测的边界框。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975014" y="17023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3.1 Adaptive-RPN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9"/>
          <p:cNvSpPr/>
          <p:nvPr/>
        </p:nvSpPr>
        <p:spPr>
          <a:xfrm>
            <a:off x="252955" y="804911"/>
            <a:ext cx="722059" cy="749556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696" y="830948"/>
            <a:ext cx="7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40000"/>
                </a:solidFill>
                <a:latin typeface="Impact" panose="020B0806030902050204" pitchFamily="34" charset="0"/>
              </a:rPr>
              <a:t>3</a:t>
            </a:r>
            <a:endParaRPr lang="zh-CN" altLang="en-US" sz="4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3754" y="667481"/>
            <a:ext cx="647544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方法</a:t>
            </a:r>
            <a:endParaRPr lang="en-US" altLang="zh-CN" sz="4000" b="1" dirty="0">
              <a:solidFill>
                <a:srgbClr val="0D203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10" name="Picture 1139"/>
          <p:cNvPicPr/>
          <p:nvPr/>
        </p:nvPicPr>
        <p:blipFill>
          <a:blip r:embed="rId1"/>
          <a:stretch>
            <a:fillRect/>
          </a:stretch>
        </p:blipFill>
        <p:spPr>
          <a:xfrm>
            <a:off x="839754" y="2099627"/>
            <a:ext cx="6729446" cy="349853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75014" y="17023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0" dirty="0">
                <a:effectLst/>
                <a:latin typeface="-apple-system"/>
              </a:rPr>
              <a:t>3.</a:t>
            </a:r>
            <a:r>
              <a:rPr lang="en-US" altLang="zh-CN" dirty="0">
                <a:latin typeface="-apple-system"/>
              </a:rPr>
              <a:t>2 LOTM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9"/>
          <p:cNvSpPr/>
          <p:nvPr/>
        </p:nvSpPr>
        <p:spPr>
          <a:xfrm>
            <a:off x="252955" y="804911"/>
            <a:ext cx="722059" cy="749556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696" y="830948"/>
            <a:ext cx="7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40000"/>
                </a:solidFill>
                <a:latin typeface="Impact" panose="020B0806030902050204" pitchFamily="34" charset="0"/>
              </a:rPr>
              <a:t>3</a:t>
            </a:r>
            <a:endParaRPr lang="zh-CN" altLang="en-US" sz="4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3754" y="667481"/>
            <a:ext cx="647544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D203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方法</a:t>
            </a:r>
            <a:endParaRPr lang="en-US" altLang="zh-CN" sz="4000" dirty="0">
              <a:solidFill>
                <a:srgbClr val="0D203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0414" y="2077444"/>
            <a:ext cx="7143172" cy="203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如图所示，首先使用</a:t>
            </a:r>
            <a:r>
              <a:rPr lang="en-US" altLang="zh-CN" dirty="0"/>
              <a:t>1×k</a:t>
            </a:r>
            <a:r>
              <a:rPr lang="zh-CN" altLang="en-US" dirty="0"/>
              <a:t>的卷积核去建模水平方向的纹理信息，只关注</a:t>
            </a:r>
            <a:r>
              <a:rPr lang="en-US" altLang="zh-CN" dirty="0"/>
              <a:t>k</a:t>
            </a:r>
            <a:r>
              <a:rPr lang="zh-CN" altLang="en-US" dirty="0"/>
              <a:t>范围区域内的纹理特征。类似，使用</a:t>
            </a:r>
            <a:r>
              <a:rPr lang="en-US" altLang="zh-CN" dirty="0"/>
              <a:t>k×1</a:t>
            </a:r>
            <a:r>
              <a:rPr lang="zh-CN" altLang="en-US" dirty="0"/>
              <a:t>卷积核提取垂直方向的纹理特征。</a:t>
            </a:r>
            <a:endParaRPr lang="en-US" altLang="zh-CN" dirty="0"/>
          </a:p>
          <a:p>
            <a:r>
              <a:rPr lang="en-US" altLang="zh-CN" dirty="0"/>
              <a:t>k</a:t>
            </a:r>
            <a:r>
              <a:rPr lang="zh-CN" altLang="en-US" dirty="0"/>
              <a:t>是一个超参数，用来控制纹理特征的感受野。最后使用两个</a:t>
            </a:r>
            <a:r>
              <a:rPr lang="en-US" altLang="zh-CN" dirty="0"/>
              <a:t>sigmoid</a:t>
            </a:r>
            <a:r>
              <a:rPr lang="zh-CN" altLang="en-US" dirty="0"/>
              <a:t>层标准化特征，这样，文本区域可以在两个正交的方向上被检测出来，并在两个不同的热图中用轮廓点表示，而这两个热图中的任何一个都只对某个方向的纹理特征做出响应。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75014" y="17023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0" dirty="0">
                <a:effectLst/>
                <a:latin typeface="-apple-system"/>
              </a:rPr>
              <a:t>3.</a:t>
            </a:r>
            <a:r>
              <a:rPr lang="en-US" altLang="zh-CN" dirty="0">
                <a:latin typeface="-apple-system"/>
              </a:rPr>
              <a:t>2 LOTM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9"/>
          <p:cNvSpPr/>
          <p:nvPr/>
        </p:nvSpPr>
        <p:spPr>
          <a:xfrm>
            <a:off x="252955" y="804911"/>
            <a:ext cx="722059" cy="749556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696" y="830948"/>
            <a:ext cx="7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40000"/>
                </a:solidFill>
                <a:latin typeface="Impact" panose="020B0806030902050204" pitchFamily="34" charset="0"/>
              </a:rPr>
              <a:t>3</a:t>
            </a:r>
            <a:endParaRPr lang="zh-CN" altLang="en-US" sz="4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3755" y="860765"/>
            <a:ext cx="4771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zh-CN" altLang="en-US" sz="4000" dirty="0"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方法</a:t>
            </a:r>
            <a:endParaRPr lang="en-US" sz="4000" dirty="0">
              <a:latin typeface="Times New Roman" panose="02020603050405020304" pitchFamily="18" charset="0"/>
              <a:ea typeface="方正兰亭粗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014" y="17023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0" dirty="0">
                <a:effectLst/>
                <a:latin typeface="-apple-system"/>
              </a:rPr>
              <a:t>3.3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Point Re-scoring Algorithm</a:t>
            </a:r>
            <a:r>
              <a:rPr lang="en-US" altLang="zh-CN" i="0" dirty="0">
                <a:effectLst/>
                <a:latin typeface="-apple-system"/>
              </a:rPr>
              <a:t> 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293124" y="2235100"/>
            <a:ext cx="64691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Point Re-scoring Algorithm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模块中，先对两个方向热图进行简单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的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NMS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预处理滤波得到更高置信度的准确表征，然后综合考虑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OTM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输出的水平和垂直方向上响应，即文本轮廓需同时具有两个方向的响应，滤除单方向噪声，从而抑制伪召回。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55" y="4542175"/>
            <a:ext cx="60864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任意多边形 9"/>
          <p:cNvSpPr/>
          <p:nvPr/>
        </p:nvSpPr>
        <p:spPr>
          <a:xfrm>
            <a:off x="252955" y="804911"/>
            <a:ext cx="722059" cy="749556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696" y="830948"/>
            <a:ext cx="7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40000"/>
                </a:solidFill>
                <a:latin typeface="Impact" panose="020B0806030902050204" pitchFamily="34" charset="0"/>
              </a:rPr>
              <a:t>3</a:t>
            </a:r>
            <a:endParaRPr lang="zh-CN" altLang="en-US" sz="4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3755" y="860765"/>
            <a:ext cx="4771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zh-CN" altLang="en-US" sz="4000" dirty="0"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方法</a:t>
            </a:r>
            <a:endParaRPr lang="en-US" sz="4000" dirty="0">
              <a:latin typeface="Times New Roman" panose="02020603050405020304" pitchFamily="18" charset="0"/>
              <a:ea typeface="方正兰亭粗黑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å¨è¿éæå¥å¾çæè¿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14" y="1917535"/>
            <a:ext cx="57816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1093755" y="3132475"/>
            <a:ext cx="6763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1800" baseline="-25000" dirty="0" err="1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Arpncls</a:t>
            </a:r>
            <a:r>
              <a:rPr lang="en-US" altLang="zh-CN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1800" baseline="-25000" dirty="0" err="1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Arpnreg</a:t>
            </a:r>
            <a:r>
              <a:rPr lang="en-US" altLang="zh-CN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1800" baseline="-25000" dirty="0" err="1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Hcp</a:t>
            </a:r>
            <a:r>
              <a:rPr lang="en-US" altLang="zh-CN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1800" baseline="-25000" dirty="0" err="1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Vcp</a:t>
            </a:r>
            <a:r>
              <a:rPr lang="en-US" altLang="zh-CN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1800" baseline="-25000" dirty="0" err="1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boxcls</a:t>
            </a:r>
            <a:r>
              <a:rPr lang="en-US" altLang="zh-CN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1800" baseline="-25000" dirty="0" err="1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boxreg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代表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Adaptive-RPN 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分类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loss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、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Adaptive-RPN 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回归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loss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、水平方向的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contour point loss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和垂直方向的 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contour point loss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、 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bounding box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分类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loss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和 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bounding box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回归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loss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。</a:t>
            </a:r>
            <a:endParaRPr lang="zh-CN" altLang="en-US" baseline="-25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093755" y="440069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LOTM</a:t>
            </a:r>
            <a:r>
              <a:rPr lang="zh-CN" altLang="en-US" dirty="0">
                <a:solidFill>
                  <a:srgbClr val="4D4D4D"/>
                </a:solidFill>
                <a:latin typeface="-apple-system"/>
              </a:rPr>
              <a:t>的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 loss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函数定义为：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93755" y="15984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 err="1">
                <a:solidFill>
                  <a:srgbClr val="4D4D4D"/>
                </a:solidFill>
                <a:effectLst/>
                <a:latin typeface="-apple-system"/>
              </a:rPr>
              <a:t>ContourNet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的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loss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函数定义为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093754" y="5363521"/>
            <a:ext cx="7054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yi</a:t>
            </a:r>
            <a:r>
              <a:rPr lang="zh-CN" altLang="en-US" dirty="0"/>
              <a:t>和</a:t>
            </a:r>
            <a:r>
              <a:rPr lang="en-US" altLang="zh-CN" dirty="0"/>
              <a:t>pi</a:t>
            </a:r>
            <a:r>
              <a:rPr lang="zh-CN" altLang="en-US" dirty="0"/>
              <a:t>分别代表</a:t>
            </a:r>
            <a:r>
              <a:rPr lang="en-US" altLang="zh-CN" dirty="0"/>
              <a:t>GT</a:t>
            </a:r>
            <a:r>
              <a:rPr lang="zh-CN" altLang="en-US" dirty="0"/>
              <a:t>和预测结果，</a:t>
            </a:r>
            <a:r>
              <a:rPr lang="en-US" altLang="zh-CN" dirty="0" err="1"/>
              <a:t>N</a:t>
            </a:r>
            <a:r>
              <a:rPr lang="en-US" altLang="zh-CN" baseline="-25000" dirty="0" err="1"/>
              <a:t>neg</a:t>
            </a:r>
            <a:r>
              <a:rPr lang="en-US" altLang="zh-CN" dirty="0"/>
              <a:t> and </a:t>
            </a:r>
            <a:r>
              <a:rPr lang="en-US" altLang="zh-CN" dirty="0" err="1"/>
              <a:t>N</a:t>
            </a:r>
            <a:r>
              <a:rPr lang="en-US" altLang="zh-CN" baseline="-25000" dirty="0" err="1"/>
              <a:t>pos</a:t>
            </a:r>
            <a:r>
              <a:rPr lang="zh-CN" altLang="en-US" dirty="0"/>
              <a:t>是负样本和正样本对应的数量， 水平方向</a:t>
            </a:r>
            <a:r>
              <a:rPr lang="en-US" altLang="zh-CN" dirty="0" err="1"/>
              <a:t>L</a:t>
            </a:r>
            <a:r>
              <a:rPr lang="en-US" altLang="zh-CN" baseline="-25000" dirty="0" err="1"/>
              <a:t>Hcp</a:t>
            </a:r>
            <a:r>
              <a:rPr lang="zh-CN" altLang="en-US" dirty="0"/>
              <a:t>和垂直方向</a:t>
            </a:r>
            <a:r>
              <a:rPr lang="en-US" altLang="zh-CN" dirty="0" err="1"/>
              <a:t>L</a:t>
            </a:r>
            <a:r>
              <a:rPr lang="en-US" altLang="zh-CN" baseline="-25000" dirty="0" err="1"/>
              <a:t>Vcp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具有相同的形式</a:t>
            </a:r>
            <a:r>
              <a:rPr lang="zh-CN" altLang="en-US" dirty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9"/>
          <p:cNvSpPr/>
          <p:nvPr/>
        </p:nvSpPr>
        <p:spPr>
          <a:xfrm>
            <a:off x="252955" y="804911"/>
            <a:ext cx="722059" cy="749556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696" y="830948"/>
            <a:ext cx="7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40000"/>
                </a:solidFill>
                <a:latin typeface="Impact" panose="020B0806030902050204" pitchFamily="34" charset="0"/>
              </a:rPr>
              <a:t>4</a:t>
            </a:r>
            <a:endParaRPr lang="zh-CN" altLang="en-US" sz="4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3755" y="860765"/>
            <a:ext cx="4771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zh-CN" altLang="en-US" sz="4000" dirty="0"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实验</a:t>
            </a:r>
            <a:endParaRPr lang="en-US" sz="4000" dirty="0">
              <a:latin typeface="Times New Roman" panose="02020603050405020304" pitchFamily="18" charset="0"/>
              <a:ea typeface="方正兰亭粗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9157" y="2009061"/>
            <a:ext cx="712568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altLang="zh-CN" b="0" i="0" dirty="0">
                <a:effectLst/>
                <a:latin typeface="-apple-system"/>
              </a:rPr>
              <a:t>ICDAR2015</a:t>
            </a:r>
            <a:br>
              <a:rPr lang="en-US" altLang="zh-CN" b="0" i="0" dirty="0">
                <a:effectLst/>
                <a:latin typeface="-apple-system"/>
              </a:rPr>
            </a:br>
            <a:r>
              <a:rPr lang="zh-CN" altLang="en-US" b="0" i="0" dirty="0">
                <a:effectLst/>
                <a:latin typeface="-apple-system"/>
              </a:rPr>
              <a:t>它包含</a:t>
            </a:r>
            <a:r>
              <a:rPr lang="en-US" altLang="zh-CN" b="0" i="0" dirty="0">
                <a:effectLst/>
                <a:latin typeface="-apple-system"/>
              </a:rPr>
              <a:t>1500</a:t>
            </a:r>
            <a:r>
              <a:rPr lang="zh-CN" altLang="en-US" b="0" i="0" dirty="0">
                <a:effectLst/>
                <a:latin typeface="-apple-system"/>
              </a:rPr>
              <a:t>个图像（</a:t>
            </a:r>
            <a:r>
              <a:rPr lang="en-US" altLang="zh-CN" b="0" i="0" dirty="0">
                <a:effectLst/>
                <a:latin typeface="-apple-system"/>
              </a:rPr>
              <a:t>1000</a:t>
            </a:r>
            <a:r>
              <a:rPr lang="zh-CN" altLang="en-US" b="0" i="0" dirty="0">
                <a:effectLst/>
                <a:latin typeface="-apple-system"/>
              </a:rPr>
              <a:t>个训练图像和</a:t>
            </a:r>
            <a:r>
              <a:rPr lang="en-US" altLang="zh-CN" b="0" i="0" dirty="0">
                <a:effectLst/>
                <a:latin typeface="-apple-system"/>
              </a:rPr>
              <a:t>500</a:t>
            </a:r>
            <a:r>
              <a:rPr lang="zh-CN" altLang="en-US" b="0" i="0" dirty="0">
                <a:effectLst/>
                <a:latin typeface="-apple-system"/>
              </a:rPr>
              <a:t>个测试图像），在单词级别标记为</a:t>
            </a:r>
            <a:r>
              <a:rPr lang="en-US" altLang="zh-CN" b="0" i="0" dirty="0">
                <a:effectLst/>
                <a:latin typeface="-apple-system"/>
              </a:rPr>
              <a:t>4</a:t>
            </a:r>
            <a:r>
              <a:rPr lang="zh-CN" altLang="en-US" b="0" i="0" dirty="0">
                <a:effectLst/>
                <a:latin typeface="-apple-system"/>
              </a:rPr>
              <a:t>个顶点。与以前只包含水平文本的数据集不同，此基准中的文本具有任意方向。</a:t>
            </a:r>
            <a:endParaRPr lang="en-US" altLang="zh-CN" b="0" i="0" dirty="0"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endParaRPr lang="zh-CN" altLang="en-US" b="0" i="0" dirty="0"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effectLst/>
                <a:latin typeface="-apple-system"/>
              </a:rPr>
              <a:t>CTW1500</a:t>
            </a:r>
            <a:br>
              <a:rPr lang="en-US" altLang="zh-CN" b="0" i="0" dirty="0">
                <a:effectLst/>
                <a:latin typeface="-apple-system"/>
              </a:rPr>
            </a:br>
            <a:r>
              <a:rPr lang="zh-CN" altLang="en-US" b="0" i="0" dirty="0">
                <a:effectLst/>
                <a:latin typeface="-apple-system"/>
              </a:rPr>
              <a:t>是曲形文本检测集，包含</a:t>
            </a:r>
            <a:r>
              <a:rPr lang="en-US" altLang="zh-CN" b="0" i="0" dirty="0">
                <a:effectLst/>
                <a:latin typeface="-apple-system"/>
              </a:rPr>
              <a:t>1000</a:t>
            </a:r>
            <a:r>
              <a:rPr lang="zh-CN" altLang="en-US" b="0" i="0" dirty="0">
                <a:effectLst/>
                <a:latin typeface="-apple-system"/>
              </a:rPr>
              <a:t>张训练集和</a:t>
            </a:r>
            <a:r>
              <a:rPr lang="en-US" altLang="zh-CN" b="0" i="0" dirty="0">
                <a:effectLst/>
                <a:latin typeface="-apple-system"/>
              </a:rPr>
              <a:t>500</a:t>
            </a:r>
            <a:r>
              <a:rPr lang="zh-CN" altLang="en-US" b="0" i="0" dirty="0">
                <a:effectLst/>
                <a:latin typeface="-apple-system"/>
              </a:rPr>
              <a:t>张测试集，文本在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文本行级别</a:t>
            </a:r>
            <a:r>
              <a:rPr lang="zh-CN" altLang="en-US" b="0" i="0" dirty="0">
                <a:effectLst/>
                <a:latin typeface="-apple-system"/>
              </a:rPr>
              <a:t>使用</a:t>
            </a:r>
            <a:r>
              <a:rPr lang="en-US" altLang="zh-CN" b="0" i="0" dirty="0">
                <a:effectLst/>
                <a:latin typeface="-apple-system"/>
              </a:rPr>
              <a:t>14</a:t>
            </a:r>
            <a:r>
              <a:rPr lang="zh-CN" altLang="en-US" b="0" i="0" dirty="0">
                <a:effectLst/>
                <a:latin typeface="-apple-system"/>
              </a:rPr>
              <a:t>个边界点标注。</a:t>
            </a:r>
            <a:endParaRPr lang="en-US" altLang="zh-CN" b="0" i="0" dirty="0"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endParaRPr lang="zh-CN" altLang="en-US" b="0" i="0" dirty="0"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effectLst/>
                <a:latin typeface="-apple-system"/>
              </a:rPr>
              <a:t>Total-Text</a:t>
            </a:r>
            <a:br>
              <a:rPr lang="en-US" altLang="zh-CN" b="0" i="0" dirty="0">
                <a:effectLst/>
                <a:latin typeface="-apple-system"/>
              </a:rPr>
            </a:br>
            <a:r>
              <a:rPr lang="zh-CN" altLang="en-US" b="0" i="0" dirty="0">
                <a:effectLst/>
                <a:latin typeface="-apple-system"/>
              </a:rPr>
              <a:t>与</a:t>
            </a:r>
            <a:r>
              <a:rPr lang="en-US" altLang="zh-CN" b="0" i="0" dirty="0">
                <a:effectLst/>
                <a:latin typeface="-apple-system"/>
              </a:rPr>
              <a:t>CTW1500</a:t>
            </a:r>
            <a:r>
              <a:rPr lang="zh-CN" altLang="en-US" b="0" i="0" dirty="0">
                <a:effectLst/>
                <a:latin typeface="-apple-system"/>
              </a:rPr>
              <a:t>不同的是，标注是字级别的，该数据集包含水平方向、多方向和曲形文本，共</a:t>
            </a:r>
            <a:r>
              <a:rPr lang="en-US" altLang="zh-CN" b="0" i="0" dirty="0">
                <a:effectLst/>
                <a:latin typeface="-apple-system"/>
              </a:rPr>
              <a:t>1225</a:t>
            </a:r>
            <a:r>
              <a:rPr lang="zh-CN" altLang="en-US" b="0" i="0" dirty="0">
                <a:effectLst/>
                <a:latin typeface="-apple-system"/>
              </a:rPr>
              <a:t>张训练集和</a:t>
            </a:r>
            <a:r>
              <a:rPr lang="en-US" altLang="zh-CN" b="0" i="0" dirty="0">
                <a:effectLst/>
                <a:latin typeface="-apple-system"/>
              </a:rPr>
              <a:t>300</a:t>
            </a:r>
            <a:r>
              <a:rPr lang="zh-CN" altLang="en-US" b="0" i="0" dirty="0">
                <a:effectLst/>
                <a:latin typeface="-apple-system"/>
              </a:rPr>
              <a:t>张测试集图片。</a:t>
            </a:r>
            <a:endParaRPr lang="zh-CN" altLang="en-US" b="0" i="0" dirty="0">
              <a:effectLst/>
              <a:latin typeface="-apple-syste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9"/>
          <p:cNvSpPr/>
          <p:nvPr/>
        </p:nvSpPr>
        <p:spPr>
          <a:xfrm>
            <a:off x="252955" y="804911"/>
            <a:ext cx="722059" cy="749556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696" y="830948"/>
            <a:ext cx="7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40000"/>
                </a:solidFill>
                <a:latin typeface="Impact" panose="020B0806030902050204" pitchFamily="34" charset="0"/>
              </a:rPr>
              <a:t>4</a:t>
            </a:r>
            <a:endParaRPr lang="zh-CN" altLang="en-US" sz="4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3755" y="860765"/>
            <a:ext cx="4771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zh-CN" altLang="en-US" sz="4000" dirty="0"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实验</a:t>
            </a:r>
            <a:endParaRPr lang="en-US" sz="4000" dirty="0">
              <a:latin typeface="Times New Roman" panose="02020603050405020304" pitchFamily="18" charset="0"/>
              <a:ea typeface="方正兰亭粗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20080" y="4520521"/>
            <a:ext cx="26009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-apple-system"/>
              </a:rPr>
              <a:t>ICDAR2015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数据集上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，通过自适应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RPN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和误报抑制，该方法在查全率、查准率和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测度上分别达到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86.1%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87.6%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86.9%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93755" y="1747520"/>
          <a:ext cx="4382486" cy="4439906"/>
        </p:xfrm>
        <a:graphic>
          <a:graphicData uri="http://schemas.openxmlformats.org/drawingml/2006/table">
            <a:tbl>
              <a:tblPr firstRow="1" firstCol="1" bandRow="1"/>
              <a:tblGrid>
                <a:gridCol w="1580040"/>
                <a:gridCol w="504206"/>
                <a:gridCol w="574560"/>
                <a:gridCol w="574560"/>
                <a:gridCol w="574560"/>
                <a:gridCol w="574560"/>
              </a:tblGrid>
              <a:tr h="223161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FPS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61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EAST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73.5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78.2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3161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Liao et al.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61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Lyu et al.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94.1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61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FOTS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61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PixelLink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61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MSR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78.4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61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PSENet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61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PSENet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61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61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TextDragon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61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LOMO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61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TextField*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61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Liu </a:t>
                      </a:r>
                      <a:r>
                        <a:rPr lang="en-US" sz="10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 al. 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61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Tian </a:t>
                      </a:r>
                      <a:r>
                        <a:rPr lang="en-US" sz="10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 al. 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61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CRAFT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61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Wang </a:t>
                      </a:r>
                      <a:r>
                        <a:rPr lang="en-US" sz="10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 al. 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008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Wang </a:t>
                      </a:r>
                      <a:r>
                        <a:rPr lang="en-US" sz="10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 al.</a:t>
                      </a:r>
                      <a:r>
                        <a:rPr lang="en-US" sz="1000" ker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† 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61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Ours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9"/>
          <p:cNvSpPr/>
          <p:nvPr/>
        </p:nvSpPr>
        <p:spPr>
          <a:xfrm>
            <a:off x="252955" y="804911"/>
            <a:ext cx="722059" cy="749556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696" y="830948"/>
            <a:ext cx="7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40000"/>
                </a:solidFill>
                <a:latin typeface="Impact" panose="020B0806030902050204" pitchFamily="34" charset="0"/>
              </a:rPr>
              <a:t>4</a:t>
            </a:r>
            <a:endParaRPr lang="zh-CN" altLang="en-US" sz="4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3755" y="860765"/>
            <a:ext cx="4771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zh-CN" altLang="en-US" sz="4000" dirty="0"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实验</a:t>
            </a:r>
            <a:endParaRPr lang="en-US" sz="4000" dirty="0">
              <a:latin typeface="Times New Roman" panose="02020603050405020304" pitchFamily="18" charset="0"/>
              <a:ea typeface="方正兰亭粗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20080" y="4520521"/>
            <a:ext cx="26009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-apple-system"/>
              </a:rPr>
              <a:t>CTW-1500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数据集上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，通过自适应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RPN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和误报抑制，该方法在查全率、查准率和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测度上分别达到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84.1%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83.7%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83.9%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93755" y="1859280"/>
          <a:ext cx="4524726" cy="4328149"/>
        </p:xfrm>
        <a:graphic>
          <a:graphicData uri="http://schemas.openxmlformats.org/drawingml/2006/table">
            <a:tbl>
              <a:tblPr firstRow="1" firstCol="1" bandRow="1"/>
              <a:tblGrid>
                <a:gridCol w="1653092"/>
                <a:gridCol w="516654"/>
                <a:gridCol w="588745"/>
                <a:gridCol w="588745"/>
                <a:gridCol w="588745"/>
                <a:gridCol w="588745"/>
              </a:tblGrid>
              <a:tr h="228934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FPS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934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CTPN*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53.8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934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SegLink*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934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EAST*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49.1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78.7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71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CTD+TLOC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69.8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73.4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934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TextSnake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934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PSENet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934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PSENet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934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Tian </a:t>
                      </a:r>
                      <a:r>
                        <a:rPr lang="en-US" sz="10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 al.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934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Wang </a:t>
                      </a:r>
                      <a:r>
                        <a:rPr lang="en-US" sz="10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 al.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934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TextDragon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934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39.8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934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LOMO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78.4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934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LOMO</a:t>
                      </a:r>
                      <a:r>
                        <a:rPr lang="en-US" sz="1000" ker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† 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76.5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934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CRAFT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934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TextField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934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MSR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934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Ours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210619" y="960512"/>
            <a:ext cx="2046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目录</a:t>
            </a:r>
            <a:endParaRPr lang="en-US" altLang="zh-CN" sz="36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CN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Content</a:t>
            </a:r>
            <a:endParaRPr lang="zh-CN" altLang="en-US" sz="36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7" y="2160841"/>
            <a:ext cx="1452270" cy="2541473"/>
          </a:xfrm>
          <a:prstGeom prst="rect">
            <a:avLst/>
          </a:prstGeom>
        </p:spPr>
      </p:pic>
      <p:pic>
        <p:nvPicPr>
          <p:cNvPr id="33" name="Picture 3" descr="C:\Documents and Settings\Administrator\桌面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405" y="4654230"/>
            <a:ext cx="760667" cy="950835"/>
          </a:xfrm>
          <a:prstGeom prst="rect">
            <a:avLst/>
          </a:prstGeom>
          <a:noFill/>
        </p:spPr>
      </p:pic>
      <p:sp>
        <p:nvSpPr>
          <p:cNvPr id="37" name="矩形 8"/>
          <p:cNvSpPr>
            <a:spLocks noChangeArrowheads="1"/>
          </p:cNvSpPr>
          <p:nvPr/>
        </p:nvSpPr>
        <p:spPr bwMode="auto">
          <a:xfrm>
            <a:off x="3546753" y="1272728"/>
            <a:ext cx="4115332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D203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 pitchFamily="34" charset="0"/>
              </a:rPr>
              <a:t>介绍</a:t>
            </a:r>
            <a:endParaRPr lang="zh-CN" altLang="en-US" sz="2800" dirty="0">
              <a:solidFill>
                <a:srgbClr val="0D203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38" name="直接连接符 10"/>
          <p:cNvSpPr>
            <a:spLocks noChangeShapeType="1"/>
          </p:cNvSpPr>
          <p:nvPr/>
        </p:nvSpPr>
        <p:spPr bwMode="auto">
          <a:xfrm flipH="1">
            <a:off x="3556580" y="1983382"/>
            <a:ext cx="4244459" cy="11498"/>
          </a:xfrm>
          <a:prstGeom prst="line">
            <a:avLst/>
          </a:prstGeom>
          <a:noFill/>
          <a:ln w="25400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dirty="0"/>
          </a:p>
        </p:txBody>
      </p:sp>
      <p:sp>
        <p:nvSpPr>
          <p:cNvPr id="45" name="直接连接符 11"/>
          <p:cNvSpPr>
            <a:spLocks noChangeShapeType="1"/>
          </p:cNvSpPr>
          <p:nvPr/>
        </p:nvSpPr>
        <p:spPr bwMode="auto">
          <a:xfrm flipH="1" flipV="1">
            <a:off x="3583932" y="2583644"/>
            <a:ext cx="4244460" cy="11498"/>
          </a:xfrm>
          <a:prstGeom prst="line">
            <a:avLst/>
          </a:prstGeom>
          <a:noFill/>
          <a:ln w="25400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dirty="0"/>
          </a:p>
        </p:txBody>
      </p:sp>
      <p:sp>
        <p:nvSpPr>
          <p:cNvPr id="46" name="TextBox 21"/>
          <p:cNvSpPr txBox="1"/>
          <p:nvPr/>
        </p:nvSpPr>
        <p:spPr>
          <a:xfrm>
            <a:off x="2582462" y="1348100"/>
            <a:ext cx="589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22"/>
          <p:cNvSpPr txBox="1"/>
          <p:nvPr/>
        </p:nvSpPr>
        <p:spPr>
          <a:xfrm>
            <a:off x="2582462" y="2000759"/>
            <a:ext cx="701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7"/>
          <p:cNvSpPr>
            <a:spLocks noChangeArrowheads="1"/>
          </p:cNvSpPr>
          <p:nvPr/>
        </p:nvSpPr>
        <p:spPr bwMode="auto">
          <a:xfrm>
            <a:off x="3516273" y="1933935"/>
            <a:ext cx="4395957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D203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相关工作</a:t>
            </a:r>
            <a:endParaRPr lang="en-US" altLang="zh-CN" sz="2800" dirty="0">
              <a:solidFill>
                <a:srgbClr val="0D203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3" name="直接连接符 11"/>
          <p:cNvSpPr>
            <a:spLocks noChangeShapeType="1"/>
          </p:cNvSpPr>
          <p:nvPr/>
        </p:nvSpPr>
        <p:spPr bwMode="auto">
          <a:xfrm flipH="1" flipV="1">
            <a:off x="3592021" y="3254896"/>
            <a:ext cx="4244460" cy="20090"/>
          </a:xfrm>
          <a:prstGeom prst="line">
            <a:avLst/>
          </a:prstGeom>
          <a:noFill/>
          <a:ln w="25400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dirty="0"/>
          </a:p>
        </p:txBody>
      </p:sp>
      <p:sp>
        <p:nvSpPr>
          <p:cNvPr id="14" name="TextBox 22"/>
          <p:cNvSpPr txBox="1"/>
          <p:nvPr/>
        </p:nvSpPr>
        <p:spPr>
          <a:xfrm>
            <a:off x="2554844" y="2702766"/>
            <a:ext cx="701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9563" y="4774640"/>
            <a:ext cx="428625" cy="7626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hawrk</a:t>
            </a:r>
            <a:endParaRPr lang="en-US" altLang="zh-CN" sz="16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0" name="矩形 7"/>
          <p:cNvSpPr>
            <a:spLocks noChangeArrowheads="1"/>
          </p:cNvSpPr>
          <p:nvPr/>
        </p:nvSpPr>
        <p:spPr bwMode="auto">
          <a:xfrm>
            <a:off x="3532850" y="2591117"/>
            <a:ext cx="3908617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方法</a:t>
            </a:r>
            <a:endParaRPr lang="en-US" altLang="zh-CN" sz="2800" dirty="0">
              <a:solidFill>
                <a:srgbClr val="0D203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5" name="TextBox 22"/>
          <p:cNvSpPr txBox="1"/>
          <p:nvPr/>
        </p:nvSpPr>
        <p:spPr>
          <a:xfrm>
            <a:off x="2568653" y="3334306"/>
            <a:ext cx="701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2"/>
          <p:cNvSpPr txBox="1"/>
          <p:nvPr/>
        </p:nvSpPr>
        <p:spPr>
          <a:xfrm>
            <a:off x="2559561" y="3994428"/>
            <a:ext cx="701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直接连接符 11"/>
          <p:cNvSpPr>
            <a:spLocks noChangeShapeType="1"/>
          </p:cNvSpPr>
          <p:nvPr/>
        </p:nvSpPr>
        <p:spPr bwMode="auto">
          <a:xfrm flipH="1" flipV="1">
            <a:off x="3648895" y="3942231"/>
            <a:ext cx="4244460" cy="20090"/>
          </a:xfrm>
          <a:prstGeom prst="line">
            <a:avLst/>
          </a:prstGeom>
          <a:noFill/>
          <a:ln w="25400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dirty="0"/>
          </a:p>
        </p:txBody>
      </p:sp>
      <p:sp>
        <p:nvSpPr>
          <p:cNvPr id="19" name="矩形 7"/>
          <p:cNvSpPr>
            <a:spLocks noChangeArrowheads="1"/>
          </p:cNvSpPr>
          <p:nvPr/>
        </p:nvSpPr>
        <p:spPr bwMode="auto">
          <a:xfrm>
            <a:off x="3565057" y="3278452"/>
            <a:ext cx="3908617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D203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实验</a:t>
            </a:r>
            <a:endParaRPr lang="en-US" altLang="zh-CN" sz="2800" dirty="0">
              <a:solidFill>
                <a:srgbClr val="0D203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1" name="直接连接符 11"/>
          <p:cNvSpPr>
            <a:spLocks noChangeShapeType="1"/>
          </p:cNvSpPr>
          <p:nvPr/>
        </p:nvSpPr>
        <p:spPr bwMode="auto">
          <a:xfrm flipH="1" flipV="1">
            <a:off x="3669390" y="4612030"/>
            <a:ext cx="4244460" cy="20090"/>
          </a:xfrm>
          <a:prstGeom prst="line">
            <a:avLst/>
          </a:prstGeom>
          <a:noFill/>
          <a:ln w="25400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dirty="0"/>
          </a:p>
        </p:txBody>
      </p:sp>
      <p:sp>
        <p:nvSpPr>
          <p:cNvPr id="24" name="矩形 7"/>
          <p:cNvSpPr>
            <a:spLocks noChangeArrowheads="1"/>
          </p:cNvSpPr>
          <p:nvPr/>
        </p:nvSpPr>
        <p:spPr bwMode="auto">
          <a:xfrm>
            <a:off x="3585552" y="3957359"/>
            <a:ext cx="3908617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D203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总结</a:t>
            </a:r>
            <a:endParaRPr lang="en-US" altLang="zh-CN" sz="2800" dirty="0">
              <a:solidFill>
                <a:srgbClr val="0D203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9"/>
          <p:cNvSpPr/>
          <p:nvPr/>
        </p:nvSpPr>
        <p:spPr>
          <a:xfrm>
            <a:off x="252955" y="804911"/>
            <a:ext cx="722059" cy="749556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696" y="830948"/>
            <a:ext cx="7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40000"/>
                </a:solidFill>
                <a:latin typeface="Impact" panose="020B0806030902050204" pitchFamily="34" charset="0"/>
              </a:rPr>
              <a:t>4</a:t>
            </a:r>
            <a:endParaRPr lang="zh-CN" altLang="en-US" sz="4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3755" y="860765"/>
            <a:ext cx="4771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zh-CN" altLang="en-US" sz="4000" dirty="0"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实验</a:t>
            </a:r>
            <a:endParaRPr lang="en-US" sz="4000" dirty="0">
              <a:latin typeface="Times New Roman" panose="02020603050405020304" pitchFamily="18" charset="0"/>
              <a:ea typeface="方正兰亭粗黑简体" panose="02000000000000000000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93754" y="1788160"/>
          <a:ext cx="4512316" cy="4387996"/>
        </p:xfrm>
        <a:graphic>
          <a:graphicData uri="http://schemas.openxmlformats.org/drawingml/2006/table">
            <a:tbl>
              <a:tblPr firstRow="1" firstCol="1" bandRow="1"/>
              <a:tblGrid>
                <a:gridCol w="1534561"/>
                <a:gridCol w="535747"/>
                <a:gridCol w="610502"/>
                <a:gridCol w="610502"/>
                <a:gridCol w="610502"/>
                <a:gridCol w="610502"/>
              </a:tblGrid>
              <a:tr h="246360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FPS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60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SegLink*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6360">
                <a:tc>
                  <a:txBody>
                    <a:bodyPr/>
                    <a:lstStyle/>
                    <a:p>
                      <a:pPr algn="l"/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EAST* [</a:t>
                      </a:r>
                      <a:r>
                        <a:rPr lang="en-US" sz="1000" kern="0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36.2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60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Lyu </a:t>
                      </a:r>
                      <a:r>
                        <a:rPr lang="en-US" sz="10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 al.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60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TextSnake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74.5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78.4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60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MSR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74.8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60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PSENet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60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PSENet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478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Wang </a:t>
                      </a:r>
                      <a:r>
                        <a:rPr lang="en-US" sz="10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 al.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76.2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78.5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478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TextDragon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74.2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60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TextField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60">
                <a:tc>
                  <a:txBody>
                    <a:bodyPr/>
                    <a:lstStyle/>
                    <a:p>
                      <a:pPr marL="31750"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60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LOMO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60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LOMO</a:t>
                      </a:r>
                      <a:r>
                        <a:rPr lang="en-US" sz="1000" ker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† 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60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CRAFT [</a:t>
                      </a:r>
                      <a:r>
                        <a:rPr lang="en-US" sz="1000" ker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925" algn="l"/>
                      <a:r>
                        <a:rPr lang="en-US" sz="1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60"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Ours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en-US" sz="10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3025" marT="158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5865125" y="4520521"/>
            <a:ext cx="26009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Total-Text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数据集上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，通过自适应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RPN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和误报抑制，该方法在查全率、查准率和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测度上分别达到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83.9%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86.9%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85.4%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9"/>
          <p:cNvSpPr/>
          <p:nvPr/>
        </p:nvSpPr>
        <p:spPr>
          <a:xfrm>
            <a:off x="252955" y="804911"/>
            <a:ext cx="722059" cy="749556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696" y="830948"/>
            <a:ext cx="7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40000"/>
                </a:solidFill>
                <a:latin typeface="Impact" panose="020B0806030902050204" pitchFamily="34" charset="0"/>
              </a:rPr>
              <a:t>4</a:t>
            </a:r>
            <a:endParaRPr lang="zh-CN" altLang="en-US" sz="4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3755" y="860765"/>
            <a:ext cx="4771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zh-CN" altLang="en-US" sz="4000" dirty="0"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实验</a:t>
            </a:r>
            <a:endParaRPr lang="en-US" sz="4000" dirty="0">
              <a:latin typeface="Times New Roman" panose="02020603050405020304" pitchFamily="18" charset="0"/>
              <a:ea typeface="方正兰亭粗黑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6818990cee1b11bcb37fc864985975f8.webp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"/>
          <a:stretch>
            <a:fillRect/>
          </a:stretch>
        </p:blipFill>
        <p:spPr bwMode="auto">
          <a:xfrm>
            <a:off x="0" y="2285999"/>
            <a:ext cx="9144000" cy="41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93755" y="1700657"/>
            <a:ext cx="6644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三种数据集测试的可视化结果如下所示：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9"/>
          <p:cNvSpPr/>
          <p:nvPr/>
        </p:nvSpPr>
        <p:spPr>
          <a:xfrm>
            <a:off x="252955" y="804911"/>
            <a:ext cx="722059" cy="749556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696" y="830948"/>
            <a:ext cx="7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40000"/>
                </a:solidFill>
                <a:latin typeface="Impact" panose="020B0806030902050204" pitchFamily="34" charset="0"/>
              </a:rPr>
              <a:t>5</a:t>
            </a:r>
            <a:endParaRPr lang="zh-CN" altLang="en-US" sz="4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3755" y="860765"/>
            <a:ext cx="4771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zh-CN" altLang="en-US" sz="4000" dirty="0"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总结</a:t>
            </a:r>
            <a:endParaRPr lang="en-US" sz="4000" dirty="0">
              <a:latin typeface="Times New Roman" panose="02020603050405020304" pitchFamily="18" charset="0"/>
              <a:ea typeface="方正兰亭粗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5014" y="2039035"/>
            <a:ext cx="71225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本文提出了更精确的任意方向文本检测算法</a:t>
            </a:r>
            <a:r>
              <a:rPr lang="en-US" altLang="zh-CN" dirty="0" err="1"/>
              <a:t>ContourNet</a:t>
            </a:r>
            <a:r>
              <a:rPr lang="zh-CN" altLang="en-US" dirty="0"/>
              <a:t>，针对伪召回问题设计了文本水平与竖直方向的轮廓检测方法，针对尺度变换大的文本回归不准问题，使用改进的</a:t>
            </a:r>
            <a:r>
              <a:rPr lang="en-US" altLang="zh-CN" dirty="0"/>
              <a:t>Adaptive-RPN</a:t>
            </a:r>
            <a:r>
              <a:rPr lang="zh-CN" altLang="en-US" dirty="0"/>
              <a:t>回归与尺度不敏感的</a:t>
            </a:r>
            <a:r>
              <a:rPr lang="en-US" altLang="zh-CN" dirty="0" err="1"/>
              <a:t>IoU</a:t>
            </a:r>
            <a:r>
              <a:rPr lang="en-US" altLang="zh-CN" dirty="0"/>
              <a:t> Loss</a:t>
            </a:r>
            <a:r>
              <a:rPr lang="zh-CN" altLang="en-US" dirty="0"/>
              <a:t>计算损失。论文通过实验对比也证明了该方法的高效性以及模型的优越性能。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777884" y="1802751"/>
            <a:ext cx="7588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场景文本检测是在复杂背景中检测文本区域，并用边界框对其进行标记的任务。准确的检测结果有利于广泛的实际应用，是端到端文本识别的基本步骤。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任意多边形 9"/>
          <p:cNvSpPr/>
          <p:nvPr/>
        </p:nvSpPr>
        <p:spPr>
          <a:xfrm>
            <a:off x="252955" y="804911"/>
            <a:ext cx="722059" cy="749556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1696" y="830948"/>
            <a:ext cx="7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40000"/>
                </a:solidFill>
                <a:latin typeface="Impact" panose="020B0806030902050204" pitchFamily="34" charset="0"/>
              </a:rPr>
              <a:t>1</a:t>
            </a:r>
            <a:endParaRPr lang="zh-CN" altLang="en-US" sz="4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93754" y="667481"/>
            <a:ext cx="647544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D203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介绍</a:t>
            </a:r>
            <a:endParaRPr lang="en-US" altLang="zh-CN" sz="4000" dirty="0">
              <a:solidFill>
                <a:srgbClr val="0D203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777884" y="1660188"/>
            <a:ext cx="734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得益于深度学习的发展，场景文本检测任务的研究重点已经从水平文本转向了多方向文本，以及更具挑战性的任意形状文本（如曲线文本）。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任意多边形 9"/>
          <p:cNvSpPr/>
          <p:nvPr/>
        </p:nvSpPr>
        <p:spPr>
          <a:xfrm>
            <a:off x="252955" y="804911"/>
            <a:ext cx="722059" cy="749556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1696" y="830948"/>
            <a:ext cx="7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40000"/>
                </a:solidFill>
                <a:latin typeface="Impact" panose="020B0806030902050204" pitchFamily="34" charset="0"/>
              </a:rPr>
              <a:t>1</a:t>
            </a:r>
            <a:endParaRPr lang="zh-CN" altLang="en-US" sz="4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93754" y="667481"/>
            <a:ext cx="647544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D203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介绍</a:t>
            </a:r>
            <a:endParaRPr lang="en-US" altLang="zh-CN" sz="4000" dirty="0">
              <a:solidFill>
                <a:srgbClr val="0D203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7884" y="4736147"/>
            <a:ext cx="7268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然而，由于场景文本的特殊性，如颜色、纹理、尺度等差异较大，在任意形状的场景文本检测中仍有两个问题需要解决。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1"/>
          <a:srcRect l="51339" b="21059"/>
          <a:stretch>
            <a:fillRect/>
          </a:stretch>
        </p:blipFill>
        <p:spPr>
          <a:xfrm>
            <a:off x="5850406" y="3078391"/>
            <a:ext cx="1796432" cy="1104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34" y="3081813"/>
            <a:ext cx="1472149" cy="110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62" y="2942192"/>
            <a:ext cx="1410981" cy="137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937582" y="2084222"/>
            <a:ext cx="726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dirty="0"/>
              <a:t>很多文本检测算法存在过多的假阳</a:t>
            </a:r>
            <a:r>
              <a:rPr lang="en-US" altLang="zh-CN" dirty="0"/>
              <a:t>(False Positive)</a:t>
            </a:r>
            <a:endParaRPr lang="zh-CN" altLang="en-US" dirty="0"/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任意多边形 9"/>
          <p:cNvSpPr/>
          <p:nvPr/>
        </p:nvSpPr>
        <p:spPr>
          <a:xfrm>
            <a:off x="252955" y="804911"/>
            <a:ext cx="722059" cy="749556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1696" y="830948"/>
            <a:ext cx="7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40000"/>
                </a:solidFill>
                <a:latin typeface="Impact" panose="020B0806030902050204" pitchFamily="34" charset="0"/>
              </a:rPr>
              <a:t>1</a:t>
            </a:r>
            <a:endParaRPr lang="zh-CN" altLang="en-US" sz="4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5014" y="2660143"/>
            <a:ext cx="7268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b="0" i="0" dirty="0">
                <a:effectLst/>
                <a:latin typeface="-apple-system"/>
              </a:rPr>
              <a:t>场景文本检测存在很多的差异</a:t>
            </a:r>
            <a:r>
              <a:rPr lang="en-US" altLang="zh-CN" b="0" i="0" dirty="0">
                <a:effectLst/>
                <a:latin typeface="-apple-system"/>
              </a:rPr>
              <a:t>(</a:t>
            </a:r>
            <a:r>
              <a:rPr lang="zh-CN" altLang="en-US" b="0" i="0" dirty="0">
                <a:effectLst/>
                <a:latin typeface="-apple-system"/>
              </a:rPr>
              <a:t>颜色，尺度，纹理等</a:t>
            </a:r>
            <a:r>
              <a:rPr lang="en-US" altLang="zh-CN" b="0" i="0" dirty="0">
                <a:effectLst/>
                <a:latin typeface="-apple-system"/>
              </a:rPr>
              <a:t>)</a:t>
            </a:r>
            <a:r>
              <a:rPr lang="zh-CN" altLang="en-US" b="0" i="0" dirty="0">
                <a:effectLst/>
                <a:latin typeface="-apple-system"/>
              </a:rPr>
              <a:t>，使得网络很难学习样本</a:t>
            </a:r>
            <a:endParaRPr lang="zh-CN" altLang="en-US" b="0" i="0" dirty="0">
              <a:effectLst/>
              <a:latin typeface="-apple-system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3754" y="667481"/>
            <a:ext cx="647544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D203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介绍</a:t>
            </a:r>
            <a:endParaRPr lang="en-US" altLang="zh-CN" sz="4000" dirty="0">
              <a:solidFill>
                <a:srgbClr val="0D203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9"/>
          <p:cNvSpPr/>
          <p:nvPr/>
        </p:nvSpPr>
        <p:spPr>
          <a:xfrm>
            <a:off x="252955" y="804911"/>
            <a:ext cx="722059" cy="749556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696" y="830948"/>
            <a:ext cx="7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40000"/>
                </a:solidFill>
                <a:latin typeface="Impact" panose="020B0806030902050204" pitchFamily="34" charset="0"/>
              </a:rPr>
              <a:t>1</a:t>
            </a:r>
            <a:endParaRPr lang="zh-CN" altLang="en-US" sz="4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4860" y="2129576"/>
            <a:ext cx="765775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D20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0D20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）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提出了一种尺度不敏感的自适应区域候选框网络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(Adaptive Region Proposal Network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RPN)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，只关注预测值与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边界框之间的交集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IoU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，生成文本候选框。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0D20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D20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）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提出了一种新的局部正交纹理感知模块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(Local Orthogonal Texture-aware Module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LOTM)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，在两个方向上对提议特征的局部纹理信息进行建模，并用一组轮廓点表示文本区域。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D20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0D20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）</a:t>
            </a:r>
            <a:r>
              <a:rPr lang="zh-CN" altLang="zh-CN" dirty="0"/>
              <a:t>采用点重评分算法进一步处理</a:t>
            </a:r>
            <a:r>
              <a:rPr lang="en-US" altLang="zh-CN" dirty="0"/>
              <a:t>LOTM</a:t>
            </a:r>
            <a:r>
              <a:rPr lang="zh-CN" altLang="zh-CN" dirty="0"/>
              <a:t>中的两个热图</a:t>
            </a:r>
            <a:r>
              <a:rPr lang="zh-CN" altLang="en-US" dirty="0"/>
              <a:t>，</a:t>
            </a:r>
            <a:r>
              <a:rPr lang="zh-CN" altLang="zh-CN" dirty="0"/>
              <a:t>由这些高质量的轮廓点组成多边形来表示文本区域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4861" y="1594229"/>
            <a:ext cx="7657755" cy="495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D203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解决办法：</a:t>
            </a:r>
            <a:endParaRPr lang="en-US" altLang="zh-CN" sz="2000" dirty="0">
              <a:solidFill>
                <a:srgbClr val="0D203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3754" y="667481"/>
            <a:ext cx="647544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D203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介绍</a:t>
            </a:r>
            <a:endParaRPr lang="en-US" altLang="zh-CN" sz="4000" dirty="0">
              <a:solidFill>
                <a:srgbClr val="0D203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9"/>
          <p:cNvSpPr/>
          <p:nvPr/>
        </p:nvSpPr>
        <p:spPr>
          <a:xfrm>
            <a:off x="252955" y="804911"/>
            <a:ext cx="722059" cy="749556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696" y="830948"/>
            <a:ext cx="7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40000"/>
                </a:solidFill>
                <a:latin typeface="Impact" panose="020B0806030902050204" pitchFamily="34" charset="0"/>
              </a:rPr>
              <a:t>2</a:t>
            </a:r>
            <a:endParaRPr lang="zh-CN" altLang="en-US" sz="4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3754" y="667481"/>
            <a:ext cx="647544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相关工作</a:t>
            </a:r>
            <a:endParaRPr lang="en-US" altLang="zh-CN" sz="4000" b="1" dirty="0">
              <a:solidFill>
                <a:srgbClr val="0D203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5014" y="2074251"/>
            <a:ext cx="710520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主要包括三个部分：</a:t>
            </a:r>
            <a:endParaRPr lang="en-US" altLang="zh-CN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、第一个是</a:t>
            </a:r>
            <a:r>
              <a:rPr lang="en-US" altLang="zh-C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Adaptive-RPN</a:t>
            </a:r>
            <a:r>
              <a:rPr lang="zh-CN" alt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模块，用于生成高质量精度的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文本</a:t>
            </a:r>
            <a:r>
              <a:rPr lang="zh-CN" alt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候选框。</a:t>
            </a:r>
            <a:endParaRPr lang="en-US" altLang="zh-CN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、第二个是</a:t>
            </a:r>
            <a:r>
              <a:rPr lang="en-US" altLang="zh-C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Local Orthogonal Texture-aware Module (LOTM)</a:t>
            </a:r>
            <a:r>
              <a:rPr lang="zh-CN" alt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模块，用于解耦候选框中水平和竖直两个方向的轮廓检测。</a:t>
            </a:r>
            <a:endParaRPr lang="en-US" altLang="zh-CN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、第三个是</a:t>
            </a:r>
            <a:r>
              <a:rPr lang="en-US" altLang="zh-C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Point Re-scoring Algorithm</a:t>
            </a:r>
            <a:r>
              <a:rPr lang="zh-CN" alt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模块，用于耦合水平和竖直方向的轮廓响应分数</a:t>
            </a:r>
            <a:r>
              <a:rPr lang="zh-CN" altLang="zh-C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9"/>
          <p:cNvSpPr/>
          <p:nvPr/>
        </p:nvSpPr>
        <p:spPr>
          <a:xfrm>
            <a:off x="252955" y="804911"/>
            <a:ext cx="722059" cy="749556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696" y="830948"/>
            <a:ext cx="7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40000"/>
                </a:solidFill>
                <a:latin typeface="Impact" panose="020B0806030902050204" pitchFamily="34" charset="0"/>
              </a:rPr>
              <a:t>2</a:t>
            </a:r>
            <a:endParaRPr lang="zh-CN" altLang="en-US" sz="4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3754" y="667481"/>
            <a:ext cx="647544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相关工作</a:t>
            </a:r>
            <a:endParaRPr lang="en-US" altLang="zh-CN" sz="4000" b="1" dirty="0">
              <a:solidFill>
                <a:srgbClr val="0D203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1026" name="Picture 2" descr="ContourNe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2356"/>
            <a:ext cx="9144000" cy="43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961083"/>
            <a:ext cx="7122160" cy="416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任意多边形 9"/>
          <p:cNvSpPr/>
          <p:nvPr/>
        </p:nvSpPr>
        <p:spPr>
          <a:xfrm>
            <a:off x="252955" y="804911"/>
            <a:ext cx="722059" cy="749556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696" y="830948"/>
            <a:ext cx="7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A40000"/>
                </a:solidFill>
                <a:latin typeface="Impact" panose="020B0806030902050204" pitchFamily="34" charset="0"/>
              </a:rPr>
              <a:t>3</a:t>
            </a:r>
            <a:endParaRPr lang="zh-CN" altLang="en-US" sz="4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3754" y="667481"/>
            <a:ext cx="647544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方法</a:t>
            </a:r>
            <a:endParaRPr lang="en-US" altLang="zh-CN" sz="4000" b="1" dirty="0">
              <a:solidFill>
                <a:srgbClr val="0D203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5014" y="17023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3.1 Adaptive-RPN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BDML_template</Template>
  <TotalTime>0</TotalTime>
  <Words>4087</Words>
  <Application>WPS 演示</Application>
  <PresentationFormat>全屏显示(4:3)</PresentationFormat>
  <Paragraphs>831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Arial</vt:lpstr>
      <vt:lpstr>宋体</vt:lpstr>
      <vt:lpstr>Wingdings</vt:lpstr>
      <vt:lpstr>黑体</vt:lpstr>
      <vt:lpstr>Times New Roman</vt:lpstr>
      <vt:lpstr>华文隶书</vt:lpstr>
      <vt:lpstr>Calibri</vt:lpstr>
      <vt:lpstr>微软雅黑</vt:lpstr>
      <vt:lpstr>Impact</vt:lpstr>
      <vt:lpstr>-apple-system</vt:lpstr>
      <vt:lpstr>Segoe Print</vt:lpstr>
      <vt:lpstr>Arial Unicode MS</vt:lpstr>
      <vt:lpstr>Calibri Light</vt:lpstr>
      <vt:lpstr>Cambria</vt:lpstr>
      <vt:lpstr>KaTeX_Main</vt:lpstr>
      <vt:lpstr>方正兰亭粗黑简体</vt:lpstr>
      <vt:lpstr>Tahoma</vt:lpstr>
      <vt:lpstr>pingfang SC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Naria Petrova</dc:creator>
  <cp:lastModifiedBy>WQ</cp:lastModifiedBy>
  <cp:revision>1031</cp:revision>
  <dcterms:created xsi:type="dcterms:W3CDTF">2018-12-28T03:18:00Z</dcterms:created>
  <dcterms:modified xsi:type="dcterms:W3CDTF">2020-11-08T03:34:20Z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