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7" r:id="rId3"/>
    <p:sldId id="258" r:id="rId5"/>
    <p:sldId id="259" r:id="rId6"/>
    <p:sldId id="458" r:id="rId7"/>
    <p:sldId id="457" r:id="rId8"/>
    <p:sldId id="260" r:id="rId9"/>
    <p:sldId id="282" r:id="rId10"/>
    <p:sldId id="299" r:id="rId11"/>
    <p:sldId id="438" r:id="rId12"/>
    <p:sldId id="391" r:id="rId13"/>
    <p:sldId id="445" r:id="rId14"/>
    <p:sldId id="448" r:id="rId15"/>
    <p:sldId id="296" r:id="rId16"/>
    <p:sldId id="278" r:id="rId17"/>
    <p:sldId id="475" r:id="rId18"/>
    <p:sldId id="459" r:id="rId19"/>
    <p:sldId id="460" r:id="rId20"/>
    <p:sldId id="461" r:id="rId21"/>
    <p:sldId id="449" r:id="rId22"/>
    <p:sldId id="450" r:id="rId23"/>
    <p:sldId id="281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peng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C4A"/>
    <a:srgbClr val="001B34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44" y="240"/>
      </p:cViewPr>
      <p:guideLst>
        <p:guide orient="horz" pos="2162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D8A2-3A4D-4DCC-9905-472E940B0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image" Target="../media/image2.jpeg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只为设计_文本框 34"/>
          <p:cNvSpPr txBox="1"/>
          <p:nvPr>
            <p:custDataLst>
              <p:tags r:id="rId1"/>
            </p:custDataLst>
          </p:nvPr>
        </p:nvSpPr>
        <p:spPr>
          <a:xfrm>
            <a:off x="828541" y="1961877"/>
            <a:ext cx="10183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01B34"/>
                </a:solidFill>
                <a:latin typeface="方正粗倩繁体" panose="03000509000000000000" pitchFamily="65" charset="-122"/>
                <a:ea typeface="方正粗倩繁体" panose="03000509000000000000" pitchFamily="65" charset="-122"/>
              </a:rPr>
              <a:t>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Real-time Scene Text Detection with Differentiable Binarization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38" name="PA_只为设计_矩形 37"/>
          <p:cNvSpPr/>
          <p:nvPr>
            <p:custDataLst>
              <p:tags r:id="rId2"/>
            </p:custDataLst>
          </p:nvPr>
        </p:nvSpPr>
        <p:spPr>
          <a:xfrm>
            <a:off x="9957731" y="5583138"/>
            <a:ext cx="145129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rgbClr val="001B34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202/12/17</a:t>
            </a:r>
            <a:endParaRPr lang="en-US" altLang="zh-CN" sz="1600" dirty="0">
              <a:solidFill>
                <a:srgbClr val="001B34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r>
              <a:rPr lang="en-US" altLang="zh-CN" sz="1600" dirty="0" err="1">
                <a:solidFill>
                  <a:srgbClr val="001B34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qiulianpeng</a:t>
            </a:r>
            <a:endParaRPr lang="zh-CN" altLang="en-US" sz="1600" dirty="0">
              <a:solidFill>
                <a:srgbClr val="001B34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0" y="651824"/>
            <a:ext cx="1029821" cy="102982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12106" y="4691148"/>
            <a:ext cx="5964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Copyright  2020, Association for the Advancement of Artificial</a:t>
            </a:r>
            <a:endParaRPr lang="en-US" altLang="zh-CN" sz="1600" dirty="0"/>
          </a:p>
          <a:p>
            <a:pPr algn="ctr"/>
            <a:r>
              <a:rPr lang="en-US" altLang="zh-CN" sz="1600" dirty="0"/>
              <a:t>Intelligence (www.aaai.org). All rights reserved.</a:t>
            </a: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2880676" y="4011824"/>
            <a:ext cx="6959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Minghui</a:t>
            </a:r>
            <a:r>
              <a:rPr lang="en-US" altLang="zh-CN" sz="1600" dirty="0"/>
              <a:t> Liao1, </a:t>
            </a:r>
            <a:r>
              <a:rPr lang="en-US" altLang="zh-CN" sz="1600" dirty="0" err="1"/>
              <a:t>Zhaoyi</a:t>
            </a:r>
            <a:r>
              <a:rPr lang="en-US" altLang="zh-CN" sz="1600" dirty="0"/>
              <a:t> Wan2, Cong Yao2, Kai Chen3,4, Xiang Bai1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4" y="66675"/>
            <a:ext cx="5626281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Binarization</a:t>
            </a:r>
            <a:endParaRPr lang="en-US" altLang="zh-CN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877570" y="831215"/>
            <a:ext cx="5029200" cy="575945"/>
          </a:xfrm>
        </p:spPr>
        <p:txBody>
          <a:bodyPr vert="horz" wrap="square" lIns="91440" tIns="45720" rIns="91440" bIns="45720"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 eaLnBrk="1" hangingPunct="1"/>
            <a:r>
              <a:rPr lang="en-US" altLang="zh-CN" sz="3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threshold</a:t>
            </a:r>
            <a:endParaRPr lang="en-US" altLang="zh-CN" sz="32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5951" y="1126793"/>
            <a:ext cx="6388479" cy="489999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77570" y="1819007"/>
            <a:ext cx="3476316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we apply border-like supervision on the threshold map for better guidance.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786130" y="3256280"/>
            <a:ext cx="413956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r>
              <a:rPr lang="zh-CN" altLang="en-US" sz="2000"/>
              <a:t>In the training period, the</a:t>
            </a:r>
            <a:endParaRPr lang="zh-CN" altLang="en-US" sz="2000"/>
          </a:p>
          <a:p>
            <a:r>
              <a:rPr lang="zh-CN" altLang="en-US" sz="2000"/>
              <a:t>supervision is applied on the probability map, the threshold map, and the approximate binary map, where the probability map and the approximate binary map share the same supervision. 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4" y="66675"/>
            <a:ext cx="5626281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Methodology</a:t>
            </a:r>
            <a:endParaRPr lang="en-US" altLang="zh-CN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804545" y="697230"/>
            <a:ext cx="8229600" cy="554990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en-US" altLang="zh-CN" sz="3200" i="1" dirty="0">
                <a:solidFill>
                  <a:srgbClr val="00B050"/>
                </a:solidFill>
              </a:rPr>
              <a:t>Label generation</a:t>
            </a:r>
            <a:endParaRPr lang="en-US" altLang="zh-CN" sz="3200" i="1" dirty="0">
              <a:solidFill>
                <a:srgbClr val="00B05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6177" y="1361440"/>
            <a:ext cx="6638095" cy="39333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87" y="3204570"/>
            <a:ext cx="3734990" cy="800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67728" y="4492411"/>
            <a:ext cx="225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 is the shrink ratio, set to 0.4 empirically.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804545" y="1793399"/>
            <a:ext cx="3500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offset D of shrinking is computed from the perimeter L and</a:t>
            </a:r>
            <a:endParaRPr lang="en-US" altLang="zh-CN" dirty="0"/>
          </a:p>
          <a:p>
            <a:r>
              <a:rPr lang="en-US" altLang="zh-CN" dirty="0"/>
              <a:t>area A of the original polygon: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4" y="66675"/>
            <a:ext cx="5626281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Methodology</a:t>
            </a:r>
            <a:endParaRPr lang="en-US" altLang="zh-CN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772160" y="729615"/>
            <a:ext cx="8229600" cy="554990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en-US" altLang="zh-CN" sz="3200" i="1" dirty="0">
                <a:solidFill>
                  <a:srgbClr val="00B050"/>
                </a:solidFill>
              </a:rPr>
              <a:t>Optimization</a:t>
            </a:r>
            <a:endParaRPr lang="en-US" altLang="zh-CN" sz="3200" i="1" dirty="0">
              <a:solidFill>
                <a:srgbClr val="00B050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070850" y="2606162"/>
          <a:ext cx="1905" cy="1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方程式" r:id="rId1" imgW="18415" imgH="20320" progId="Equation.3">
                  <p:embed/>
                </p:oleObj>
              </mc:Choice>
              <mc:Fallback>
                <p:oleObj name="方程式" r:id="rId1" imgW="18415" imgH="20320" progId="Equation.3">
                  <p:embed/>
                  <p:pic>
                    <p:nvPicPr>
                      <p:cNvPr id="0" name="图片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70850" y="2606162"/>
                        <a:ext cx="1905" cy="19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160242" y="1492742"/>
            <a:ext cx="9871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loss function L: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383" y="2070250"/>
            <a:ext cx="5866667" cy="7904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430" y="3797951"/>
            <a:ext cx="5780952" cy="7428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668" y="5014427"/>
            <a:ext cx="4285714" cy="69523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05626" y="2847692"/>
            <a:ext cx="10279377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where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Ls</a:t>
            </a:r>
            <a:r>
              <a:rPr lang="en-US" altLang="zh-CN" dirty="0"/>
              <a:t> is the loss for the </a:t>
            </a:r>
            <a:r>
              <a:rPr lang="en-US" altLang="zh-CN" dirty="0">
                <a:solidFill>
                  <a:srgbClr val="FF0000"/>
                </a:solidFill>
              </a:rPr>
              <a:t>probability map</a:t>
            </a:r>
            <a:r>
              <a:rPr lang="en-US" altLang="zh-CN" dirty="0"/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Lb</a:t>
            </a:r>
            <a:r>
              <a:rPr lang="en-US" altLang="zh-CN" dirty="0"/>
              <a:t> is the loss for the </a:t>
            </a:r>
            <a:r>
              <a:rPr lang="en-US" altLang="zh-CN" dirty="0">
                <a:solidFill>
                  <a:srgbClr val="FF0000"/>
                </a:solidFill>
              </a:rPr>
              <a:t>binary map</a:t>
            </a:r>
            <a:r>
              <a:rPr lang="en-US" altLang="zh-CN" dirty="0"/>
              <a:t>.  loss for the </a:t>
            </a:r>
            <a:r>
              <a:rPr lang="en-US" altLang="zh-CN" dirty="0">
                <a:solidFill>
                  <a:srgbClr val="FF0000"/>
                </a:solidFill>
              </a:rPr>
              <a:t>threshold map</a:t>
            </a:r>
            <a:r>
              <a:rPr lang="en-US" altLang="zh-CN" dirty="0"/>
              <a:t> Lt.  According to the numeric values of the losses, α and β are set to 1.0 and 10 respectively.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927993" y="3902133"/>
            <a:ext cx="4285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Apply a BCE loss for both Ls and </a:t>
            </a:r>
            <a:r>
              <a:rPr lang="en-US" altLang="zh-CN" dirty="0" err="1"/>
              <a:t>Lb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927992" y="5038881"/>
            <a:ext cx="5934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Rd is a set of indexes of the pixels inside the dilated polygon Gd; y∗ is the label for the threshold map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蓝剑_组合 10"/>
          <p:cNvGrpSpPr/>
          <p:nvPr>
            <p:custDataLst>
              <p:tags r:id="rId1"/>
            </p:custDataLst>
          </p:nvPr>
        </p:nvGrpSpPr>
        <p:grpSpPr>
          <a:xfrm>
            <a:off x="3468370" y="2702560"/>
            <a:ext cx="4923155" cy="962025"/>
            <a:chOff x="4506730" y="4291785"/>
            <a:chExt cx="5067127" cy="431420"/>
          </a:xfrm>
        </p:grpSpPr>
        <p:grpSp>
          <p:nvGrpSpPr>
            <p:cNvPr id="43" name="组合 42"/>
            <p:cNvGrpSpPr/>
            <p:nvPr/>
          </p:nvGrpSpPr>
          <p:grpSpPr>
            <a:xfrm>
              <a:off x="4506730" y="4340989"/>
              <a:ext cx="531311" cy="333576"/>
              <a:chOff x="4582048" y="2611614"/>
              <a:chExt cx="531311" cy="333576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4582048" y="2611614"/>
                <a:ext cx="333576" cy="333576"/>
              </a:xfrm>
              <a:prstGeom prst="roundRect">
                <a:avLst/>
              </a:prstGeom>
              <a:solidFill>
                <a:srgbClr val="001B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582077" y="2633460"/>
                <a:ext cx="531282" cy="28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>
                    <a:solidFill>
                      <a:srgbClr val="001B34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3</a:t>
                </a:r>
                <a:endParaRPr lang="en-US" altLang="zh-CN" sz="36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4772400" y="4291785"/>
              <a:ext cx="4801457" cy="43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3200" dirty="0">
                  <a:solidFill>
                    <a:srgbClr val="001B34"/>
                  </a:solidFill>
                </a:rPr>
                <a:t>   Experiment</a:t>
              </a:r>
              <a:endParaRPr lang="en-US" altLang="zh-CN" sz="3200" dirty="0">
                <a:solidFill>
                  <a:srgbClr val="001B34"/>
                </a:solidFill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5250492" y="4651444"/>
              <a:ext cx="2711661" cy="854"/>
            </a:xfrm>
            <a:prstGeom prst="line">
              <a:avLst/>
            </a:prstGeom>
            <a:ln>
              <a:solidFill>
                <a:srgbClr val="001B34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0" y="651824"/>
            <a:ext cx="1029821" cy="1029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5" y="66675"/>
            <a:ext cx="2697480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rgbClr val="001B34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732" y="1834289"/>
            <a:ext cx="10175846" cy="39108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3732" y="820447"/>
            <a:ext cx="4613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Ablation study</a:t>
            </a:r>
            <a:endParaRPr lang="zh-CN" altLang="en-US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8475" y="119453"/>
            <a:ext cx="2697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Experiment</a:t>
            </a:r>
            <a:endParaRPr lang="zh-CN" altLang="en-US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5" y="66675"/>
            <a:ext cx="2697480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rgbClr val="001B3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438" y="729734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Performance comparison</a:t>
            </a:r>
            <a:endParaRPr lang="zh-CN" altLang="en-US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7765" y="1811020"/>
            <a:ext cx="202819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0" i="0" dirty="0">
                <a:solidFill>
                  <a:srgbClr val="4D4D4D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Total-Text dataset</a:t>
            </a:r>
            <a:endParaRPr sz="2000" b="0" i="0" dirty="0">
              <a:solidFill>
                <a:srgbClr val="4D4D4D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8475" y="111403"/>
            <a:ext cx="2697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Experiment</a:t>
            </a:r>
            <a:endParaRPr lang="zh-CN" altLang="en-US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6370" y="1223010"/>
            <a:ext cx="6515735" cy="4775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5" y="66675"/>
            <a:ext cx="2697480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rgbClr val="001B3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438" y="729734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Performance comparison</a:t>
            </a:r>
            <a:endParaRPr lang="zh-CN" altLang="en-US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6952" y="1719635"/>
            <a:ext cx="136052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solidFill>
                  <a:srgbClr val="4D4D4D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CTW1500</a:t>
            </a:r>
            <a:r>
              <a:rPr lang="zh-CN" altLang="en-US" sz="2000" b="0" i="0" dirty="0">
                <a:solidFill>
                  <a:srgbClr val="4D4D4D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5955" y="1247397"/>
            <a:ext cx="6552381" cy="470476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98475" y="111403"/>
            <a:ext cx="2697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Experiment</a:t>
            </a:r>
            <a:endParaRPr lang="zh-CN" altLang="en-US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5" y="66675"/>
            <a:ext cx="2697480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rgbClr val="001B3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0254" y="1618967"/>
            <a:ext cx="1675701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solidFill>
                  <a:srgbClr val="4D4D4D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ICDAR 2015</a:t>
            </a:r>
            <a:r>
              <a:rPr lang="zh-CN" altLang="en-US" sz="2000" b="0" i="0" dirty="0">
                <a:solidFill>
                  <a:srgbClr val="4D4D4D"/>
                </a:solidFill>
                <a:effectLst/>
                <a:latin typeface="-apple-system"/>
              </a:rPr>
              <a:t>：</a:t>
            </a:r>
            <a:endParaRPr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639660" y="668488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Performance comparison</a:t>
            </a:r>
            <a:endParaRPr lang="zh-CN" altLang="en-US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7651" y="1211210"/>
            <a:ext cx="4514568" cy="50117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8475" y="119453"/>
            <a:ext cx="2697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Experiment</a:t>
            </a:r>
            <a:endParaRPr lang="zh-CN" altLang="en-US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5" y="66675"/>
            <a:ext cx="2697480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rgbClr val="001B3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65281" y="1823973"/>
            <a:ext cx="380418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solidFill>
                  <a:srgbClr val="4D4D4D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MSRA-TD500</a:t>
            </a:r>
            <a:r>
              <a:rPr lang="zh-CN" altLang="en-US" sz="2000" dirty="0">
                <a:solidFill>
                  <a:srgbClr val="4D4D4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dirty="0">
                <a:solidFill>
                  <a:srgbClr val="4D4D4D"/>
                </a:solidFill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lang="zh-CN" altLang="en-US" sz="2000" dirty="0">
                <a:solidFill>
                  <a:srgbClr val="4D4D4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0" i="0" dirty="0">
                <a:solidFill>
                  <a:srgbClr val="4D4D4D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MLT-2017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6438" y="782630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Performance comparison</a:t>
            </a:r>
            <a:endParaRPr lang="zh-CN" altLang="en-US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435" y="1823973"/>
            <a:ext cx="4314286" cy="4057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040" y="2776354"/>
            <a:ext cx="4352381" cy="31047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8475" y="119453"/>
            <a:ext cx="2697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Experiment</a:t>
            </a:r>
            <a:endParaRPr lang="zh-CN" altLang="en-US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蓝剑_组合 10"/>
          <p:cNvGrpSpPr/>
          <p:nvPr>
            <p:custDataLst>
              <p:tags r:id="rId1"/>
            </p:custDataLst>
          </p:nvPr>
        </p:nvGrpSpPr>
        <p:grpSpPr>
          <a:xfrm>
            <a:off x="3864610" y="2700655"/>
            <a:ext cx="5217160" cy="962025"/>
            <a:chOff x="4506730" y="4291785"/>
            <a:chExt cx="5067127" cy="431420"/>
          </a:xfrm>
        </p:grpSpPr>
        <p:grpSp>
          <p:nvGrpSpPr>
            <p:cNvPr id="43" name="组合 42"/>
            <p:cNvGrpSpPr/>
            <p:nvPr/>
          </p:nvGrpSpPr>
          <p:grpSpPr>
            <a:xfrm>
              <a:off x="4506730" y="4340989"/>
              <a:ext cx="590219" cy="333576"/>
              <a:chOff x="4582048" y="2611614"/>
              <a:chExt cx="590219" cy="333576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4582048" y="2611614"/>
                <a:ext cx="333576" cy="333576"/>
              </a:xfrm>
              <a:prstGeom prst="roundRect">
                <a:avLst/>
              </a:prstGeom>
              <a:solidFill>
                <a:srgbClr val="001B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582048" y="2633541"/>
                <a:ext cx="590219" cy="28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>
                    <a:solidFill>
                      <a:srgbClr val="001B34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4</a:t>
                </a:r>
                <a:endParaRPr lang="en-US" altLang="zh-CN" sz="36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4772400" y="4291785"/>
              <a:ext cx="4801457" cy="43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3200" dirty="0">
                  <a:solidFill>
                    <a:srgbClr val="001B34"/>
                  </a:solidFill>
                </a:rPr>
                <a:t>   Conclusion</a:t>
              </a:r>
              <a:endParaRPr lang="en-US" altLang="zh-CN" sz="3200" dirty="0">
                <a:solidFill>
                  <a:srgbClr val="001B34"/>
                </a:solidFill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4874923" y="4647742"/>
              <a:ext cx="3030038" cy="7689"/>
            </a:xfrm>
            <a:prstGeom prst="line">
              <a:avLst/>
            </a:prstGeom>
            <a:ln>
              <a:solidFill>
                <a:srgbClr val="001B34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0" y="651824"/>
            <a:ext cx="1029821" cy="1029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375860" y="1466505"/>
            <a:ext cx="3105339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140000"/>
              </a:lnSpc>
            </a:pPr>
            <a:r>
              <a:rPr lang="en-US" altLang="zh-CN" sz="28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table of Contents</a:t>
            </a:r>
            <a:endParaRPr lang="zh-CN" altLang="en-US" sz="2800" b="1" i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6" name="PA_蓝剑_组合 5"/>
          <p:cNvGrpSpPr/>
          <p:nvPr>
            <p:custDataLst>
              <p:tags r:id="rId1"/>
            </p:custDataLst>
          </p:nvPr>
        </p:nvGrpSpPr>
        <p:grpSpPr>
          <a:xfrm>
            <a:off x="4215558" y="2416865"/>
            <a:ext cx="3980165" cy="486758"/>
            <a:chOff x="4467018" y="2416865"/>
            <a:chExt cx="3980165" cy="486758"/>
          </a:xfrm>
        </p:grpSpPr>
        <p:sp>
          <p:nvSpPr>
            <p:cNvPr id="38" name="矩形 37"/>
            <p:cNvSpPr/>
            <p:nvPr/>
          </p:nvSpPr>
          <p:spPr>
            <a:xfrm>
              <a:off x="5432218" y="2416865"/>
              <a:ext cx="2156460" cy="431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40000"/>
                </a:lnSpc>
              </a:pPr>
              <a:r>
                <a:rPr lang="en-US" altLang="zh-CN" sz="2400" b="1" dirty="0">
                  <a:solidFill>
                    <a:srgbClr val="001B34"/>
                  </a:solidFill>
                  <a:sym typeface="+mn-lt"/>
                </a:rPr>
                <a:t>Introduction</a:t>
              </a:r>
              <a:r>
                <a:rPr lang="en-US" altLang="zh-CN" sz="1600" b="1" dirty="0">
                  <a:solidFill>
                    <a:srgbClr val="001B34"/>
                  </a:solidFill>
                  <a:sym typeface="+mn-lt"/>
                </a:rPr>
                <a:t> </a:t>
              </a:r>
              <a:endParaRPr lang="zh-CN" altLang="en-US" sz="1600" b="1" dirty="0">
                <a:solidFill>
                  <a:srgbClr val="001B34"/>
                </a:solidFill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467018" y="2504843"/>
              <a:ext cx="531282" cy="398780"/>
              <a:chOff x="4542336" y="2601566"/>
              <a:chExt cx="531282" cy="398780"/>
            </a:xfrm>
          </p:grpSpPr>
          <p:sp>
            <p:nvSpPr>
              <p:cNvPr id="3" name="矩形: 圆角 2"/>
              <p:cNvSpPr/>
              <p:nvPr/>
            </p:nvSpPr>
            <p:spPr>
              <a:xfrm>
                <a:off x="4582048" y="2611614"/>
                <a:ext cx="333576" cy="333576"/>
              </a:xfrm>
              <a:prstGeom prst="roundRect">
                <a:avLst/>
              </a:prstGeom>
              <a:solidFill>
                <a:srgbClr val="001B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542336" y="2601566"/>
                <a:ext cx="531282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>
                    <a:solidFill>
                      <a:srgbClr val="001B34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01</a:t>
                </a:r>
                <a:endParaRPr lang="en-US" altLang="zh-CN" sz="20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 flipV="1">
              <a:off x="4843251" y="2812093"/>
              <a:ext cx="3603932" cy="12854"/>
            </a:xfrm>
            <a:prstGeom prst="line">
              <a:avLst/>
            </a:prstGeom>
            <a:ln>
              <a:solidFill>
                <a:srgbClr val="001B34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PA_蓝剑_组合 7"/>
          <p:cNvGrpSpPr/>
          <p:nvPr>
            <p:custDataLst>
              <p:tags r:id="rId2"/>
            </p:custDataLst>
          </p:nvPr>
        </p:nvGrpSpPr>
        <p:grpSpPr>
          <a:xfrm>
            <a:off x="4215558" y="3026027"/>
            <a:ext cx="3990824" cy="486295"/>
            <a:chOff x="4467018" y="3026027"/>
            <a:chExt cx="3990824" cy="486295"/>
          </a:xfrm>
        </p:grpSpPr>
        <p:grpSp>
          <p:nvGrpSpPr>
            <p:cNvPr id="29" name="组合 28"/>
            <p:cNvGrpSpPr/>
            <p:nvPr/>
          </p:nvGrpSpPr>
          <p:grpSpPr>
            <a:xfrm>
              <a:off x="4467018" y="3113542"/>
              <a:ext cx="531282" cy="398780"/>
              <a:chOff x="4542336" y="2601566"/>
              <a:chExt cx="531282" cy="398780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4582048" y="2611614"/>
                <a:ext cx="333576" cy="333576"/>
              </a:xfrm>
              <a:prstGeom prst="roundRect">
                <a:avLst/>
              </a:prstGeom>
              <a:solidFill>
                <a:srgbClr val="001B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4542336" y="2601566"/>
                <a:ext cx="531282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>
                    <a:solidFill>
                      <a:srgbClr val="001B34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02</a:t>
                </a:r>
                <a:endParaRPr lang="en-US" altLang="zh-CN" sz="20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5432155" y="3026027"/>
              <a:ext cx="2725351" cy="43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b="1" dirty="0">
                <a:solidFill>
                  <a:srgbClr val="001B34"/>
                </a:solidFill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 flipV="1">
              <a:off x="4853910" y="3426541"/>
              <a:ext cx="3603932" cy="12854"/>
            </a:xfrm>
            <a:prstGeom prst="line">
              <a:avLst/>
            </a:prstGeom>
            <a:ln>
              <a:solidFill>
                <a:srgbClr val="001B34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PA_蓝剑_组合 8"/>
          <p:cNvGrpSpPr/>
          <p:nvPr>
            <p:custDataLst>
              <p:tags r:id="rId3"/>
            </p:custDataLst>
          </p:nvPr>
        </p:nvGrpSpPr>
        <p:grpSpPr>
          <a:xfrm>
            <a:off x="4215558" y="3634809"/>
            <a:ext cx="4011962" cy="486212"/>
            <a:chOff x="4467018" y="3634809"/>
            <a:chExt cx="4011962" cy="486212"/>
          </a:xfrm>
        </p:grpSpPr>
        <p:grpSp>
          <p:nvGrpSpPr>
            <p:cNvPr id="40" name="组合 39"/>
            <p:cNvGrpSpPr/>
            <p:nvPr/>
          </p:nvGrpSpPr>
          <p:grpSpPr>
            <a:xfrm>
              <a:off x="4467018" y="3722241"/>
              <a:ext cx="531282" cy="398780"/>
              <a:chOff x="4542336" y="2601566"/>
              <a:chExt cx="531282" cy="398780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4582048" y="2611614"/>
                <a:ext cx="333576" cy="333576"/>
              </a:xfrm>
              <a:prstGeom prst="roundRect">
                <a:avLst/>
              </a:prstGeom>
              <a:solidFill>
                <a:srgbClr val="001B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542336" y="2601566"/>
                <a:ext cx="531282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>
                    <a:solidFill>
                      <a:srgbClr val="001B34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03</a:t>
                </a:r>
                <a:endParaRPr lang="en-US" altLang="zh-CN" sz="20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5432448" y="3634809"/>
              <a:ext cx="2725351" cy="43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 b="1" dirty="0">
                  <a:solidFill>
                    <a:srgbClr val="001B34"/>
                  </a:solidFill>
                </a:rPr>
                <a:t>Experiment</a:t>
              </a:r>
              <a:endParaRPr lang="en-US" altLang="zh-CN" sz="2400" b="1" dirty="0">
                <a:solidFill>
                  <a:srgbClr val="001B34"/>
                </a:solidFill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flipV="1">
              <a:off x="4875048" y="4040302"/>
              <a:ext cx="3603932" cy="12854"/>
            </a:xfrm>
            <a:prstGeom prst="line">
              <a:avLst/>
            </a:prstGeom>
            <a:ln>
              <a:solidFill>
                <a:srgbClr val="001B34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PA_蓝剑_组合 10"/>
          <p:cNvGrpSpPr/>
          <p:nvPr>
            <p:custDataLst>
              <p:tags r:id="rId4"/>
            </p:custDataLst>
          </p:nvPr>
        </p:nvGrpSpPr>
        <p:grpSpPr>
          <a:xfrm>
            <a:off x="4215558" y="4330941"/>
            <a:ext cx="4011962" cy="398780"/>
            <a:chOff x="4467018" y="4330941"/>
            <a:chExt cx="4011962" cy="398780"/>
          </a:xfrm>
        </p:grpSpPr>
        <p:grpSp>
          <p:nvGrpSpPr>
            <p:cNvPr id="43" name="组合 42"/>
            <p:cNvGrpSpPr/>
            <p:nvPr/>
          </p:nvGrpSpPr>
          <p:grpSpPr>
            <a:xfrm>
              <a:off x="4467018" y="4330941"/>
              <a:ext cx="531282" cy="398780"/>
              <a:chOff x="4542336" y="2601566"/>
              <a:chExt cx="531282" cy="398780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4582048" y="2611614"/>
                <a:ext cx="333576" cy="333576"/>
              </a:xfrm>
              <a:prstGeom prst="roundRect">
                <a:avLst/>
              </a:prstGeom>
              <a:solidFill>
                <a:srgbClr val="001B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542336" y="2601566"/>
                <a:ext cx="531282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>
                    <a:solidFill>
                      <a:srgbClr val="001B34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04</a:t>
                </a:r>
                <a:endParaRPr lang="en-US" altLang="zh-CN" sz="20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cxnSp>
          <p:nvCxnSpPr>
            <p:cNvPr id="51" name="直接连接符 50"/>
            <p:cNvCxnSpPr/>
            <p:nvPr/>
          </p:nvCxnSpPr>
          <p:spPr>
            <a:xfrm flipV="1">
              <a:off x="4875048" y="4642597"/>
              <a:ext cx="3603932" cy="12854"/>
            </a:xfrm>
            <a:prstGeom prst="line">
              <a:avLst/>
            </a:prstGeom>
            <a:ln>
              <a:solidFill>
                <a:srgbClr val="001B34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5181167" y="4211005"/>
            <a:ext cx="1862892" cy="431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001B34"/>
                </a:solidFill>
              </a:rPr>
              <a:t>Conclusion</a:t>
            </a:r>
            <a:endParaRPr lang="en-US" altLang="zh-CN" sz="2400" b="1" dirty="0">
              <a:solidFill>
                <a:srgbClr val="001B34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0" y="651824"/>
            <a:ext cx="1029821" cy="1029821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201923" y="3068170"/>
            <a:ext cx="2447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1B34"/>
                </a:solidFill>
              </a:rPr>
              <a:t>Methodology</a:t>
            </a:r>
            <a:endParaRPr lang="zh-CN" altLang="en-US" sz="2400" b="1" dirty="0">
              <a:solidFill>
                <a:srgbClr val="001B3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5" y="66675"/>
            <a:ext cx="2697480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rgbClr val="001B34"/>
                </a:solidFill>
              </a:rPr>
              <a:t>Conclusion</a:t>
            </a:r>
            <a:endParaRPr lang="en-US" altLang="zh-CN" sz="2400">
              <a:solidFill>
                <a:srgbClr val="001B34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7590" y="1336040"/>
            <a:ext cx="967041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1.A</a:t>
            </a:r>
            <a:r>
              <a:rPr lang="zh-CN" altLang="en-US" sz="2000"/>
              <a:t>chieves consistently better performances on five benchmark datasets of scene text, including horizontal, multi-oriented and curved text.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2. </a:t>
            </a:r>
            <a:r>
              <a:rPr lang="en-US" altLang="zh-CN" sz="2000"/>
              <a:t>P</a:t>
            </a:r>
            <a:r>
              <a:rPr lang="zh-CN" altLang="en-US" sz="2000"/>
              <a:t>erforms much faster than the previous leading methods, as DB can provide a highly robust binarization map, significantly simplifying the post-processing.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3. DB works quite well when using a light-weight backbone,which significantly enhances the detection performance with the backbone of ResNet-18.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4. As DB can be removed in the inference stage without sacrificing the performance, there is no extra memory/time cost for testing.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_只为设计_矩形 37"/>
          <p:cNvSpPr/>
          <p:nvPr>
            <p:custDataLst>
              <p:tags r:id="rId1"/>
            </p:custDataLst>
          </p:nvPr>
        </p:nvSpPr>
        <p:spPr>
          <a:xfrm>
            <a:off x="10040164" y="5393591"/>
            <a:ext cx="1767137" cy="95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rgbClr val="001B34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202/12/17</a:t>
            </a:r>
            <a:endParaRPr lang="en-US" altLang="zh-CN" sz="1600" dirty="0">
              <a:solidFill>
                <a:srgbClr val="001B34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r>
              <a:rPr lang="en-US" altLang="zh-CN" sz="1600" dirty="0" err="1">
                <a:solidFill>
                  <a:srgbClr val="001B34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qiulianpeng</a:t>
            </a:r>
            <a:endParaRPr lang="zh-CN" altLang="en-US" sz="1600" dirty="0">
              <a:solidFill>
                <a:srgbClr val="001B34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0" y="651824"/>
            <a:ext cx="1029821" cy="1029821"/>
          </a:xfrm>
          <a:prstGeom prst="rect">
            <a:avLst/>
          </a:prstGeom>
        </p:spPr>
      </p:pic>
      <p:sp>
        <p:nvSpPr>
          <p:cNvPr id="35" name="PA_只为设计_文本框 34"/>
          <p:cNvSpPr txBox="1"/>
          <p:nvPr>
            <p:custDataLst>
              <p:tags r:id="rId3"/>
            </p:custDataLst>
          </p:nvPr>
        </p:nvSpPr>
        <p:spPr>
          <a:xfrm>
            <a:off x="4021643" y="2513240"/>
            <a:ext cx="447103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rgbClr val="001B34"/>
                </a:solidFill>
                <a:latin typeface="方正粗倩繁体" panose="03000509000000000000" pitchFamily="65" charset="-122"/>
                <a:ea typeface="方正粗倩繁体" panose="03000509000000000000" pitchFamily="65" charset="-122"/>
              </a:rPr>
              <a:t> </a:t>
            </a:r>
            <a:r>
              <a:rPr lang="en-US" altLang="zh-CN" sz="6600" b="1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Thanks</a:t>
            </a:r>
            <a:r>
              <a:rPr lang="zh-CN" altLang="en-US" sz="6600" b="1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</a:rPr>
              <a:t>！</a:t>
            </a:r>
            <a:endParaRPr lang="zh-CN" altLang="en-US" sz="6600" b="1" dirty="0">
              <a:solidFill>
                <a:schemeClr val="accent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蓝剑_组合 10"/>
          <p:cNvGrpSpPr/>
          <p:nvPr>
            <p:custDataLst>
              <p:tags r:id="rId1"/>
            </p:custDataLst>
          </p:nvPr>
        </p:nvGrpSpPr>
        <p:grpSpPr>
          <a:xfrm>
            <a:off x="3498172" y="2723521"/>
            <a:ext cx="4984116" cy="962025"/>
            <a:chOff x="4506730" y="4292070"/>
            <a:chExt cx="3390522" cy="431420"/>
          </a:xfrm>
        </p:grpSpPr>
        <p:grpSp>
          <p:nvGrpSpPr>
            <p:cNvPr id="43" name="组合 42"/>
            <p:cNvGrpSpPr/>
            <p:nvPr/>
          </p:nvGrpSpPr>
          <p:grpSpPr>
            <a:xfrm>
              <a:off x="4506730" y="4340989"/>
              <a:ext cx="531311" cy="333576"/>
              <a:chOff x="4582048" y="2611614"/>
              <a:chExt cx="531311" cy="333576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4582048" y="2611614"/>
                <a:ext cx="333576" cy="333576"/>
              </a:xfrm>
              <a:prstGeom prst="roundRect">
                <a:avLst/>
              </a:prstGeom>
              <a:solidFill>
                <a:srgbClr val="001B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582077" y="2633460"/>
                <a:ext cx="531282" cy="28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>
                    <a:solidFill>
                      <a:srgbClr val="001B34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1</a:t>
                </a:r>
                <a:endParaRPr lang="en-US" altLang="zh-CN" sz="36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5038052" y="4292070"/>
              <a:ext cx="2859200" cy="43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3200" dirty="0">
                  <a:solidFill>
                    <a:srgbClr val="001B34"/>
                  </a:solidFill>
                  <a:latin typeface="+mn-ea"/>
                </a:rPr>
                <a:t>Introduction </a:t>
              </a:r>
              <a:endParaRPr lang="en-US" altLang="zh-CN" sz="3200" dirty="0">
                <a:solidFill>
                  <a:srgbClr val="001B34"/>
                </a:solidFill>
                <a:latin typeface="+mn-ea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4875228" y="4637773"/>
              <a:ext cx="2481660" cy="17655"/>
            </a:xfrm>
            <a:prstGeom prst="line">
              <a:avLst/>
            </a:prstGeom>
            <a:ln>
              <a:solidFill>
                <a:srgbClr val="001B34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0" y="660079"/>
            <a:ext cx="1029821" cy="1029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4" y="66675"/>
            <a:ext cx="5626281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Introduction</a:t>
            </a:r>
            <a:endParaRPr lang="en-US" altLang="zh-CN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4" y="817179"/>
            <a:ext cx="10720558" cy="5032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4" y="66675"/>
            <a:ext cx="5626281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Introduction</a:t>
            </a:r>
            <a:endParaRPr lang="en-US" altLang="zh-CN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6145" y="977265"/>
            <a:ext cx="7914286" cy="497142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3467" y="2197289"/>
            <a:ext cx="2280355" cy="181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dirty="0">
                <a:solidFill>
                  <a:srgbClr val="4D4D4D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Differentiable Binarization module</a:t>
            </a:r>
            <a:endParaRPr lang="en-US" altLang="zh-CN" sz="2800" b="0" i="0" dirty="0">
              <a:solidFill>
                <a:srgbClr val="4D4D4D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zh-CN" altLang="en-US" sz="2800" b="0" i="0" dirty="0">
                <a:solidFill>
                  <a:srgbClr val="4D4D4D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0" i="0" dirty="0">
                <a:solidFill>
                  <a:srgbClr val="4D4D4D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DB module</a:t>
            </a:r>
            <a:r>
              <a:rPr lang="zh-CN" altLang="en-US" sz="2800" b="0" i="0" dirty="0">
                <a:solidFill>
                  <a:srgbClr val="4D4D4D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9824" y="588010"/>
            <a:ext cx="2731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comparisons</a:t>
            </a:r>
            <a:endParaRPr lang="zh-CN" alt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4" y="66675"/>
            <a:ext cx="5626281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Introduction </a:t>
            </a:r>
            <a:endParaRPr lang="en-US" altLang="zh-CN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9479" y="1021164"/>
            <a:ext cx="8456848" cy="324883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388090" y="4546481"/>
            <a:ext cx="9415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Traditional pipeline (blue flow) and our pipeline (red flow). Dashed arrows are the inference only operators; solid arrows indicate differentiable operators in both training and inference.</a:t>
            </a:r>
            <a:endParaRPr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31047" y="700166"/>
            <a:ext cx="2731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comparisons</a:t>
            </a:r>
            <a:endParaRPr lang="zh-CN" alt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蓝剑_组合 10"/>
          <p:cNvGrpSpPr/>
          <p:nvPr>
            <p:custDataLst>
              <p:tags r:id="rId1"/>
            </p:custDataLst>
          </p:nvPr>
        </p:nvGrpSpPr>
        <p:grpSpPr>
          <a:xfrm>
            <a:off x="3488012" y="2723516"/>
            <a:ext cx="6180666" cy="962025"/>
            <a:chOff x="4506730" y="4292068"/>
            <a:chExt cx="4204494" cy="431420"/>
          </a:xfrm>
        </p:grpSpPr>
        <p:grpSp>
          <p:nvGrpSpPr>
            <p:cNvPr id="43" name="组合 42"/>
            <p:cNvGrpSpPr/>
            <p:nvPr/>
          </p:nvGrpSpPr>
          <p:grpSpPr>
            <a:xfrm>
              <a:off x="4506730" y="4340989"/>
              <a:ext cx="531311" cy="333576"/>
              <a:chOff x="4582048" y="2611614"/>
              <a:chExt cx="531311" cy="333576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4582048" y="2611614"/>
                <a:ext cx="333576" cy="333576"/>
              </a:xfrm>
              <a:prstGeom prst="roundRect">
                <a:avLst/>
              </a:prstGeom>
              <a:solidFill>
                <a:srgbClr val="001B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582077" y="2633460"/>
                <a:ext cx="531282" cy="28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>
                    <a:solidFill>
                      <a:srgbClr val="001B34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2</a:t>
                </a:r>
                <a:endParaRPr lang="en-US" altLang="zh-CN" sz="36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4875048" y="4292068"/>
              <a:ext cx="3836176" cy="43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3200" dirty="0">
                  <a:solidFill>
                    <a:srgbClr val="001B34"/>
                  </a:solidFill>
                  <a:latin typeface="+mn-ea"/>
                </a:rPr>
                <a:t>Methodology</a:t>
              </a:r>
              <a:endParaRPr lang="en-US" altLang="zh-CN" sz="3200" dirty="0">
                <a:solidFill>
                  <a:srgbClr val="001B34"/>
                </a:solidFill>
                <a:latin typeface="+mn-ea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4875228" y="4655429"/>
              <a:ext cx="2391810" cy="18795"/>
            </a:xfrm>
            <a:prstGeom prst="line">
              <a:avLst/>
            </a:prstGeom>
            <a:ln>
              <a:solidFill>
                <a:srgbClr val="001B34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4" y="66675"/>
            <a:ext cx="5626281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Methodology</a:t>
            </a:r>
            <a:endParaRPr lang="en-US" altLang="zh-CN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824" y="1259300"/>
            <a:ext cx="10106516" cy="28785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19824" y="4300239"/>
            <a:ext cx="10859911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Figure 3: Architecture of our proposed method, where “pred” consists of a3×3convolutional operator and two de-convolutional operators with stride 2. </a:t>
            </a:r>
            <a:endParaRPr lang="zh-CN" altLang="en-US" dirty="0"/>
          </a:p>
          <a:p>
            <a:r>
              <a:rPr lang="zh-CN" altLang="en-US" dirty="0"/>
              <a:t>The “1/2”, “1/4”, ... and “1/32” indicate the scale ratio compared to the input image.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19824" y="662045"/>
            <a:ext cx="2731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Methodology</a:t>
            </a:r>
            <a:endParaRPr lang="en-US" altLang="zh-C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98474" y="66675"/>
            <a:ext cx="5626281" cy="52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3200" dirty="0">
                <a:solidFill>
                  <a:srgbClr val="001B34"/>
                </a:solidFill>
                <a:latin typeface="微软雅黑" panose="020B0503020204020204" charset="-122"/>
              </a:rPr>
              <a:t>Binarization</a:t>
            </a:r>
            <a:endParaRPr lang="en-US" altLang="zh-CN" sz="3200" dirty="0">
              <a:solidFill>
                <a:srgbClr val="001B34"/>
              </a:solidFill>
              <a:latin typeface="微软雅黑" panose="020B0503020204020204" charset="-122"/>
            </a:endParaRPr>
          </a:p>
        </p:txBody>
      </p:sp>
      <p:sp>
        <p:nvSpPr>
          <p:cNvPr id="999426" name="标题 999425"/>
          <p:cNvSpPr>
            <a:spLocks noGrp="1"/>
          </p:cNvSpPr>
          <p:nvPr>
            <p:ph type="title"/>
          </p:nvPr>
        </p:nvSpPr>
        <p:spPr>
          <a:xfrm>
            <a:off x="706261" y="696609"/>
            <a:ext cx="4554362" cy="680635"/>
          </a:xfrm>
        </p:spPr>
        <p:txBody>
          <a:bodyPr anchor="ctr">
            <a:noAutofit/>
          </a:bodyPr>
          <a:lstStyle/>
          <a:p>
            <a:pPr algn="l"/>
            <a:r>
              <a:rPr lang="en-US" altLang="zh-CN" sz="2800" b="0" dirty="0">
                <a:solidFill>
                  <a:srgbClr val="00B050"/>
                </a:solidFill>
              </a:rPr>
              <a:t>Standard binarization </a:t>
            </a:r>
            <a:endParaRPr lang="en-US" altLang="zh-CN" sz="2800" b="0" dirty="0">
              <a:solidFill>
                <a:srgbClr val="00B05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024" y="1339253"/>
            <a:ext cx="5723809" cy="10380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23" y="3188907"/>
            <a:ext cx="5723809" cy="9395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17" y="4521490"/>
            <a:ext cx="5493415" cy="153429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82719" y="2573117"/>
            <a:ext cx="4554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Differentiable Binarization</a:t>
            </a:r>
            <a:endParaRPr lang="zh-CN" altLang="en-US" sz="28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623" y="1501782"/>
            <a:ext cx="5956407" cy="4313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2680</Words>
  <Application>WPS 演示</Application>
  <PresentationFormat>宽屏</PresentationFormat>
  <Paragraphs>145</Paragraphs>
  <Slides>21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方正粗倩繁体</vt:lpstr>
      <vt:lpstr>方正小标宋简体</vt:lpstr>
      <vt:lpstr>方正粗倩简体</vt:lpstr>
      <vt:lpstr>微软雅黑</vt:lpstr>
      <vt:lpstr>Times New Roman</vt:lpstr>
      <vt:lpstr>Arial Unicode MS</vt:lpstr>
      <vt:lpstr>等线</vt:lpstr>
      <vt:lpstr>-apple-system</vt:lpstr>
      <vt:lpstr>Segoe Print</vt:lpstr>
      <vt:lpstr>Office 主题​​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Standard binarization </vt:lpstr>
      <vt:lpstr>Adaptive threshold</vt:lpstr>
      <vt:lpstr>Label generation</vt:lpstr>
      <vt:lpstr>Optimization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WPS_1602333726</cp:lastModifiedBy>
  <cp:revision>685</cp:revision>
  <dcterms:created xsi:type="dcterms:W3CDTF">2017-08-03T09:01:00Z</dcterms:created>
  <dcterms:modified xsi:type="dcterms:W3CDTF">2020-12-16T01:48:16Z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