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88" r:id="rId20"/>
    <p:sldId id="260" r:id="rId21"/>
    <p:sldId id="289" r:id="rId22"/>
    <p:sldId id="290" r:id="rId23"/>
    <p:sldId id="291" r:id="rId24"/>
    <p:sldId id="26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7"/>
  </p:normalViewPr>
  <p:slideViewPr>
    <p:cSldViewPr snapToGrid="0" snapToObjects="1">
      <p:cViewPr>
        <p:scale>
          <a:sx n="64" d="100"/>
          <a:sy n="64" d="100"/>
        </p:scale>
        <p:origin x="1192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8C14D1-205B-0542-91F5-D508F5D78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318998A-976D-3D48-A7DA-17CB4C8EB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213D2-C705-2147-B068-D1DE3443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6CCB-EB37-024C-9E54-31C921CD7F74}" type="datetimeFigureOut">
              <a:rPr kumimoji="1" lang="zh-CN" altLang="en-US" smtClean="0"/>
              <a:t>2020/11/26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96BFB-D489-D54E-A5EE-5AA617B8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233387-6ACE-2B4F-BB4B-7566AA85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9593-9560-5D42-BA89-D53ECD93A9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410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AA1AB-DBE6-904D-8342-BC84CF36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A00025-DC4C-D341-8830-177BB620F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CC84B4-6B4C-844F-B205-8C3C930A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6CCB-EB37-024C-9E54-31C921CD7F74}" type="datetimeFigureOut">
              <a:rPr kumimoji="1" lang="zh-CN" altLang="en-US" smtClean="0"/>
              <a:t>2020/11/26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62F964-9452-0047-8D3F-8B84716A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547972-E1AB-4E48-9BFA-A31DD8A6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9593-9560-5D42-BA89-D53ECD93A9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196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ACBD31B-466D-A247-A876-510CE67A9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DF5246-FCF1-894E-BA2C-EFB03C77D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7C208E-C461-2F4A-BA31-56396A476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6CCB-EB37-024C-9E54-31C921CD7F74}" type="datetimeFigureOut">
              <a:rPr kumimoji="1" lang="zh-CN" altLang="en-US" smtClean="0"/>
              <a:t>2020/11/26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594A60-8C65-D849-AEC5-2BC79BC0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6C25DA-F02E-B24B-9641-01753B9A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9593-9560-5D42-BA89-D53ECD93A9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658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730284-18B8-BE4F-B9AF-DA8ECF62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9979D4-BE0B-6F40-90CC-63ED9499A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3457F3-04CE-CD48-A9DF-7F32A2CE7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6CCB-EB37-024C-9E54-31C921CD7F74}" type="datetimeFigureOut">
              <a:rPr kumimoji="1" lang="zh-CN" altLang="en-US" smtClean="0"/>
              <a:t>2020/11/26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98068B-F427-D149-AFB6-F1FEEE63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E1B06B-AE36-3F4B-9E95-F2CB47B0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9593-9560-5D42-BA89-D53ECD93A9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427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AF3CF4-905C-624B-99C3-3AD54E2F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EDA410-3F58-574E-9D23-3221AD72C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FEE4AD-C401-6542-B7D9-8B523A281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6CCB-EB37-024C-9E54-31C921CD7F74}" type="datetimeFigureOut">
              <a:rPr kumimoji="1" lang="zh-CN" altLang="en-US" smtClean="0"/>
              <a:t>2020/11/26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FA3C0D-58FF-4643-A5AA-3ACDFA70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6332C1-BDFC-7D4A-B9DF-EF570041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9593-9560-5D42-BA89-D53ECD93A9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609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528A3A-6111-2547-88A8-425DBEC7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EB48B-AD00-A249-B412-0F089F80D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978102-FACA-0649-8010-6CC2CCA76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FD8D64-9A9B-1C47-8DE7-E8F72D73A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6CCB-EB37-024C-9E54-31C921CD7F74}" type="datetimeFigureOut">
              <a:rPr kumimoji="1" lang="zh-CN" altLang="en-US" smtClean="0"/>
              <a:t>2020/11/26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D824E4-2FA7-8E49-8463-286632AB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63B658-7F87-994C-B49F-004D8239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9593-9560-5D42-BA89-D53ECD93A9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856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7EC7FD-0ACF-DA4C-8737-0B8A444D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B92C0C-D12B-8C49-9733-17934475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9E167D-5622-5C45-A416-87211D128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E7BF7E0-905C-B943-9E27-DF8BB88B4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768136B-2B72-0B4B-B220-62968811B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97910E1-DDF4-9F4A-924B-4B6B530A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6CCB-EB37-024C-9E54-31C921CD7F74}" type="datetimeFigureOut">
              <a:rPr kumimoji="1" lang="zh-CN" altLang="en-US" smtClean="0"/>
              <a:t>2020/11/26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F3A2889-29DE-7840-95F5-6841AF05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754353-8325-164C-BCAC-345E20BF1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9593-9560-5D42-BA89-D53ECD93A9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263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B33964-8403-154A-852F-E49BA707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ED4E98-807E-5B43-864D-3EE8AF0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6CCB-EB37-024C-9E54-31C921CD7F74}" type="datetimeFigureOut">
              <a:rPr kumimoji="1" lang="zh-CN" altLang="en-US" smtClean="0"/>
              <a:t>2020/11/26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4E7A045-11C7-3044-8C7E-B51AD4C0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3BFF74-2F18-9141-8352-18E22BA8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9593-9560-5D42-BA89-D53ECD93A9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667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F0E123-2575-F940-A4AA-1E375845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6CCB-EB37-024C-9E54-31C921CD7F74}" type="datetimeFigureOut">
              <a:rPr kumimoji="1" lang="zh-CN" altLang="en-US" smtClean="0"/>
              <a:t>2020/11/26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0AC8B68-2C31-7B44-96BB-8EEBF6CF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83F748-E834-7C4C-AC9F-A77B8FAA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9593-9560-5D42-BA89-D53ECD93A9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895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2DCC91-C49B-C745-84D2-480FE352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B65163-C76C-6C49-80B7-DCEE8D91F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8752C0-9FA2-144B-85AE-88E3FE825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24012A-8E98-A545-B74D-2D060682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6CCB-EB37-024C-9E54-31C921CD7F74}" type="datetimeFigureOut">
              <a:rPr kumimoji="1" lang="zh-CN" altLang="en-US" smtClean="0"/>
              <a:t>2020/11/26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E8AB28-14CF-194B-84F6-3F71CE0F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C37C07-912B-4340-A1F7-7F94FAAB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9593-9560-5D42-BA89-D53ECD93A9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5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77CF52-7B95-1846-804D-53B4EEFF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4AD7EEC-3199-5046-93A7-E6E77D97EB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062742-E73E-0D47-BF1B-1C8749043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FD77FD-A549-9D4E-9245-DAB1641B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6CCB-EB37-024C-9E54-31C921CD7F74}" type="datetimeFigureOut">
              <a:rPr kumimoji="1" lang="zh-CN" altLang="en-US" smtClean="0"/>
              <a:t>2020/11/26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A9B54F-0369-3A41-BF9C-99D3507E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57D648-BD36-7543-802E-9C498243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9593-9560-5D42-BA89-D53ECD93A9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838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2CE703C-E17E-A845-A060-8C856F1CE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C6BEAB-4466-B842-BE7C-2D24DC152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C15B20-EF9A-8544-9B6A-F8CD3A728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46CCB-EB37-024C-9E54-31C921CD7F74}" type="datetimeFigureOut">
              <a:rPr kumimoji="1" lang="zh-CN" altLang="en-US" smtClean="0"/>
              <a:t>2020/11/26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0CB21A-C881-864E-A9CF-7E82135B9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11B040-0773-F544-A242-1DBF5A595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79593-9560-5D42-BA89-D53ECD93A9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880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2E3CC4-0FEA-7543-9EB4-723FF8C04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3062"/>
            <a:ext cx="9144000" cy="1252900"/>
          </a:xfrm>
        </p:spPr>
        <p:txBody>
          <a:bodyPr>
            <a:normAutofit/>
          </a:bodyPr>
          <a:lstStyle/>
          <a:p>
            <a:r>
              <a:rPr lang="en" altLang="zh-CN" sz="3600" dirty="0"/>
              <a:t>Fairness-Aware Explainable Recommendation over Knowledge Graphs</a:t>
            </a:r>
            <a:endParaRPr kumimoji="1" lang="zh-CN" altLang="en-US" sz="36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DD6EE0-2AD2-024F-812D-F0ADB1887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587" y="3602039"/>
            <a:ext cx="10046826" cy="1655762"/>
          </a:xfrm>
        </p:spPr>
        <p:txBody>
          <a:bodyPr>
            <a:normAutofit/>
          </a:bodyPr>
          <a:lstStyle/>
          <a:p>
            <a:r>
              <a:rPr lang="en" altLang="zh-CN" sz="2000" b="1" dirty="0" err="1"/>
              <a:t>Zuohui</a:t>
            </a:r>
            <a:r>
              <a:rPr lang="en" altLang="zh-CN" sz="2000" b="1" dirty="0"/>
              <a:t> Fu</a:t>
            </a:r>
            <a:r>
              <a:rPr lang="en" altLang="zh-CN" sz="2000" dirty="0"/>
              <a:t>, </a:t>
            </a:r>
            <a:r>
              <a:rPr lang="en" altLang="zh-CN" sz="2000" dirty="0" err="1"/>
              <a:t>Yikun</a:t>
            </a:r>
            <a:r>
              <a:rPr lang="en" altLang="zh-CN" sz="2000" dirty="0"/>
              <a:t> Xian, </a:t>
            </a:r>
            <a:r>
              <a:rPr lang="en" altLang="zh-CN" sz="2000" dirty="0" err="1"/>
              <a:t>Ruoyuan</a:t>
            </a:r>
            <a:r>
              <a:rPr lang="en" altLang="zh-CN" sz="2000" dirty="0"/>
              <a:t> Gao , </a:t>
            </a:r>
            <a:r>
              <a:rPr lang="en" altLang="zh-CN" sz="2000" dirty="0" err="1"/>
              <a:t>Jieyu</a:t>
            </a:r>
            <a:r>
              <a:rPr lang="en" altLang="zh-CN" sz="2000" dirty="0"/>
              <a:t> Zhao , </a:t>
            </a:r>
            <a:r>
              <a:rPr lang="en" altLang="zh-CN" sz="2000" dirty="0" err="1"/>
              <a:t>Qiaoying</a:t>
            </a:r>
            <a:r>
              <a:rPr lang="en" altLang="zh-CN" sz="2000" dirty="0"/>
              <a:t> Huang , </a:t>
            </a:r>
            <a:r>
              <a:rPr lang="en" altLang="zh-CN" sz="2000" dirty="0" err="1"/>
              <a:t>Yingqiang</a:t>
            </a:r>
            <a:r>
              <a:rPr lang="en" altLang="zh-CN" sz="2000" dirty="0"/>
              <a:t> Ge, </a:t>
            </a:r>
            <a:r>
              <a:rPr lang="en" altLang="zh-CN" sz="2000" dirty="0" err="1"/>
              <a:t>Shuyuan</a:t>
            </a:r>
            <a:r>
              <a:rPr lang="en" altLang="zh-CN" sz="2000" dirty="0"/>
              <a:t> Xu , </a:t>
            </a:r>
            <a:r>
              <a:rPr lang="en" altLang="zh-CN" sz="2000" dirty="0" err="1"/>
              <a:t>Shijie</a:t>
            </a:r>
            <a:r>
              <a:rPr lang="en" altLang="zh-CN" sz="2000" dirty="0"/>
              <a:t> </a:t>
            </a:r>
            <a:r>
              <a:rPr lang="en" altLang="zh-CN" sz="2000" dirty="0" err="1"/>
              <a:t>Geng</a:t>
            </a:r>
            <a:r>
              <a:rPr lang="en" altLang="zh-CN" sz="2000" dirty="0"/>
              <a:t> , Chirag Shah , </a:t>
            </a:r>
            <a:r>
              <a:rPr lang="en" altLang="zh-CN" sz="2000" dirty="0" err="1"/>
              <a:t>Yongfeng</a:t>
            </a:r>
            <a:r>
              <a:rPr lang="en" altLang="zh-CN" sz="2000" dirty="0"/>
              <a:t> Zhang , Gerard de Melo</a:t>
            </a:r>
          </a:p>
          <a:p>
            <a:r>
              <a:rPr lang="en" altLang="zh-CN" sz="2000" b="1" dirty="0"/>
              <a:t>Rutgers University</a:t>
            </a:r>
            <a:endParaRPr kumimoji="1" lang="zh-CN" altLang="en-US" sz="20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313A5D0-EF6E-7C49-A2C7-BC59780D1596}"/>
              </a:ext>
            </a:extLst>
          </p:cNvPr>
          <p:cNvSpPr txBox="1"/>
          <p:nvPr/>
        </p:nvSpPr>
        <p:spPr>
          <a:xfrm>
            <a:off x="5467462" y="6022258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SIGIR</a:t>
            </a:r>
            <a:r>
              <a:rPr kumimoji="1" lang="zh-CN" altLang="en-US" dirty="0"/>
              <a:t> </a:t>
            </a:r>
            <a:r>
              <a:rPr kumimoji="1" lang="en-US" altLang="zh-CN" dirty="0"/>
              <a:t>2020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703A42-AF2B-C247-9D33-028EF2C36EF9}"/>
              </a:ext>
            </a:extLst>
          </p:cNvPr>
          <p:cNvSpPr txBox="1"/>
          <p:nvPr/>
        </p:nvSpPr>
        <p:spPr>
          <a:xfrm>
            <a:off x="9884779" y="5896933"/>
            <a:ext cx="1967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Speaker</a:t>
            </a:r>
            <a:r>
              <a:rPr kumimoji="1" lang="zh-CN" altLang="en-US" dirty="0"/>
              <a:t>：刘东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51200314101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084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864832-49FB-C84A-95D7-B91FEF045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DATASET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47D631-F8E9-BF4A-A7D1-58F8C0D9B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" altLang="zh-CN" b="1" dirty="0"/>
              <a:t>Quantifying Diversity</a:t>
            </a:r>
          </a:p>
          <a:p>
            <a:r>
              <a:rPr lang="en" altLang="zh-CN" dirty="0"/>
              <a:t>Simpson’s Index of Diversity (SID)</a:t>
            </a:r>
          </a:p>
          <a:p>
            <a:r>
              <a:rPr lang="en" altLang="zh-CN" dirty="0"/>
              <a:t>The probability of obtaining the same pattern in two random draws is defined as :</a:t>
            </a:r>
          </a:p>
          <a:p>
            <a:endParaRPr kumimoji="1"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066B0E-457B-C641-964A-0275B83B08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8413" y="3252795"/>
            <a:ext cx="5855174" cy="33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2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7D43D-55C1-324B-87F1-90D207E8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FAIRNESS OBJECTIVES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0FBF5D-2901-8341-BC8F-52AEAF9E5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</a:t>
            </a:r>
            <a:r>
              <a:rPr lang="en" altLang="zh-CN" dirty="0"/>
              <a:t>e formally define the problem of fairness-aware explainable recommendation, considering both </a:t>
            </a:r>
            <a:r>
              <a:rPr lang="en" altLang="zh-CN" b="1" dirty="0"/>
              <a:t>group</a:t>
            </a:r>
            <a:r>
              <a:rPr lang="en" altLang="zh-CN" dirty="0"/>
              <a:t> and </a:t>
            </a:r>
            <a:r>
              <a:rPr lang="en" altLang="zh-CN" b="1" dirty="0"/>
              <a:t>individual</a:t>
            </a:r>
            <a:r>
              <a:rPr lang="en" altLang="zh-CN" dirty="0"/>
              <a:t> level fairness.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7072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7D43D-55C1-324B-87F1-90D207E8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FAIRNESS OBJECTIVES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0FBF5D-2901-8341-BC8F-52AEAF9E5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altLang="zh-CN" b="1" dirty="0"/>
              <a:t>Group Unfairness Metrics</a:t>
            </a:r>
            <a:r>
              <a:rPr lang="en-US" altLang="zh-CN" b="1" dirty="0"/>
              <a:t>:</a:t>
            </a: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9B0EF2-43DF-3E42-AB19-42F852AE5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42" y="2888131"/>
            <a:ext cx="7346950" cy="21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6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7D43D-55C1-324B-87F1-90D207E8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FAIRNESS OBJECTIVES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0FBF5D-2901-8341-BC8F-52AEAF9E5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altLang="zh-CN" b="1" dirty="0"/>
              <a:t>Group Unfairness Metrics</a:t>
            </a:r>
            <a:r>
              <a:rPr lang="en-US" altLang="zh-CN" b="1" dirty="0"/>
              <a:t>:</a:t>
            </a:r>
          </a:p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1A2C17-C1AF-CF4E-AD30-E151D4FEC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193" y="2867891"/>
            <a:ext cx="8115614" cy="20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4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7D43D-55C1-324B-87F1-90D207E8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FAIRNESS OBJECTIVES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0FBF5D-2901-8341-BC8F-52AEAF9E5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altLang="zh-CN" b="1" dirty="0"/>
              <a:t>Individual Unfairness Metrics </a:t>
            </a:r>
            <a:r>
              <a:rPr lang="en-US" altLang="zh-CN" b="1" dirty="0"/>
              <a:t>:</a:t>
            </a: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B0CC1E-ECC8-E94F-A75D-5DF9E1850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2730500"/>
            <a:ext cx="6527800" cy="1397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9CA5A31-6488-F646-B629-A84777F13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4428728"/>
            <a:ext cx="65786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95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7D43D-55C1-324B-87F1-90D207E8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FAIRNESS-AWARE ALGORITHM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E0FBF5D-2901-8341-BC8F-52AEAF9E50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b="1" dirty="0"/>
                  <a:t>Question</a:t>
                </a:r>
                <a:r>
                  <a:rPr lang="en" altLang="zh-CN" b="1" dirty="0"/>
                  <a:t>: </a:t>
                </a:r>
              </a:p>
              <a:p>
                <a:r>
                  <a:rPr lang="en" altLang="zh-CN" dirty="0"/>
                  <a:t>How could an explainable recommendation model be able to yield a </a:t>
                </a:r>
                <a:r>
                  <a:rPr lang="en" altLang="zh-CN" b="1" dirty="0"/>
                  <a:t>fair recommendation list </a:t>
                </a:r>
                <a:r>
                  <a:rPr lang="en" altLang="zh-CN" dirty="0"/>
                  <a:t>while maintaining </a:t>
                </a:r>
                <a:r>
                  <a:rPr lang="en" altLang="zh-CN" b="1" dirty="0"/>
                  <a:t>explanation diversity</a:t>
                </a:r>
                <a:r>
                  <a:rPr lang="en" altLang="zh-CN" dirty="0"/>
                  <a:t>?</a:t>
                </a:r>
              </a:p>
              <a:p>
                <a:endParaRPr kumimoji="1" lang="en" altLang="zh-CN" dirty="0"/>
              </a:p>
              <a:p>
                <a:pPr marL="0" indent="0">
                  <a:buNone/>
                </a:pPr>
                <a:r>
                  <a:rPr lang="en-US" altLang="zh-CN" b="1" dirty="0"/>
                  <a:t>I</a:t>
                </a:r>
                <a:r>
                  <a:rPr lang="en" altLang="zh-CN" b="1" dirty="0" err="1"/>
                  <a:t>ntroduce</a:t>
                </a:r>
                <a:r>
                  <a:rPr lang="en" altLang="zh-CN" b="1" dirty="0"/>
                  <a:t> two fairness scores:</a:t>
                </a:r>
              </a:p>
              <a:p>
                <a:r>
                  <a:rPr lang="en" altLang="zh-CN" dirty="0"/>
                  <a:t> the path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" altLang="zh-CN" dirty="0"/>
                  <a:t> and the diversity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E0FBF5D-2901-8341-BC8F-52AEAF9E50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739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7D43D-55C1-324B-87F1-90D207E8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FAIRNESS-AWARE ALGORITHM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0FBF5D-2901-8341-BC8F-52AEAF9E5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altLang="zh-CN" b="1" dirty="0"/>
              <a:t>Path Score</a:t>
            </a:r>
            <a:r>
              <a:rPr lang="en-US" altLang="zh-CN" b="1" dirty="0"/>
              <a:t>:</a:t>
            </a:r>
          </a:p>
          <a:p>
            <a:pPr lvl="1"/>
            <a:r>
              <a:rPr lang="en" altLang="zh-CN" dirty="0"/>
              <a:t>The path score weights the quality of paths. 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770BCAC-FC3C-1C46-9184-9AB238D1A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3313312" y="2417840"/>
            <a:ext cx="5565373" cy="10806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03869FA-9ED4-5940-92D6-8C4918675614}"/>
                  </a:ext>
                </a:extLst>
              </p:cNvPr>
              <p:cNvSpPr txBox="1"/>
              <p:nvPr/>
            </p:nvSpPr>
            <p:spPr>
              <a:xfrm>
                <a:off x="1418431" y="3418404"/>
                <a:ext cx="87842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" altLang="zh-CN" sz="20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CN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" altLang="zh-CN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" altLang="zh-CN" sz="2000" dirty="0"/>
                  <a:t>as the coefficient expressing the preference adjustment for the user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" altLang="zh-CN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sz="2000" dirty="0"/>
                  <a:t>.</a:t>
                </a:r>
                <a:endParaRPr kumimoji="1" lang="zh-CN" altLang="en-US" sz="200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03869FA-9ED4-5940-92D6-8C4918675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31" y="3418404"/>
                <a:ext cx="8784200" cy="400110"/>
              </a:xfrm>
              <a:prstGeom prst="rect">
                <a:avLst/>
              </a:prstGeom>
              <a:blipFill>
                <a:blip r:embed="rId3"/>
                <a:stretch>
                  <a:fillRect t="-9375" r="-144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B0205AB0-4166-7B4E-936B-9DF1138B6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633" y="3953451"/>
            <a:ext cx="5917741" cy="8656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ECCBBA8-6259-3F4B-BF37-9B0B6DEC5E38}"/>
                  </a:ext>
                </a:extLst>
              </p:cNvPr>
              <p:cNvSpPr txBox="1"/>
              <p:nvPr/>
            </p:nvSpPr>
            <p:spPr>
              <a:xfrm>
                <a:off x="1432281" y="4891219"/>
                <a:ext cx="87703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l-GR" altLang="zh-CN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sz="2000" dirty="0"/>
                  <a:t>represents the weight of the path pattern </a:t>
                </a:r>
                <a:r>
                  <a:rPr lang="el-GR" altLang="zh-CN" sz="2000" dirty="0"/>
                  <a:t>π </a:t>
                </a:r>
                <a:r>
                  <a:rPr lang="en" altLang="zh-CN" sz="2000" dirty="0"/>
                  <a:t>in generated explainable paths</a:t>
                </a:r>
                <a:endParaRPr kumimoji="1" lang="zh-CN" altLang="en-US" sz="20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ECCBBA8-6259-3F4B-BF37-9B0B6DEC5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81" y="4891219"/>
                <a:ext cx="8770350" cy="400110"/>
              </a:xfrm>
              <a:prstGeom prst="rect">
                <a:avLst/>
              </a:prstGeom>
              <a:blipFill>
                <a:blip r:embed="rId5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0EB2FE35-FA65-F646-A6AE-2ABDC8B65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2261" y="5411293"/>
            <a:ext cx="6922904" cy="106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3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7D43D-55C1-324B-87F1-90D207E8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FAIRNESS-AWARE ALGORITHM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0FBF5D-2901-8341-BC8F-52AEAF9E5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22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" altLang="zh-CN" b="1" dirty="0"/>
              <a:t>Diversity Score</a:t>
            </a:r>
            <a:r>
              <a:rPr lang="en-US" altLang="zh-CN" b="1" dirty="0"/>
              <a:t>:</a:t>
            </a:r>
          </a:p>
          <a:p>
            <a:pPr marL="0" indent="0">
              <a:buNone/>
            </a:pPr>
            <a:r>
              <a:rPr lang="en" altLang="zh-CN" dirty="0"/>
              <a:t>Additionally, we also consider the fairness with regard to explainable path diversity h diversity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A0CD1D8-4BFF-3C43-ABB7-D47EEDCAC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681" y="2958780"/>
            <a:ext cx="5992637" cy="124633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8A5918B-A498-7B4D-8D6D-F89FF90395B4}"/>
              </a:ext>
            </a:extLst>
          </p:cNvPr>
          <p:cNvSpPr txBox="1"/>
          <p:nvPr/>
        </p:nvSpPr>
        <p:spPr>
          <a:xfrm>
            <a:off x="1000990" y="4088209"/>
            <a:ext cx="10190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800" b="1" dirty="0"/>
              <a:t>Fairness score</a:t>
            </a:r>
            <a:r>
              <a:rPr lang="en-US" altLang="zh-CN" sz="2800" b="1" dirty="0"/>
              <a:t>:</a:t>
            </a:r>
            <a:endParaRPr lang="en" altLang="zh-CN" sz="2800" b="1" dirty="0"/>
          </a:p>
          <a:p>
            <a:r>
              <a:rPr lang="en" altLang="zh-CN" sz="2800" dirty="0"/>
              <a:t>By aggregating the personalization and diversity scores, we can calculate the fairness score for user </a:t>
            </a:r>
            <a:r>
              <a:rPr lang="en" altLang="zh-CN" sz="2800" dirty="0" err="1"/>
              <a:t>ui</a:t>
            </a:r>
            <a:r>
              <a:rPr lang="en" altLang="zh-CN" sz="2800" dirty="0"/>
              <a:t> defined as:</a:t>
            </a:r>
            <a:endParaRPr kumimoji="1" lang="zh-CN" altLang="en-US" sz="28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9DEC02A-C23B-AA44-A092-FD6E1EB86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525" y="5492591"/>
            <a:ext cx="5594803" cy="100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21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7D43D-55C1-324B-87F1-90D207E8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FAIRNESS-AWARE ALGORITHM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0FBF5D-2901-8341-BC8F-52AEAF9E5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altLang="zh-CN" b="1" dirty="0"/>
              <a:t>Recommendation score</a:t>
            </a:r>
            <a:r>
              <a:rPr lang="en-US" altLang="zh-CN" b="1" dirty="0"/>
              <a:t>:</a:t>
            </a:r>
            <a:endParaRPr lang="en" altLang="zh-CN" b="1" dirty="0"/>
          </a:p>
          <a:p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FE4EDEB-074F-1E4E-BB66-C1E403F94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949" y="2522105"/>
            <a:ext cx="3922102" cy="60902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DBD35E5-AE33-104B-8D2B-4F500BA464C1}"/>
              </a:ext>
            </a:extLst>
          </p:cNvPr>
          <p:cNvSpPr txBox="1"/>
          <p:nvPr/>
        </p:nvSpPr>
        <p:spPr>
          <a:xfrm>
            <a:off x="838200" y="3884482"/>
            <a:ext cx="9320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/>
              <a:t>Therefore, we can formulate the </a:t>
            </a:r>
            <a:r>
              <a:rPr lang="en" altLang="zh-CN" sz="2000" dirty="0" err="1"/>
              <a:t>optimizatio</a:t>
            </a:r>
            <a:r>
              <a:rPr lang="en-US" altLang="zh-CN" sz="2000" dirty="0"/>
              <a:t>n</a:t>
            </a:r>
            <a:r>
              <a:rPr lang="en" altLang="zh-CN" sz="2000" dirty="0"/>
              <a:t> recommendation problem as follows:</a:t>
            </a:r>
            <a:endParaRPr kumimoji="1" lang="zh-CN" altLang="en-US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1C8A8D7-E0C0-B84C-9D16-F63790F09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93" y="4437987"/>
            <a:ext cx="4464067" cy="205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11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7D43D-55C1-324B-87F1-90D207E8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FAIRNESS-AWARE ALGORITHM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0FBF5D-2901-8341-BC8F-52AEAF9E5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altLang="zh-CN" dirty="0"/>
              <a:t>Ranking Score</a:t>
            </a:r>
            <a:r>
              <a:rPr lang="en-US" altLang="zh-CN" dirty="0"/>
              <a:t>:</a:t>
            </a:r>
            <a:endParaRPr lang="en" altLang="zh-CN" dirty="0"/>
          </a:p>
          <a:p>
            <a:pPr lvl="1"/>
            <a:r>
              <a:rPr lang="en" altLang="zh-CN" dirty="0"/>
              <a:t>Specifically, we create a top-k recommendation list with items ranked in descending order by the optimized recommendation score and the fairness score, defined as:</a:t>
            </a:r>
          </a:p>
          <a:p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8DA145A-3105-1D4C-B194-15D00A15A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11" y="3739262"/>
            <a:ext cx="8423977" cy="188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9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6E9EF5-774A-2D42-831A-6606789E5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Outline</a:t>
            </a:r>
            <a:endParaRPr kumimoji="1"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9DA55F-DF79-1748-9948-ECF5B14D7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" altLang="zh-CN" dirty="0"/>
              <a:t>INTRODUCTION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/>
              <a:t>DATASET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/>
              <a:t>FAIRNESS 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" altLang="zh-CN" dirty="0"/>
              <a:t>FAIRNESS-AWARE ALGORITHM</a:t>
            </a:r>
            <a:endParaRPr kumimoji="1"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" altLang="zh-CN" dirty="0"/>
              <a:t>EXPERIMENTS</a:t>
            </a:r>
            <a:endParaRPr kumimoji="1"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" altLang="zh-CN" dirty="0"/>
              <a:t>CONCLUSIONS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2410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728B1B-2B29-E84B-B52B-58B35711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EXPERIMENTS</a:t>
            </a:r>
            <a:endParaRPr kumimoji="1"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447F54-FA77-B141-9F9A-90ED23438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0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" altLang="zh-CN" dirty="0"/>
              <a:t>Main Results</a:t>
            </a:r>
            <a:r>
              <a:rPr lang="en-US" altLang="zh-CN" dirty="0"/>
              <a:t>:</a:t>
            </a:r>
          </a:p>
          <a:p>
            <a:pPr marL="0" indent="0">
              <a:buNone/>
            </a:pPr>
            <a:endParaRPr kumimoji="1"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9FA1F91-E4E7-C445-AB3B-CE6A82ABC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386" y="1884942"/>
            <a:ext cx="9428179" cy="46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92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728B1B-2B29-E84B-B52B-58B35711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EXPERIMENTS</a:t>
            </a:r>
            <a:endParaRPr kumimoji="1"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447F54-FA77-B141-9F9A-90ED23438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0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" altLang="zh-CN" dirty="0"/>
              <a:t>Ablation Study </a:t>
            </a:r>
            <a:r>
              <a:rPr lang="en-US" altLang="zh-CN" dirty="0"/>
              <a:t>:</a:t>
            </a:r>
          </a:p>
          <a:p>
            <a:pPr marL="0" indent="0">
              <a:buNone/>
            </a:pPr>
            <a:endParaRPr kumimoji="1"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CE7DFF-150C-8D4F-9C3D-4FB9F5F99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49153"/>
            <a:ext cx="3087029" cy="22980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A98B7E7-5462-2E4F-B008-1DE358617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091" y="2049152"/>
            <a:ext cx="3013321" cy="22980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28F8B5F-972D-7841-B7A6-9A76E37F2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274" y="1958236"/>
            <a:ext cx="3254312" cy="24798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010507D-28DE-7045-8C9C-E9D3C6A0A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412138"/>
            <a:ext cx="3087030" cy="231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28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728B1B-2B29-E84B-B52B-58B35711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EXPERIMENTS</a:t>
            </a:r>
            <a:endParaRPr kumimoji="1"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447F54-FA77-B141-9F9A-90ED23438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0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" altLang="zh-CN" dirty="0"/>
              <a:t>Case study</a:t>
            </a:r>
            <a:r>
              <a:rPr lang="en-US" altLang="zh-CN" dirty="0"/>
              <a:t>:</a:t>
            </a:r>
            <a:endParaRPr kumimoji="1"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931D84-0517-8A42-9CC3-E77C3B75D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874" y="1321401"/>
            <a:ext cx="5422590" cy="509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37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728B1B-2B29-E84B-B52B-58B35711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CONCLUSIONS</a:t>
            </a:r>
            <a:endParaRPr kumimoji="1"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447F54-FA77-B141-9F9A-90ED23438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08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" altLang="zh-CN" dirty="0"/>
              <a:t>Quantify unfairness at both the</a:t>
            </a:r>
            <a:r>
              <a:rPr lang="zh-CN" altLang="en-US" dirty="0"/>
              <a:t> </a:t>
            </a:r>
            <a:r>
              <a:rPr lang="en" altLang="zh-CN" dirty="0"/>
              <a:t>individual level and the group level</a:t>
            </a:r>
            <a:r>
              <a:rPr lang="en-US" altLang="zh-CN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" altLang="zh-CN" dirty="0"/>
              <a:t>Propose fairness metrics in terms of path diversity as well as the recommendation performance disparity</a:t>
            </a:r>
            <a:r>
              <a:rPr lang="en-US" altLang="zh-CN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P</a:t>
            </a:r>
            <a:r>
              <a:rPr lang="en" altLang="zh-CN" dirty="0"/>
              <a:t>resent a generalized </a:t>
            </a:r>
            <a:r>
              <a:rPr lang="en" altLang="zh-CN" dirty="0" err="1"/>
              <a:t>fairnessaware</a:t>
            </a:r>
            <a:r>
              <a:rPr lang="en" altLang="zh-CN" dirty="0"/>
              <a:t> algorithm</a:t>
            </a:r>
            <a:r>
              <a:rPr lang="zh-CN" altLang="en-US" dirty="0"/>
              <a:t> </a:t>
            </a:r>
            <a:r>
              <a:rPr lang="en" altLang="zh-CN" dirty="0"/>
              <a:t>that is capable not only of reducing the disparity but also of maintaining the recommendation quality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39814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0F59020-B425-0346-93AC-BC6637AC7BA3}"/>
              </a:ext>
            </a:extLst>
          </p:cNvPr>
          <p:cNvSpPr txBox="1"/>
          <p:nvPr/>
        </p:nvSpPr>
        <p:spPr>
          <a:xfrm>
            <a:off x="4845876" y="2685326"/>
            <a:ext cx="2028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/>
              <a:t>Thanks</a:t>
            </a:r>
            <a:endParaRPr kumimoji="1"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02431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728B1B-2B29-E84B-B52B-58B35711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INTRODUCTION</a:t>
            </a:r>
            <a:endParaRPr kumimoji="1"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447F54-FA77-B141-9F9A-90ED23438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" altLang="zh-CN" dirty="0"/>
              <a:t>Compared with traditional recommendation systems (RS), explainable recommendation is capable of not only providing high-quality recommendation results but also offering personalized and intuitive explanations [45], which are important for e-commerce and social media platforms.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b="1" dirty="0"/>
              <a:t>Two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problems:</a:t>
            </a:r>
          </a:p>
          <a:p>
            <a:r>
              <a:rPr lang="en" altLang="zh-CN" dirty="0"/>
              <a:t>Recommendation performance </a:t>
            </a:r>
          </a:p>
          <a:p>
            <a:r>
              <a:rPr lang="en" altLang="zh-CN" dirty="0"/>
              <a:t>Explanation diversity</a:t>
            </a:r>
          </a:p>
          <a:p>
            <a:pPr marL="0" indent="0">
              <a:buNone/>
            </a:pPr>
            <a:r>
              <a:rPr kumimoji="1" lang="en-US" altLang="zh-CN" b="1" dirty="0"/>
              <a:t>Reason:</a:t>
            </a:r>
          </a:p>
          <a:p>
            <a:pPr marL="0" indent="0">
              <a:buNone/>
            </a:pP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imbalance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904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728B1B-2B29-E84B-B52B-58B35711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INTRODUCTION</a:t>
            </a:r>
            <a:endParaRPr kumimoji="1"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447F54-FA77-B141-9F9A-90ED23438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zh-CN" b="1" dirty="0"/>
              <a:t>Why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KG?</a:t>
            </a:r>
          </a:p>
          <a:p>
            <a:pPr marL="0" indent="0">
              <a:buNone/>
            </a:pPr>
            <a:r>
              <a:rPr lang="en" altLang="zh-CN" dirty="0"/>
              <a:t>Since KGs preserve structured and relational knowledge, they make it easy to trace the reason for specific recommendations. KG-based approaches have thus grown substantially in popularity in explainable recommendation. Their explicit explanations take the form of reasoning paths, consisting of a sequence of relationships that start from a user and ultimately lead to a recommended item</a:t>
            </a:r>
            <a:r>
              <a:rPr lang="en-US" altLang="zh-CN" dirty="0"/>
              <a:t>.</a:t>
            </a:r>
          </a:p>
          <a:p>
            <a:pPr marL="0" indent="0">
              <a:buNone/>
            </a:pPr>
            <a:r>
              <a:rPr kumimoji="1" lang="en-US" altLang="zh-CN" b="1" dirty="0"/>
              <a:t>What’s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problem?</a:t>
            </a:r>
          </a:p>
          <a:p>
            <a:pPr marL="0" indent="0">
              <a:buNone/>
            </a:pPr>
            <a:r>
              <a:rPr lang="en" altLang="zh-CN" dirty="0"/>
              <a:t>Current RS methods tend to neglect the user–item interactions of less visible, inactive users, since they are easily overwhelmed by more visible, active users.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574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728B1B-2B29-E84B-B52B-58B35711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INTRODUCTION</a:t>
            </a:r>
            <a:endParaRPr kumimoji="1"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447F54-FA77-B141-9F9A-90ED23438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goals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paper:</a:t>
            </a:r>
          </a:p>
          <a:p>
            <a:pPr marL="514350" indent="-514350">
              <a:buAutoNum type="arabicParenR"/>
            </a:pPr>
            <a:r>
              <a:rPr lang="en" altLang="zh-CN" dirty="0"/>
              <a:t>how to verify our concerns about the unfairness problems in explainable recommender systems and quantify such unfairness;</a:t>
            </a:r>
          </a:p>
          <a:p>
            <a:pPr marL="514350" indent="-514350">
              <a:buAutoNum type="arabicParenR"/>
            </a:pPr>
            <a:r>
              <a:rPr lang="en" altLang="zh-CN" dirty="0"/>
              <a:t>how to alleviate any potential algorithmic bias so as to improve the recommendation quality, while providing diverse explanations, especially for disadvantaged users</a:t>
            </a:r>
          </a:p>
          <a:p>
            <a:pPr marL="514350" indent="-514350">
              <a:buAutoNum type="arabicParenR"/>
            </a:pPr>
            <a:r>
              <a:rPr lang="en" altLang="zh-CN" dirty="0"/>
              <a:t>whether our fairness-aware method is able to consider both group-level fairness and individual-level fairness, and whether it possesses generalizability to multiple KG-enhanced explainable RS methods.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939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728B1B-2B29-E84B-B52B-58B35711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DATASET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447F54-FA77-B141-9F9A-90ED23438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" altLang="zh-CN" dirty="0"/>
              <a:t>Studying four e-commerce datasets from Amazon and conduct a data-driven observation analysis to assess their data imbalance characteristics.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270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728B1B-2B29-E84B-B52B-58B35711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DATASET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447F54-FA77-B141-9F9A-90ED23438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" altLang="zh-CN" b="1" dirty="0"/>
              <a:t>Data Imbalance</a:t>
            </a:r>
            <a:endParaRPr kumimoji="1"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EA71B17-D803-7D4C-A493-C1BF125C2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2522654"/>
            <a:ext cx="68961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8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728B1B-2B29-E84B-B52B-58B35711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DATASET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447F54-FA77-B141-9F9A-90ED23438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" altLang="zh-CN" b="1" dirty="0"/>
              <a:t>Path Distributions as a Cause of Unfairness</a:t>
            </a:r>
            <a:endParaRPr kumimoji="1"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1CD984-8E78-EB4E-A8EA-DEBDA4180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457" y="2756766"/>
            <a:ext cx="9349085" cy="309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7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728B1B-2B29-E84B-B52B-58B35711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DATASET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447F54-FA77-B141-9F9A-90ED23438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</a:t>
            </a:r>
            <a:r>
              <a:rPr lang="en" altLang="zh-CN" dirty="0"/>
              <a:t>he divergence of user–item path distributions between two groups is an essential factor leading to unfair recommendation performance and a disparity in the diversity of explanations.</a:t>
            </a:r>
            <a:endParaRPr kumimoji="1"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15C721-882C-FB4B-B8D5-40206BFF5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075" y="2857225"/>
            <a:ext cx="5988130" cy="363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52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649</Words>
  <Application>Microsoft Macintosh PowerPoint</Application>
  <PresentationFormat>宽屏</PresentationFormat>
  <Paragraphs>83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等线</vt:lpstr>
      <vt:lpstr>等线 Light</vt:lpstr>
      <vt:lpstr>Arial</vt:lpstr>
      <vt:lpstr>Cambria Math</vt:lpstr>
      <vt:lpstr>Office 主题​​</vt:lpstr>
      <vt:lpstr>Fairness-Aware Explainable Recommendation over Knowledge Graphs</vt:lpstr>
      <vt:lpstr>Outline</vt:lpstr>
      <vt:lpstr>INTRODUCTION</vt:lpstr>
      <vt:lpstr>INTRODUCTION</vt:lpstr>
      <vt:lpstr>INTRODUCTION</vt:lpstr>
      <vt:lpstr>DATASET</vt:lpstr>
      <vt:lpstr>DATASET</vt:lpstr>
      <vt:lpstr>DATASET</vt:lpstr>
      <vt:lpstr>DATASET</vt:lpstr>
      <vt:lpstr>DATASET</vt:lpstr>
      <vt:lpstr>FAIRNESS OBJECTIVES</vt:lpstr>
      <vt:lpstr>FAIRNESS OBJECTIVES</vt:lpstr>
      <vt:lpstr>FAIRNESS OBJECTIVES</vt:lpstr>
      <vt:lpstr>FAIRNESS OBJECTIVES</vt:lpstr>
      <vt:lpstr>FAIRNESS-AWARE ALGORITHM</vt:lpstr>
      <vt:lpstr>FAIRNESS-AWARE ALGORITHM</vt:lpstr>
      <vt:lpstr>FAIRNESS-AWARE ALGORITHM</vt:lpstr>
      <vt:lpstr>FAIRNESS-AWARE ALGORITHM</vt:lpstr>
      <vt:lpstr>FAIRNESS-AWARE ALGORITHM</vt:lpstr>
      <vt:lpstr>EXPERIMENTS</vt:lpstr>
      <vt:lpstr>EXPERIMENTS</vt:lpstr>
      <vt:lpstr>EXPERIMENTS</vt:lpstr>
      <vt:lpstr>CONCLUSIONS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Fairness-Aware Explainable Recommendation over Knowledge Graphs</dc:title>
  <dc:creator>刘 东</dc:creator>
  <cp:lastModifiedBy>刘 东</cp:lastModifiedBy>
  <cp:revision>106</cp:revision>
  <dcterms:created xsi:type="dcterms:W3CDTF">2020-10-28T21:57:12Z</dcterms:created>
  <dcterms:modified xsi:type="dcterms:W3CDTF">2020-11-28T06:31:12Z</dcterms:modified>
</cp:coreProperties>
</file>