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1"/>
  </p:notesMasterIdLst>
  <p:sldIdLst>
    <p:sldId id="256" r:id="rId4"/>
    <p:sldId id="291" r:id="rId5"/>
    <p:sldId id="257" r:id="rId6"/>
    <p:sldId id="260" r:id="rId7"/>
    <p:sldId id="261" r:id="rId8"/>
    <p:sldId id="262" r:id="rId9"/>
    <p:sldId id="263" r:id="rId10"/>
    <p:sldId id="264" r:id="rId12"/>
    <p:sldId id="265" r:id="rId13"/>
    <p:sldId id="269" r:id="rId14"/>
    <p:sldId id="270" r:id="rId15"/>
    <p:sldId id="271" r:id="rId16"/>
    <p:sldId id="277" r:id="rId17"/>
    <p:sldId id="285" r:id="rId18"/>
    <p:sldId id="272" r:id="rId19"/>
    <p:sldId id="273" r:id="rId20"/>
    <p:sldId id="274" r:id="rId21"/>
    <p:sldId id="275" r:id="rId22"/>
    <p:sldId id="276"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L" initial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94660"/>
  </p:normalViewPr>
  <p:slideViewPr>
    <p:cSldViewPr snapToGrid="0">
      <p:cViewPr varScale="1">
        <p:scale>
          <a:sx n="63" d="100"/>
          <a:sy n="63" d="100"/>
        </p:scale>
        <p:origin x="79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7" Type="http://schemas.openxmlformats.org/officeDocument/2006/relationships/commentAuthors" Target="commentAuthors.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notesMaster" Target="notesMasters/notesMaster1.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3050D9-4DC8-4724-85ED-28FE10BC305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78B845-ECCF-46E0-BC15-9B76AFEA5E9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878B845-ECCF-46E0-BC15-9B76AFEA5E9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878B845-ECCF-46E0-BC15-9B76AFEA5E9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6F0341F-8393-49AA-B1FC-0D8A6604A49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5A5FB3-A361-40BA-A2CA-E2766B96DB53}"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F6F0341F-8393-49AA-B1FC-0D8A6604A49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5A5FB3-A361-40BA-A2CA-E2766B96DB53}"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F6F0341F-8393-49AA-B1FC-0D8A6604A49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5A5FB3-A361-40BA-A2CA-E2766B96DB53}"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normAutofit/>
          </a:bodyPr>
          <a:lstStyle>
            <a:lvl1pPr algn="ctr" defTabSz="914400" rtl="0" eaLnBrk="1" latinLnBrk="0" hangingPunct="1">
              <a:lnSpc>
                <a:spcPct val="90000"/>
              </a:lnSpc>
              <a:spcBef>
                <a:spcPct val="0"/>
              </a:spcBef>
              <a:buNone/>
              <a:defRPr lang="zh-CN" altLang="en-US" sz="3600" b="1" kern="1200" dirty="0">
                <a:solidFill>
                  <a:schemeClr val="accent1">
                    <a:lumMod val="50000"/>
                  </a:schemeClr>
                </a:solidFill>
                <a:latin typeface="Times New Roman" panose="02020603050405020304" pitchFamily="18" charset="0"/>
                <a:ea typeface="仿宋" panose="02010609060101010101" pitchFamily="49" charset="-122"/>
                <a:cs typeface="Times New Roman" panose="02020603050405020304" pitchFamily="18" charset="0"/>
              </a:defRPr>
            </a:lvl1pPr>
          </a:lstStyle>
          <a:p>
            <a:r>
              <a:rPr lang="zh-CN" altLang="en-US" dirty="0"/>
              <a:t>单击此处编辑母版标题样式</a:t>
            </a:r>
            <a:endParaRPr lang="zh-CN" altLang="en-US" dirty="0"/>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单击以编辑母版副标题样式</a:t>
            </a:r>
            <a:endParaRPr lang="zh-CN" altLang="en-US" dirty="0"/>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pic>
        <p:nvPicPr>
          <p:cNvPr id="10" name="图片 9"/>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grpSp>
        <p:nvGrpSpPr>
          <p:cNvPr id="17" name="组合 16"/>
          <p:cNvGrpSpPr/>
          <p:nvPr userDrawn="1"/>
        </p:nvGrpSpPr>
        <p:grpSpPr>
          <a:xfrm>
            <a:off x="0" y="0"/>
            <a:ext cx="12204000" cy="973274"/>
            <a:chOff x="0" y="0"/>
            <a:chExt cx="12204000" cy="973274"/>
          </a:xfrm>
        </p:grpSpPr>
        <p:pic>
          <p:nvPicPr>
            <p:cNvPr id="18" name="图片 17"/>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19" name="图片 18"/>
            <p:cNvPicPr>
              <a:picLocks noChangeAspect="1"/>
            </p:cNvPicPr>
            <p:nvPr/>
          </p:nvPicPr>
          <p:blipFill>
            <a:blip r:embed="rId4"/>
            <a:stretch>
              <a:fillRect/>
            </a:stretch>
          </p:blipFill>
          <p:spPr>
            <a:xfrm>
              <a:off x="11503025" y="127573"/>
              <a:ext cx="571764" cy="720000"/>
            </a:xfrm>
            <a:prstGeom prst="rect">
              <a:avLst/>
            </a:prstGeom>
          </p:spPr>
        </p:pic>
        <p:pic>
          <p:nvPicPr>
            <p:cNvPr id="21" name="图片 20"/>
            <p:cNvPicPr>
              <a:picLocks noChangeAspect="1"/>
            </p:cNvPicPr>
            <p:nvPr/>
          </p:nvPicPr>
          <p:blipFill rotWithShape="1">
            <a:blip r:embed="rId5"/>
            <a:srcRect b="41473"/>
            <a:stretch>
              <a:fillRect/>
            </a:stretch>
          </p:blipFill>
          <p:spPr>
            <a:xfrm>
              <a:off x="779089" y="689929"/>
              <a:ext cx="2924175" cy="239712"/>
            </a:xfrm>
            <a:prstGeom prst="rect">
              <a:avLst/>
            </a:prstGeom>
          </p:spPr>
        </p:pic>
        <p:sp>
          <p:nvSpPr>
            <p:cNvPr id="22" name="矩形 21"/>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23" name="图片 22"/>
            <p:cNvPicPr>
              <a:picLocks noChangeAspect="1"/>
            </p:cNvPicPr>
            <p:nvPr/>
          </p:nvPicPr>
          <p:blipFill rotWithShape="1">
            <a:blip r:embed="rId6"/>
            <a:srcRect b="25639"/>
            <a:stretch>
              <a:fillRect/>
            </a:stretch>
          </p:blipFill>
          <p:spPr>
            <a:xfrm>
              <a:off x="883306" y="118429"/>
              <a:ext cx="3038475" cy="849946"/>
            </a:xfrm>
            <a:prstGeom prst="rect">
              <a:avLst/>
            </a:prstGeom>
          </p:spPr>
        </p:pic>
        <p:sp>
          <p:nvSpPr>
            <p:cNvPr id="24" name="矩形 23"/>
            <p:cNvSpPr/>
            <p:nvPr/>
          </p:nvSpPr>
          <p:spPr>
            <a:xfrm>
              <a:off x="1004107" y="80242"/>
              <a:ext cx="2132793" cy="769441"/>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25" name="矩形 24"/>
            <p:cNvSpPr/>
            <p:nvPr/>
          </p:nvSpPr>
          <p:spPr>
            <a:xfrm>
              <a:off x="10261930" y="9946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27" name="矩形 26"/>
          <p:cNvSpPr/>
          <p:nvPr userDrawn="1"/>
        </p:nvSpPr>
        <p:spPr>
          <a:xfrm>
            <a:off x="10261936" y="308328"/>
            <a:ext cx="1930064"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482946"/>
          </a:xfrm>
        </p:spPr>
        <p:txBody>
          <a:bodyPr>
            <a:noAutofit/>
          </a:bodyPr>
          <a:lst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zh-CN" altLang="en-US" dirty="0"/>
              <a:t>单击此处编辑母版标题样式</a:t>
            </a:r>
            <a:endParaRPr lang="zh-CN" altLang="en-US" dirty="0"/>
          </a:p>
        </p:txBody>
      </p:sp>
      <p:sp>
        <p:nvSpPr>
          <p:cNvPr id="3" name="内容占位符 2"/>
          <p:cNvSpPr>
            <a:spLocks noGrp="1"/>
          </p:cNvSpPr>
          <p:nvPr>
            <p:ph idx="1" hasCustomPrompt="1"/>
          </p:nvPr>
        </p:nvSpPr>
        <p:spPr>
          <a:xfrm>
            <a:off x="838200" y="1316974"/>
            <a:ext cx="10515600" cy="4859989"/>
          </a:xfrm>
        </p:spPr>
        <p:txBody>
          <a:bodyPr/>
          <a:lstStyle>
            <a:lvl1pPr marL="358775"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a:defRPr lang="zh-CN" altLang="en-US" sz="2400"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a:defRPr sz="2200"/>
            </a:lvl3p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pic>
        <p:nvPicPr>
          <p:cNvPr id="14" name="图片 13"/>
          <p:cNvPicPr>
            <a:picLocks noChangeAspect="1"/>
          </p:cNvPicPr>
          <p:nvPr userDrawn="1"/>
        </p:nvPicPr>
        <p:blipFill>
          <a:blip r:embed="rId2"/>
          <a:stretch>
            <a:fillRect/>
          </a:stretch>
        </p:blipFill>
        <p:spPr>
          <a:xfrm>
            <a:off x="0" y="212"/>
            <a:ext cx="12204000" cy="603327"/>
          </a:xfrm>
          <a:prstGeom prst="rect">
            <a:avLst/>
          </a:prstGeom>
        </p:spPr>
      </p:pic>
      <p:grpSp>
        <p:nvGrpSpPr>
          <p:cNvPr id="9" name="组合 8"/>
          <p:cNvGrpSpPr/>
          <p:nvPr userDrawn="1"/>
        </p:nvGrpSpPr>
        <p:grpSpPr>
          <a:xfrm>
            <a:off x="0" y="0"/>
            <a:ext cx="12291084" cy="608944"/>
            <a:chOff x="0" y="0"/>
            <a:chExt cx="12291084" cy="608944"/>
          </a:xfrm>
        </p:grpSpPr>
        <p:pic>
          <p:nvPicPr>
            <p:cNvPr id="10" name="图片 9"/>
            <p:cNvPicPr>
              <a:picLocks noChangeAspect="1"/>
            </p:cNvPicPr>
            <p:nvPr/>
          </p:nvPicPr>
          <p:blipFill>
            <a:blip r:embed="rId2">
              <a:duotone>
                <a:schemeClr val="accent1">
                  <a:shade val="45000"/>
                  <a:satMod val="135000"/>
                </a:schemeClr>
                <a:prstClr val="white"/>
              </a:duotone>
            </a:blip>
            <a:stretch>
              <a:fillRect/>
            </a:stretch>
          </p:blipFill>
          <p:spPr>
            <a:xfrm>
              <a:off x="0" y="0"/>
              <a:ext cx="12204000" cy="603327"/>
            </a:xfrm>
            <a:prstGeom prst="rect">
              <a:avLst/>
            </a:prstGeom>
          </p:spPr>
        </p:pic>
        <p:pic>
          <p:nvPicPr>
            <p:cNvPr id="11" name="图片 10"/>
            <p:cNvPicPr>
              <a:picLocks noChangeAspect="1"/>
            </p:cNvPicPr>
            <p:nvPr/>
          </p:nvPicPr>
          <p:blipFill>
            <a:blip r:embed="rId3"/>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4"/>
            <a:stretch>
              <a:fillRect/>
            </a:stretch>
          </p:blipFill>
          <p:spPr>
            <a:xfrm>
              <a:off x="11781632" y="0"/>
              <a:ext cx="340517" cy="504825"/>
            </a:xfrm>
            <a:prstGeom prst="rect">
              <a:avLst/>
            </a:prstGeom>
          </p:spPr>
        </p:pic>
        <p:sp>
          <p:nvSpPr>
            <p:cNvPr id="15" name="矩形 14"/>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6" name="矩形 15"/>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F6F0341F-8393-49AA-B1FC-0D8A6604A49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5A5FB3-A361-40BA-A2CA-E2766B96DB53}"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fld>
            <a:endParaRPr lang="zh-CN" altLang="en-US"/>
          </a:p>
        </p:txBody>
      </p:sp>
      <p:grpSp>
        <p:nvGrpSpPr>
          <p:cNvPr id="9" name="组合 8"/>
          <p:cNvGrpSpPr/>
          <p:nvPr userDrawn="1"/>
        </p:nvGrpSpPr>
        <p:grpSpPr>
          <a:xfrm>
            <a:off x="565604" y="0"/>
            <a:ext cx="11725480" cy="608944"/>
            <a:chOff x="565604" y="0"/>
            <a:chExt cx="11725480" cy="608944"/>
          </a:xfrm>
        </p:grpSpPr>
        <p:pic>
          <p:nvPicPr>
            <p:cNvPr id="11" name="图片 10"/>
            <p:cNvPicPr>
              <a:picLocks noChangeAspect="1"/>
            </p:cNvPicPr>
            <p:nvPr/>
          </p:nvPicPr>
          <p:blipFill>
            <a:blip r:embed="rId2"/>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a:t>
              </a:r>
              <a:r>
                <a:rPr lang="en-US" altLang="zh-CN" sz="1500" dirty="0" err="1">
                  <a:solidFill>
                    <a:schemeClr val="bg1"/>
                  </a:solidFill>
                  <a:latin typeface="Bahnschrift Condensed" panose="020B0502040204020203" pitchFamily="34" charset="0"/>
                </a:rPr>
                <a:t>Technlogy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3"/>
            <a:stretch>
              <a:fillRect/>
            </a:stretch>
          </p:blipFill>
          <p:spPr>
            <a:xfrm>
              <a:off x="11756233" y="0"/>
              <a:ext cx="290512" cy="504825"/>
            </a:xfrm>
            <a:prstGeom prst="rect">
              <a:avLst/>
            </a:prstGeom>
          </p:spPr>
        </p:pic>
        <p:sp>
          <p:nvSpPr>
            <p:cNvPr id="14" name="矩形 13"/>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5" name="矩形 14"/>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F6F0341F-8393-49AA-B1FC-0D8A6604A49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5A5FB3-A361-40BA-A2CA-E2766B96DB53}"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F6F0341F-8393-49AA-B1FC-0D8A6604A49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95A5FB3-A361-40BA-A2CA-E2766B96DB53}"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F6F0341F-8393-49AA-B1FC-0D8A6604A494}"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95A5FB3-A361-40BA-A2CA-E2766B96DB53}"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6F0341F-8393-49AA-B1FC-0D8A6604A49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95A5FB3-A361-40BA-A2CA-E2766B96DB53}"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6F0341F-8393-49AA-B1FC-0D8A6604A49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95A5FB3-A361-40BA-A2CA-E2766B96DB53}"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6F0341F-8393-49AA-B1FC-0D8A6604A49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95A5FB3-A361-40BA-A2CA-E2766B96DB53}"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6F0341F-8393-49AA-B1FC-0D8A6604A49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95A5FB3-A361-40BA-A2CA-E2766B96DB53}"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5" Type="http://schemas.openxmlformats.org/officeDocument/2006/relationships/theme" Target="../theme/theme2.xml"/><Relationship Id="rId14" Type="http://schemas.openxmlformats.org/officeDocument/2006/relationships/image" Target="../media/image8.png"/><Relationship Id="rId13" Type="http://schemas.openxmlformats.org/officeDocument/2006/relationships/image" Target="../media/image7.png"/><Relationship Id="rId12" Type="http://schemas.openxmlformats.org/officeDocument/2006/relationships/image" Target="../media/image6.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F0341F-8393-49AA-B1FC-0D8A6604A494}"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5A5FB3-A361-40BA-A2CA-E2766B96DB5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705457"/>
            <a:ext cx="10515600" cy="51218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293841"/>
            <a:ext cx="10515600" cy="5121247"/>
          </a:xfrm>
          <a:prstGeom prst="rect">
            <a:avLst/>
          </a:prstGeom>
        </p:spPr>
        <p:txBody>
          <a:bodyPr vert="horz" lIns="91440" tIns="45720" rIns="91440" bIns="45720" rtlCol="0">
            <a:normAutofit/>
          </a:bodyPr>
          <a:lstStyle/>
          <a:p>
            <a:pPr marL="358775" lvl="0"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pPr>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4325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BC03B-13BB-476B-B07A-5829C61798CD}" type="datetimeFigureOut">
              <a:rPr lang="zh-CN" altLang="en-US" smtClean="0"/>
            </a:fld>
            <a:endParaRPr lang="zh-CN" altLang="en-US"/>
          </a:p>
        </p:txBody>
      </p:sp>
      <p:sp>
        <p:nvSpPr>
          <p:cNvPr id="5" name="页脚占位符 4"/>
          <p:cNvSpPr>
            <a:spLocks noGrp="1"/>
          </p:cNvSpPr>
          <p:nvPr>
            <p:ph type="ftr" sz="quarter" idx="3"/>
          </p:nvPr>
        </p:nvSpPr>
        <p:spPr>
          <a:xfrm>
            <a:off x="4038600" y="64325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4325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14C75-72F5-4DB0-8A81-90E8A5303F2F}" type="slidenum">
              <a:rPr lang="zh-CN" altLang="en-US" smtClean="0"/>
            </a:fld>
            <a:endParaRPr lang="zh-CN" altLang="en-US"/>
          </a:p>
        </p:txBody>
      </p:sp>
      <p:grpSp>
        <p:nvGrpSpPr>
          <p:cNvPr id="15" name="组合 14"/>
          <p:cNvGrpSpPr/>
          <p:nvPr userDrawn="1"/>
        </p:nvGrpSpPr>
        <p:grpSpPr>
          <a:xfrm>
            <a:off x="0" y="0"/>
            <a:ext cx="12291084" cy="608944"/>
            <a:chOff x="0" y="0"/>
            <a:chExt cx="12291084" cy="608944"/>
          </a:xfrm>
        </p:grpSpPr>
        <p:pic>
          <p:nvPicPr>
            <p:cNvPr id="16" name="图片 15"/>
            <p:cNvPicPr>
              <a:picLocks noChangeAspect="1"/>
            </p:cNvPicPr>
            <p:nvPr/>
          </p:nvPicPr>
          <p:blipFill>
            <a:blip r:embed="rId12">
              <a:duotone>
                <a:schemeClr val="accent1">
                  <a:shade val="45000"/>
                  <a:satMod val="135000"/>
                </a:schemeClr>
                <a:prstClr val="white"/>
              </a:duotone>
            </a:blip>
            <a:stretch>
              <a:fillRect/>
            </a:stretch>
          </p:blipFill>
          <p:spPr>
            <a:xfrm>
              <a:off x="0" y="0"/>
              <a:ext cx="12204000" cy="603327"/>
            </a:xfrm>
            <a:prstGeom prst="rect">
              <a:avLst/>
            </a:prstGeom>
          </p:spPr>
        </p:pic>
        <p:pic>
          <p:nvPicPr>
            <p:cNvPr id="17" name="图片 16"/>
            <p:cNvPicPr>
              <a:picLocks noChangeAspect="1"/>
            </p:cNvPicPr>
            <p:nvPr/>
          </p:nvPicPr>
          <p:blipFill>
            <a:blip r:embed="rId13"/>
            <a:stretch>
              <a:fillRect/>
            </a:stretch>
          </p:blipFill>
          <p:spPr>
            <a:xfrm>
              <a:off x="565604" y="126322"/>
              <a:ext cx="1887310" cy="465182"/>
            </a:xfrm>
            <a:prstGeom prst="rect">
              <a:avLst/>
            </a:prstGeom>
          </p:spPr>
        </p:pic>
        <p:sp>
          <p:nvSpPr>
            <p:cNvPr id="18" name="矩形 17"/>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9" name="图片 18"/>
            <p:cNvPicPr>
              <a:picLocks noChangeAspect="1"/>
            </p:cNvPicPr>
            <p:nvPr/>
          </p:nvPicPr>
          <p:blipFill>
            <a:blip r:embed="rId14"/>
            <a:stretch>
              <a:fillRect/>
            </a:stretch>
          </p:blipFill>
          <p:spPr>
            <a:xfrm>
              <a:off x="11756232" y="0"/>
              <a:ext cx="374807" cy="504825"/>
            </a:xfrm>
            <a:prstGeom prst="rect">
              <a:avLst/>
            </a:prstGeom>
          </p:spPr>
        </p:pic>
        <p:sp>
          <p:nvSpPr>
            <p:cNvPr id="20" name="矩形 19"/>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21" name="矩形 20"/>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p:titleStyle>
    <p:bodyStyle>
      <a:lvl1pPr marL="415925" indent="-514350" algn="l" defTabSz="914400" rtl="0" eaLnBrk="1" latinLnBrk="0" hangingPunct="1">
        <a:lnSpc>
          <a:spcPct val="90000"/>
        </a:lnSpc>
        <a:spcBef>
          <a:spcPts val="1000"/>
        </a:spcBef>
        <a:buSzPct val="75000"/>
        <a:buFont typeface="Wingdings" panose="05000000000000000000" pitchFamily="2" charset="2"/>
        <a:buChar char="p"/>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marL="685800" indent="-228600" algn="l" defTabSz="914400" rtl="0" eaLnBrk="1" latinLnBrk="0" hangingPunct="1">
        <a:lnSpc>
          <a:spcPct val="90000"/>
        </a:lnSpc>
        <a:spcBef>
          <a:spcPts val="500"/>
        </a:spcBef>
        <a:buSzPct val="60000"/>
        <a:buFont typeface="Wingdings" panose="05000000000000000000" pitchFamily="2" charset="2"/>
        <a:buChar char="p"/>
        <a:defRPr sz="24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marL="1143000" indent="-228600" algn="l" defTabSz="914400" rtl="0" eaLnBrk="1" latinLnBrk="0" hangingPunct="1">
        <a:lnSpc>
          <a:spcPct val="90000"/>
        </a:lnSpc>
        <a:spcBef>
          <a:spcPts val="500"/>
        </a:spcBef>
        <a:buSzPct val="60000"/>
        <a:buFont typeface="Times New Roman" panose="02020603050405020304" pitchFamily="18" charset="0"/>
        <a:buChar char="─"/>
        <a:defRPr sz="22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microsoft.com/office/2007/relationships/hdphoto" Target="../media/image2.wdp"/><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2.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29.png"/><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13.png"/><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image" Target="../media/image39.png"/><Relationship Id="rId7" Type="http://schemas.openxmlformats.org/officeDocument/2006/relationships/image" Target="../media/image38.png"/><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13.png"/><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0.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43.png"/><Relationship Id="rId1" Type="http://schemas.openxmlformats.org/officeDocument/2006/relationships/image" Target="../media/image4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microsoft.com/office/2007/relationships/hdphoto" Target="../media/image2.wdp"/><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microsoft.com/office/2007/relationships/hdphoto" Target="../media/image2.wdp"/><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microsoft.com/office/2007/relationships/hdphoto" Target="../media/image2.wdp"/><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6" Type="http://schemas.openxmlformats.org/officeDocument/2006/relationships/vmlDrawing" Target="../drawings/vmlDrawing1.vml"/><Relationship Id="rId5" Type="http://schemas.openxmlformats.org/officeDocument/2006/relationships/slideLayout" Target="../slideLayouts/slideLayout13.xml"/><Relationship Id="rId4" Type="http://schemas.openxmlformats.org/officeDocument/2006/relationships/image" Target="../media/image16.wmf"/><Relationship Id="rId3" Type="http://schemas.openxmlformats.org/officeDocument/2006/relationships/oleObject" Target="../embeddings/oleObject1.bin"/><Relationship Id="rId2" Type="http://schemas.openxmlformats.org/officeDocument/2006/relationships/image" Target="../media/image15.png"/><Relationship Id="rId1" Type="http://schemas.openxmlformats.org/officeDocument/2006/relationships/image" Target="../media/image14.png"/></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2000" y="1328397"/>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grpSp>
        <p:nvGrpSpPr>
          <p:cNvPr id="4" name="组合 3"/>
          <p:cNvGrpSpPr/>
          <p:nvPr/>
        </p:nvGrpSpPr>
        <p:grpSpPr>
          <a:xfrm>
            <a:off x="0" y="-53985"/>
            <a:ext cx="12204000" cy="1107996"/>
            <a:chOff x="0" y="-53985"/>
            <a:chExt cx="12204000" cy="1107996"/>
          </a:xfrm>
        </p:grpSpPr>
        <p:pic>
          <p:nvPicPr>
            <p:cNvPr id="5" name="图片 4"/>
            <p:cNvPicPr>
              <a:picLocks noChangeAspect="1"/>
            </p:cNvPicPr>
            <p:nvPr/>
          </p:nvPicPr>
          <p:blipFill>
            <a:blip r:embed="rId1">
              <a:duotone>
                <a:schemeClr val="accent1">
                  <a:shade val="45000"/>
                  <a:satMod val="135000"/>
                </a:schemeClr>
                <a:prstClr val="white"/>
              </a:duotone>
              <a:extLst>
                <a:ext uri="{BEBA8EAE-BF5A-486C-A8C5-ECC9F3942E4B}">
                  <a14:imgProps xmlns:a14="http://schemas.microsoft.com/office/drawing/2010/main">
                    <a14:imgLayer r:embed="rId2">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6" name="图片 5"/>
            <p:cNvPicPr>
              <a:picLocks noChangeAspect="1"/>
            </p:cNvPicPr>
            <p:nvPr/>
          </p:nvPicPr>
          <p:blipFill>
            <a:blip r:embed="rId3"/>
            <a:stretch>
              <a:fillRect/>
            </a:stretch>
          </p:blipFill>
          <p:spPr>
            <a:xfrm>
              <a:off x="11503025" y="127573"/>
              <a:ext cx="571764" cy="720000"/>
            </a:xfrm>
            <a:prstGeom prst="rect">
              <a:avLst/>
            </a:prstGeom>
          </p:spPr>
        </p:pic>
        <p:sp>
          <p:nvSpPr>
            <p:cNvPr id="7" name="矩形 6"/>
            <p:cNvSpPr/>
            <p:nvPr/>
          </p:nvSpPr>
          <p:spPr>
            <a:xfrm>
              <a:off x="9618133" y="237278"/>
              <a:ext cx="2573866"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4"/>
            <a:srcRect b="41473"/>
            <a:stretch>
              <a:fillRect/>
            </a:stretch>
          </p:blipFill>
          <p:spPr>
            <a:xfrm>
              <a:off x="779089" y="689929"/>
              <a:ext cx="2924175" cy="239712"/>
            </a:xfrm>
            <a:prstGeom prst="rect">
              <a:avLst/>
            </a:prstGeom>
          </p:spPr>
        </p:pic>
        <p:sp>
          <p:nvSpPr>
            <p:cNvPr id="9" name="矩形 8"/>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5"/>
            <a:srcRect b="25639"/>
            <a:stretch>
              <a:fillRect/>
            </a:stretch>
          </p:blipFill>
          <p:spPr>
            <a:xfrm>
              <a:off x="883306" y="73273"/>
              <a:ext cx="3403734" cy="849946"/>
            </a:xfrm>
            <a:prstGeom prst="rect">
              <a:avLst/>
            </a:prstGeom>
          </p:spPr>
        </p:pic>
        <p:sp>
          <p:nvSpPr>
            <p:cNvPr id="11" name="矩形 10"/>
            <p:cNvSpPr/>
            <p:nvPr/>
          </p:nvSpPr>
          <p:spPr>
            <a:xfrm>
              <a:off x="1004107" y="-53985"/>
              <a:ext cx="2501413" cy="1107996"/>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2" name="矩形 11"/>
            <p:cNvSpPr/>
            <p:nvPr/>
          </p:nvSpPr>
          <p:spPr>
            <a:xfrm>
              <a:off x="10261930" y="-411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cxnSp>
        <p:nvCxnSpPr>
          <p:cNvPr id="13" name="直接连接符 12"/>
          <p:cNvCxnSpPr/>
          <p:nvPr/>
        </p:nvCxnSpPr>
        <p:spPr>
          <a:xfrm>
            <a:off x="0" y="1225060"/>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flipH="1">
            <a:off x="779145" y="2271395"/>
            <a:ext cx="10602595" cy="1076325"/>
          </a:xfrm>
          <a:prstGeom prst="rect">
            <a:avLst/>
          </a:prstGeom>
          <a:noFill/>
        </p:spPr>
        <p:txBody>
          <a:bodyPr wrap="square" rtlCol="0">
            <a:spAutoFit/>
          </a:bodyPr>
          <a:lstStyle/>
          <a:p>
            <a:pPr algn="ctr"/>
            <a:r>
              <a:rPr lang="en-US" altLang="zh-CN" sz="32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Dynamic Online Conversation Recommendation</a:t>
            </a:r>
            <a:r>
              <a:rPr lang="it-IT" altLang="zh-CN" sz="32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sym typeface="+mn-ea"/>
              </a:rPr>
              <a:t>(ACL-2020)</a:t>
            </a:r>
            <a:endParaRPr lang="zh-CN" altLang="en-US" sz="32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a:p>
            <a:pPr algn="ctr"/>
            <a:endParaRPr lang="en-US" altLang="zh-CN" sz="32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25" name="文本框 24"/>
          <p:cNvSpPr txBox="1"/>
          <p:nvPr/>
        </p:nvSpPr>
        <p:spPr>
          <a:xfrm>
            <a:off x="7538720" y="5818293"/>
            <a:ext cx="3799624" cy="460375"/>
          </a:xfrm>
          <a:prstGeom prst="rect">
            <a:avLst/>
          </a:prstGeom>
          <a:noFill/>
        </p:spPr>
        <p:txBody>
          <a:bodyPr wrap="square" rtlCol="0">
            <a:spAutoFit/>
          </a:bodyPr>
          <a:lstStyle/>
          <a:p>
            <a:r>
              <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Reported by </a:t>
            </a:r>
            <a:r>
              <a:rPr lang="en-US" sz="2400" b="1"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Jie Li</a:t>
            </a:r>
            <a:endParaRPr lang="en-US" sz="2400" b="1"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6" name="文本框 25"/>
          <p:cNvSpPr txBox="1"/>
          <p:nvPr/>
        </p:nvSpPr>
        <p:spPr>
          <a:xfrm>
            <a:off x="1437005" y="3656965"/>
            <a:ext cx="9142730" cy="460375"/>
          </a:xfrm>
          <a:prstGeom prst="rect">
            <a:avLst/>
          </a:prstGeom>
          <a:noFill/>
        </p:spPr>
        <p:txBody>
          <a:bodyPr wrap="square" rtlCol="0">
            <a:spAutoFit/>
          </a:bodyPr>
          <a:lstStyle/>
          <a:p>
            <a:r>
              <a:rPr altLang="zh-CN" sz="2400" b="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Xingshan Zeng, Jing Li, Lu Wang, Zhiming Mao, Kam-Fai </a:t>
            </a:r>
            <a:r>
              <a:rPr altLang="zh-CN" sz="2400" b="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sym typeface="+mn-ea"/>
              </a:rPr>
              <a:t>Wong</a:t>
            </a:r>
            <a:endParaRPr lang="zh-CN" altLang="en-US"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8" name="文本框 27"/>
          <p:cNvSpPr txBox="1"/>
          <p:nvPr/>
        </p:nvSpPr>
        <p:spPr>
          <a:xfrm>
            <a:off x="5123286" y="5227232"/>
            <a:ext cx="1480185" cy="368300"/>
          </a:xfrm>
          <a:prstGeom prst="rect">
            <a:avLst/>
          </a:prstGeom>
          <a:noFill/>
        </p:spPr>
        <p:txBody>
          <a:bodyPr wrap="none" rtlCol="0">
            <a:spAutoFit/>
          </a:bodyPr>
          <a:lstStyle/>
          <a:p>
            <a:r>
              <a:rPr lang="en-US" altLang="zh-CN" sz="1600" b="1" dirty="0">
                <a:solidFill>
                  <a:schemeClr val="bg1">
                    <a:lumMod val="65000"/>
                  </a:schemeClr>
                </a:solidFill>
                <a:latin typeface="黑体" panose="02010609060101010101" charset="-122"/>
                <a:ea typeface="黑体" panose="02010609060101010101" charset="-122"/>
              </a:rPr>
              <a:t>2020.11.26  </a:t>
            </a:r>
            <a:r>
              <a:rPr lang="en-US" altLang="zh-CN" dirty="0"/>
              <a:t> </a:t>
            </a:r>
            <a:endParaRPr lang="en-US" altLang="zh-CN" dirty="0"/>
          </a:p>
        </p:txBody>
      </p:sp>
      <p:pic>
        <p:nvPicPr>
          <p:cNvPr id="30" name="图片 29"/>
          <p:cNvPicPr>
            <a:picLocks noChangeAspect="1"/>
          </p:cNvPicPr>
          <p:nvPr/>
        </p:nvPicPr>
        <p:blipFill>
          <a:blip r:embed="rId6"/>
          <a:stretch>
            <a:fillRect/>
          </a:stretch>
        </p:blipFill>
        <p:spPr>
          <a:xfrm>
            <a:off x="10755086" y="5894738"/>
            <a:ext cx="1436914" cy="963262"/>
          </a:xfrm>
          <a:prstGeom prst="rect">
            <a:avLst/>
          </a:prstGeom>
        </p:spPr>
      </p:pic>
      <p:sp>
        <p:nvSpPr>
          <p:cNvPr id="2" name="文本框 1"/>
          <p:cNvSpPr txBox="1"/>
          <p:nvPr/>
        </p:nvSpPr>
        <p:spPr>
          <a:xfrm>
            <a:off x="5654913" y="6337480"/>
            <a:ext cx="5854660" cy="337185"/>
          </a:xfrm>
          <a:prstGeom prst="rect">
            <a:avLst/>
          </a:prstGeom>
          <a:noFill/>
        </p:spPr>
        <p:txBody>
          <a:bodyPr wrap="square" rtlCol="0">
            <a:spAutoFit/>
          </a:bodyPr>
          <a:lstStyle/>
          <a:p>
            <a:r>
              <a:rPr lang="en-US" altLang="zh-CN" sz="1600" b="1"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Code&amp;dataset:</a:t>
            </a:r>
            <a:r>
              <a:rPr lang="en-US" altLang="zh-CN" sz="1600" b="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https://github.com/zxshamson/dy-conv-rec</a:t>
            </a:r>
            <a:endParaRPr lang="en-US" altLang="zh-CN" sz="1600" b="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559241"/>
            <a:ext cx="10515600" cy="482946"/>
          </a:xfrm>
        </p:spPr>
        <p:txBody>
          <a:bodyPr/>
          <a:lstStyle/>
          <a:p>
            <a:r>
              <a:rPr kumimoji="1" lang="en-US" altLang="zh-CN" sz="4000" dirty="0">
                <a:latin typeface="Times New Roman" panose="02020603050405020304" pitchFamily="18" charset="0"/>
              </a:rPr>
              <a:t>Method </a:t>
            </a:r>
            <a:endParaRPr kumimoji="1" lang="en-US" altLang="zh-CN" sz="4000" dirty="0">
              <a:latin typeface="Times New Roman" panose="02020603050405020304" pitchFamily="18" charset="0"/>
            </a:endParaRPr>
          </a:p>
        </p:txBody>
      </p:sp>
      <p:sp>
        <p:nvSpPr>
          <p:cNvPr id="4" name="文本框 3"/>
          <p:cNvSpPr txBox="1"/>
          <p:nvPr/>
        </p:nvSpPr>
        <p:spPr>
          <a:xfrm>
            <a:off x="276860" y="1171575"/>
            <a:ext cx="3796030" cy="521970"/>
          </a:xfrm>
          <a:prstGeom prst="rect">
            <a:avLst/>
          </a:prstGeom>
          <a:noFill/>
        </p:spPr>
        <p:txBody>
          <a:bodyPr wrap="square" rtlCol="0">
            <a:spAutoFit/>
          </a:bodyPr>
          <a:lstStyle/>
          <a:p>
            <a:r>
              <a:rPr altLang="zh-CN" sz="280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Turn-level Modeling</a:t>
            </a:r>
            <a:endParaRPr altLang="zh-CN" sz="280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5" name="图片 4"/>
          <p:cNvPicPr>
            <a:picLocks noChangeAspect="1"/>
          </p:cNvPicPr>
          <p:nvPr/>
        </p:nvPicPr>
        <p:blipFill>
          <a:blip r:embed="rId1"/>
          <a:stretch>
            <a:fillRect/>
          </a:stretch>
        </p:blipFill>
        <p:spPr>
          <a:xfrm>
            <a:off x="5107305" y="1171575"/>
            <a:ext cx="6729730" cy="5149215"/>
          </a:xfrm>
          <a:prstGeom prst="rect">
            <a:avLst/>
          </a:prstGeom>
        </p:spPr>
      </p:pic>
      <p:sp>
        <p:nvSpPr>
          <p:cNvPr id="6" name="矩形: 圆角 26"/>
          <p:cNvSpPr/>
          <p:nvPr/>
        </p:nvSpPr>
        <p:spPr>
          <a:xfrm>
            <a:off x="8291830" y="4366895"/>
            <a:ext cx="3472180" cy="186563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p:cNvSpPr txBox="1"/>
          <p:nvPr/>
        </p:nvSpPr>
        <p:spPr>
          <a:xfrm>
            <a:off x="217805" y="1866265"/>
            <a:ext cx="5386070" cy="2553335"/>
          </a:xfrm>
          <a:prstGeom prst="rect">
            <a:avLst/>
          </a:prstGeom>
          <a:noFill/>
        </p:spPr>
        <p:txBody>
          <a:bodyPr wrap="square" rtlCol="0">
            <a:spAutoFit/>
          </a:bodyPr>
          <a:p>
            <a:pPr indent="0">
              <a:buFont typeface="Wingdings" panose="05000000000000000000" pitchFamily="2" charset="2"/>
              <a:buNone/>
            </a:pPr>
            <a:endParaRPr lang="zh-CN" altLang="en-US" sz="2000" dirty="0">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endParaRPr>
          </a:p>
          <a:p>
            <a:pPr marL="342900" indent="-342900">
              <a:buFont typeface="Wingdings" panose="05000000000000000000" pitchFamily="2" charset="2"/>
              <a:buChar char="Ø"/>
            </a:pPr>
            <a:r>
              <a:rPr sz="2000" dirty="0">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rPr>
              <a:t>For each turn t ∈ c, similar to message-level modeling , we use a CNN encoder over pre-trained word embeddings to capture content representation,     </a:t>
            </a:r>
            <a:r>
              <a:rPr lang="en-US" sz="2000" dirty="0">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rPr>
              <a:t>.</a:t>
            </a:r>
            <a:r>
              <a:rPr sz="2000" dirty="0">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rPr>
              <a:t> Further,    is concatenated with author     ’s user embedding         to yield turn-level representation       , conveying both what is said and who says that. </a:t>
            </a:r>
            <a:endParaRPr sz="2000" dirty="0">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19" name="图片 18"/>
          <p:cNvPicPr>
            <a:picLocks noChangeAspect="1"/>
          </p:cNvPicPr>
          <p:nvPr/>
        </p:nvPicPr>
        <p:blipFill>
          <a:blip r:embed="rId2"/>
          <a:stretch>
            <a:fillRect/>
          </a:stretch>
        </p:blipFill>
        <p:spPr>
          <a:xfrm>
            <a:off x="2189480" y="3199130"/>
            <a:ext cx="266700" cy="297180"/>
          </a:xfrm>
          <a:prstGeom prst="rect">
            <a:avLst/>
          </a:prstGeom>
        </p:spPr>
      </p:pic>
      <p:pic>
        <p:nvPicPr>
          <p:cNvPr id="21" name="图片 20"/>
          <p:cNvPicPr>
            <a:picLocks noChangeAspect="1"/>
          </p:cNvPicPr>
          <p:nvPr/>
        </p:nvPicPr>
        <p:blipFill>
          <a:blip r:embed="rId2"/>
          <a:stretch>
            <a:fillRect/>
          </a:stretch>
        </p:blipFill>
        <p:spPr>
          <a:xfrm>
            <a:off x="3361055" y="3199130"/>
            <a:ext cx="266700" cy="297180"/>
          </a:xfrm>
          <a:prstGeom prst="rect">
            <a:avLst/>
          </a:prstGeom>
        </p:spPr>
      </p:pic>
      <p:pic>
        <p:nvPicPr>
          <p:cNvPr id="24" name="图片 23"/>
          <p:cNvPicPr>
            <a:picLocks noChangeAspect="1"/>
          </p:cNvPicPr>
          <p:nvPr/>
        </p:nvPicPr>
        <p:blipFill>
          <a:blip r:embed="rId3"/>
          <a:stretch>
            <a:fillRect/>
          </a:stretch>
        </p:blipFill>
        <p:spPr>
          <a:xfrm>
            <a:off x="1877695" y="3496310"/>
            <a:ext cx="243840" cy="266700"/>
          </a:xfrm>
          <a:prstGeom prst="rect">
            <a:avLst/>
          </a:prstGeom>
        </p:spPr>
      </p:pic>
      <p:pic>
        <p:nvPicPr>
          <p:cNvPr id="26" name="图片 25"/>
          <p:cNvPicPr>
            <a:picLocks noChangeAspect="1"/>
          </p:cNvPicPr>
          <p:nvPr/>
        </p:nvPicPr>
        <p:blipFill>
          <a:blip r:embed="rId4"/>
          <a:stretch>
            <a:fillRect/>
          </a:stretch>
        </p:blipFill>
        <p:spPr>
          <a:xfrm>
            <a:off x="4072890" y="3442970"/>
            <a:ext cx="487680" cy="373380"/>
          </a:xfrm>
          <a:prstGeom prst="rect">
            <a:avLst/>
          </a:prstGeom>
        </p:spPr>
      </p:pic>
      <p:pic>
        <p:nvPicPr>
          <p:cNvPr id="29" name="图片 28"/>
          <p:cNvPicPr>
            <a:picLocks noChangeAspect="1"/>
          </p:cNvPicPr>
          <p:nvPr/>
        </p:nvPicPr>
        <p:blipFill>
          <a:blip r:embed="rId5"/>
          <a:stretch>
            <a:fillRect/>
          </a:stretch>
        </p:blipFill>
        <p:spPr>
          <a:xfrm>
            <a:off x="3201035" y="3700145"/>
            <a:ext cx="312420" cy="350520"/>
          </a:xfrm>
          <a:prstGeom prst="rect">
            <a:avLst/>
          </a:prstGeom>
        </p:spPr>
      </p:pic>
      <p:pic>
        <p:nvPicPr>
          <p:cNvPr id="30" name="图片 29"/>
          <p:cNvPicPr>
            <a:picLocks noChangeAspect="1"/>
          </p:cNvPicPr>
          <p:nvPr/>
        </p:nvPicPr>
        <p:blipFill>
          <a:blip r:embed="rId2"/>
          <a:stretch>
            <a:fillRect/>
          </a:stretch>
        </p:blipFill>
        <p:spPr>
          <a:xfrm>
            <a:off x="9448800" y="4585970"/>
            <a:ext cx="266700" cy="297180"/>
          </a:xfrm>
          <a:prstGeom prst="rect">
            <a:avLst/>
          </a:prstGeom>
        </p:spPr>
      </p:pic>
      <p:pic>
        <p:nvPicPr>
          <p:cNvPr id="31" name="图片 30"/>
          <p:cNvPicPr>
            <a:picLocks noChangeAspect="1"/>
          </p:cNvPicPr>
          <p:nvPr/>
        </p:nvPicPr>
        <p:blipFill>
          <a:blip r:embed="rId4"/>
          <a:stretch>
            <a:fillRect/>
          </a:stretch>
        </p:blipFill>
        <p:spPr>
          <a:xfrm>
            <a:off x="9448800" y="4883150"/>
            <a:ext cx="382270" cy="294005"/>
          </a:xfrm>
          <a:prstGeom prst="rect">
            <a:avLst/>
          </a:prstGeom>
        </p:spPr>
      </p:pic>
      <p:pic>
        <p:nvPicPr>
          <p:cNvPr id="33" name="图片 32"/>
          <p:cNvPicPr>
            <a:picLocks noChangeAspect="1"/>
          </p:cNvPicPr>
          <p:nvPr/>
        </p:nvPicPr>
        <p:blipFill>
          <a:blip r:embed="rId5"/>
          <a:stretch>
            <a:fillRect/>
          </a:stretch>
        </p:blipFill>
        <p:spPr>
          <a:xfrm>
            <a:off x="9464040" y="4249420"/>
            <a:ext cx="236220" cy="26543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564619"/>
            <a:ext cx="10515600" cy="482946"/>
          </a:xfrm>
        </p:spPr>
        <p:txBody>
          <a:bodyPr/>
          <a:lstStyle/>
          <a:p>
            <a:r>
              <a:rPr kumimoji="1" lang="en-US" altLang="zh-CN" sz="4000" dirty="0">
                <a:latin typeface="Times New Roman" panose="02020603050405020304" pitchFamily="18" charset="0"/>
              </a:rPr>
              <a:t>Method</a:t>
            </a:r>
            <a:endParaRPr kumimoji="1" lang="en-US" altLang="zh-CN" sz="4000" dirty="0">
              <a:latin typeface="Times New Roman" panose="02020603050405020304" pitchFamily="18" charset="0"/>
            </a:endParaRPr>
          </a:p>
        </p:txBody>
      </p:sp>
      <p:sp>
        <p:nvSpPr>
          <p:cNvPr id="7" name="文本框 6"/>
          <p:cNvSpPr txBox="1"/>
          <p:nvPr/>
        </p:nvSpPr>
        <p:spPr>
          <a:xfrm>
            <a:off x="282588" y="1201767"/>
            <a:ext cx="4363085" cy="521970"/>
          </a:xfrm>
          <a:prstGeom prst="rect">
            <a:avLst/>
          </a:prstGeom>
          <a:noFill/>
        </p:spPr>
        <p:txBody>
          <a:bodyPr wrap="none" rtlCol="0">
            <a:spAutoFit/>
          </a:bodyPr>
          <a:lstStyle/>
          <a:p>
            <a:pPr algn="l"/>
            <a:r>
              <a:rPr lang="en-US" altLang="zh-CN" sz="280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Conversation-level Modeling</a:t>
            </a:r>
            <a:endParaRPr lang="en-US" altLang="zh-CN" sz="280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4" name="文本框 3"/>
          <p:cNvSpPr txBox="1"/>
          <p:nvPr/>
        </p:nvSpPr>
        <p:spPr>
          <a:xfrm>
            <a:off x="211455" y="1724025"/>
            <a:ext cx="5386070" cy="1322070"/>
          </a:xfrm>
          <a:prstGeom prst="rect">
            <a:avLst/>
          </a:prstGeom>
          <a:noFill/>
        </p:spPr>
        <p:txBody>
          <a:bodyPr wrap="square" rtlCol="0">
            <a:spAutoFit/>
          </a:bodyPr>
          <a:p>
            <a:pPr indent="0">
              <a:buFont typeface="Wingdings" panose="05000000000000000000" pitchFamily="2" charset="2"/>
              <a:buNone/>
            </a:pPr>
            <a:endParaRPr lang="zh-CN" altLang="en-US" sz="2000" dirty="0">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endParaRPr>
          </a:p>
          <a:p>
            <a:pPr marL="342900" indent="-342900">
              <a:buFont typeface="Wingdings" panose="05000000000000000000" pitchFamily="2" charset="2"/>
              <a:buChar char="Ø"/>
            </a:pPr>
            <a:r>
              <a:rPr sz="2000" dirty="0">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rPr>
              <a:t>To explore turn interactions, we exploit turn’s </a:t>
            </a:r>
            <a:r>
              <a:rPr sz="2000" dirty="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rPr>
              <a:t>chronological order</a:t>
            </a:r>
            <a:r>
              <a:rPr sz="2000" dirty="0">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rPr>
              <a:t> and </a:t>
            </a:r>
            <a:r>
              <a:rPr sz="2000" dirty="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rPr>
              <a:t>replying structure</a:t>
            </a:r>
            <a:r>
              <a:rPr sz="2000" dirty="0">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rPr>
              <a:t>, both useful in conversation modeling</a:t>
            </a:r>
            <a:endParaRPr sz="2000" dirty="0">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6" name="图片 5"/>
          <p:cNvPicPr>
            <a:picLocks noChangeAspect="1"/>
          </p:cNvPicPr>
          <p:nvPr/>
        </p:nvPicPr>
        <p:blipFill>
          <a:blip r:embed="rId1"/>
          <a:stretch>
            <a:fillRect/>
          </a:stretch>
        </p:blipFill>
        <p:spPr>
          <a:xfrm>
            <a:off x="5107305" y="1171575"/>
            <a:ext cx="6729730" cy="5149215"/>
          </a:xfrm>
          <a:prstGeom prst="rect">
            <a:avLst/>
          </a:prstGeom>
        </p:spPr>
      </p:pic>
      <p:sp>
        <p:nvSpPr>
          <p:cNvPr id="8" name="矩形: 圆角 26"/>
          <p:cNvSpPr/>
          <p:nvPr/>
        </p:nvSpPr>
        <p:spPr>
          <a:xfrm>
            <a:off x="8243570" y="2206625"/>
            <a:ext cx="3522345" cy="2159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ph type="title"/>
          </p:nvPr>
        </p:nvSpPr>
        <p:spPr>
          <a:xfrm>
            <a:off x="838200" y="770528"/>
            <a:ext cx="10515600" cy="482946"/>
          </a:xfrm>
        </p:spPr>
        <p:txBody>
          <a:bodyPr/>
          <a:lstStyle/>
          <a:p>
            <a:r>
              <a:rPr kumimoji="1" lang="en-US" altLang="zh-CN" sz="4000" dirty="0">
                <a:latin typeface="Times New Roman" panose="02020603050405020304" pitchFamily="18" charset="0"/>
              </a:rPr>
              <a:t>Method</a:t>
            </a:r>
            <a:endParaRPr kumimoji="1" lang="en-US" altLang="zh-CN" sz="4000" dirty="0">
              <a:latin typeface="Times New Roman" panose="02020603050405020304" pitchFamily="18" charset="0"/>
            </a:endParaRPr>
          </a:p>
        </p:txBody>
      </p:sp>
      <p:sp>
        <p:nvSpPr>
          <p:cNvPr id="8" name="文本框 7"/>
          <p:cNvSpPr txBox="1"/>
          <p:nvPr/>
        </p:nvSpPr>
        <p:spPr>
          <a:xfrm>
            <a:off x="304818" y="1010609"/>
            <a:ext cx="4363085" cy="521970"/>
          </a:xfrm>
          <a:prstGeom prst="rect">
            <a:avLst/>
          </a:prstGeom>
          <a:noFill/>
        </p:spPr>
        <p:txBody>
          <a:bodyPr wrap="none" rtlCol="0">
            <a:spAutoFit/>
          </a:bodyPr>
          <a:lstStyle/>
          <a:p>
            <a:pPr algn="l"/>
            <a:r>
              <a:rPr lang="en-US" altLang="zh-CN" sz="280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rPr>
              <a:t>Conversation-level Modeling</a:t>
            </a:r>
            <a:endParaRPr lang="zh-CN" altLang="en-US" sz="2800" dirty="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14" name="图片 13"/>
          <p:cNvPicPr>
            <a:picLocks noChangeAspect="1"/>
          </p:cNvPicPr>
          <p:nvPr/>
        </p:nvPicPr>
        <p:blipFill>
          <a:blip r:embed="rId1"/>
          <a:stretch>
            <a:fillRect/>
          </a:stretch>
        </p:blipFill>
        <p:spPr>
          <a:xfrm>
            <a:off x="5161915" y="1365250"/>
            <a:ext cx="6791960" cy="5223510"/>
          </a:xfrm>
          <a:prstGeom prst="rect">
            <a:avLst/>
          </a:prstGeom>
        </p:spPr>
      </p:pic>
      <p:sp>
        <p:nvSpPr>
          <p:cNvPr id="15" name="矩形: 圆角 26"/>
          <p:cNvSpPr/>
          <p:nvPr/>
        </p:nvSpPr>
        <p:spPr>
          <a:xfrm>
            <a:off x="8475980" y="3528060"/>
            <a:ext cx="3356610" cy="89789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 name="图片 2"/>
          <p:cNvPicPr>
            <a:picLocks noChangeAspect="1"/>
          </p:cNvPicPr>
          <p:nvPr/>
        </p:nvPicPr>
        <p:blipFill>
          <a:blip r:embed="rId2"/>
          <a:stretch>
            <a:fillRect/>
          </a:stretch>
        </p:blipFill>
        <p:spPr>
          <a:xfrm>
            <a:off x="630555" y="2506980"/>
            <a:ext cx="3710940" cy="1844040"/>
          </a:xfrm>
          <a:prstGeom prst="rect">
            <a:avLst/>
          </a:prstGeom>
        </p:spPr>
      </p:pic>
      <p:pic>
        <p:nvPicPr>
          <p:cNvPr id="5" name="图片 4"/>
          <p:cNvPicPr>
            <a:picLocks noChangeAspect="1"/>
          </p:cNvPicPr>
          <p:nvPr/>
        </p:nvPicPr>
        <p:blipFill>
          <a:blip r:embed="rId3"/>
          <a:stretch>
            <a:fillRect/>
          </a:stretch>
        </p:blipFill>
        <p:spPr>
          <a:xfrm>
            <a:off x="838200" y="4570730"/>
            <a:ext cx="3398520" cy="601980"/>
          </a:xfrm>
          <a:prstGeom prst="rect">
            <a:avLst/>
          </a:prstGeom>
        </p:spPr>
      </p:pic>
      <p:pic>
        <p:nvPicPr>
          <p:cNvPr id="9" name="图片 8"/>
          <p:cNvPicPr>
            <a:picLocks noChangeAspect="1"/>
          </p:cNvPicPr>
          <p:nvPr/>
        </p:nvPicPr>
        <p:blipFill>
          <a:blip r:embed="rId4"/>
          <a:stretch>
            <a:fillRect/>
          </a:stretch>
        </p:blipFill>
        <p:spPr>
          <a:xfrm>
            <a:off x="304800" y="2072640"/>
            <a:ext cx="3230880" cy="43434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ph type="title"/>
          </p:nvPr>
        </p:nvSpPr>
        <p:spPr>
          <a:xfrm>
            <a:off x="838200" y="770528"/>
            <a:ext cx="10515600" cy="482946"/>
          </a:xfrm>
        </p:spPr>
        <p:txBody>
          <a:bodyPr/>
          <a:lstStyle/>
          <a:p>
            <a:r>
              <a:rPr kumimoji="1" lang="en-US" altLang="zh-CN" sz="4000" dirty="0">
                <a:latin typeface="Times New Roman" panose="02020603050405020304" pitchFamily="18" charset="0"/>
              </a:rPr>
              <a:t>Method</a:t>
            </a:r>
            <a:endParaRPr kumimoji="1" lang="en-US" altLang="zh-CN" sz="4000" dirty="0">
              <a:latin typeface="Times New Roman" panose="02020603050405020304" pitchFamily="18" charset="0"/>
            </a:endParaRPr>
          </a:p>
        </p:txBody>
      </p:sp>
      <p:sp>
        <p:nvSpPr>
          <p:cNvPr id="8" name="文本框 7"/>
          <p:cNvSpPr txBox="1"/>
          <p:nvPr/>
        </p:nvSpPr>
        <p:spPr>
          <a:xfrm>
            <a:off x="304818" y="1010609"/>
            <a:ext cx="4363085" cy="521970"/>
          </a:xfrm>
          <a:prstGeom prst="rect">
            <a:avLst/>
          </a:prstGeom>
          <a:noFill/>
        </p:spPr>
        <p:txBody>
          <a:bodyPr wrap="none" rtlCol="0">
            <a:spAutoFit/>
          </a:bodyPr>
          <a:lstStyle/>
          <a:p>
            <a:pPr algn="l"/>
            <a:r>
              <a:rPr lang="en-US" altLang="zh-CN" sz="280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rPr>
              <a:t>Conversation-level Modeling</a:t>
            </a:r>
            <a:endParaRPr lang="zh-CN" altLang="en-US" sz="2800" dirty="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427355" y="1764030"/>
            <a:ext cx="2125980" cy="327660"/>
          </a:xfrm>
          <a:prstGeom prst="rect">
            <a:avLst/>
          </a:prstGeom>
        </p:spPr>
      </p:pic>
      <p:sp>
        <p:nvSpPr>
          <p:cNvPr id="4" name="文本框 3"/>
          <p:cNvSpPr txBox="1"/>
          <p:nvPr/>
        </p:nvSpPr>
        <p:spPr>
          <a:xfrm>
            <a:off x="69215" y="1906270"/>
            <a:ext cx="5386070" cy="706755"/>
          </a:xfrm>
          <a:prstGeom prst="rect">
            <a:avLst/>
          </a:prstGeom>
          <a:noFill/>
        </p:spPr>
        <p:txBody>
          <a:bodyPr wrap="square" rtlCol="0">
            <a:spAutoFit/>
          </a:bodyPr>
          <a:p>
            <a:pPr indent="0">
              <a:buFont typeface="Wingdings" panose="05000000000000000000" pitchFamily="2" charset="2"/>
              <a:buNone/>
            </a:pPr>
            <a:endParaRPr lang="zh-CN" altLang="en-US" sz="2000" dirty="0">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endParaRPr>
          </a:p>
          <a:p>
            <a:pPr marL="342900" indent="-342900">
              <a:buFont typeface="Wingdings" panose="05000000000000000000" pitchFamily="2" charset="2"/>
              <a:buChar char="Ø"/>
            </a:pPr>
            <a:endParaRPr sz="2000" dirty="0">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9" name="图片 8"/>
          <p:cNvPicPr>
            <a:picLocks noChangeAspect="1"/>
          </p:cNvPicPr>
          <p:nvPr/>
        </p:nvPicPr>
        <p:blipFill>
          <a:blip r:embed="rId2"/>
          <a:stretch>
            <a:fillRect/>
          </a:stretch>
        </p:blipFill>
        <p:spPr>
          <a:xfrm>
            <a:off x="110490" y="2317750"/>
            <a:ext cx="5302885" cy="2372360"/>
          </a:xfrm>
          <a:prstGeom prst="rect">
            <a:avLst/>
          </a:prstGeom>
        </p:spPr>
      </p:pic>
      <p:pic>
        <p:nvPicPr>
          <p:cNvPr id="10" name="图片 9"/>
          <p:cNvPicPr>
            <a:picLocks noChangeAspect="1"/>
          </p:cNvPicPr>
          <p:nvPr/>
        </p:nvPicPr>
        <p:blipFill>
          <a:blip r:embed="rId3"/>
          <a:stretch>
            <a:fillRect/>
          </a:stretch>
        </p:blipFill>
        <p:spPr>
          <a:xfrm>
            <a:off x="68580" y="4690110"/>
            <a:ext cx="5244465" cy="815340"/>
          </a:xfrm>
          <a:prstGeom prst="rect">
            <a:avLst/>
          </a:prstGeom>
        </p:spPr>
      </p:pic>
      <p:pic>
        <p:nvPicPr>
          <p:cNvPr id="14" name="图片 13"/>
          <p:cNvPicPr>
            <a:picLocks noChangeAspect="1"/>
          </p:cNvPicPr>
          <p:nvPr/>
        </p:nvPicPr>
        <p:blipFill>
          <a:blip r:embed="rId4"/>
          <a:stretch>
            <a:fillRect/>
          </a:stretch>
        </p:blipFill>
        <p:spPr>
          <a:xfrm>
            <a:off x="5313045" y="1532890"/>
            <a:ext cx="6121400" cy="4707890"/>
          </a:xfrm>
          <a:prstGeom prst="rect">
            <a:avLst/>
          </a:prstGeom>
        </p:spPr>
      </p:pic>
      <p:sp>
        <p:nvSpPr>
          <p:cNvPr id="15" name="矩形: 圆角 26"/>
          <p:cNvSpPr/>
          <p:nvPr/>
        </p:nvSpPr>
        <p:spPr>
          <a:xfrm>
            <a:off x="8212455" y="2251075"/>
            <a:ext cx="3340735" cy="116268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ph type="title"/>
          </p:nvPr>
        </p:nvSpPr>
        <p:spPr>
          <a:xfrm>
            <a:off x="838200" y="770528"/>
            <a:ext cx="10515600" cy="482946"/>
          </a:xfrm>
        </p:spPr>
        <p:txBody>
          <a:bodyPr/>
          <a:lstStyle/>
          <a:p>
            <a:r>
              <a:rPr kumimoji="1" lang="en-US" altLang="zh-CN" sz="4000" dirty="0">
                <a:latin typeface="Times New Roman" panose="02020603050405020304" pitchFamily="18" charset="0"/>
              </a:rPr>
              <a:t>Method</a:t>
            </a:r>
            <a:endParaRPr kumimoji="1" lang="en-US" altLang="zh-CN" sz="4000" dirty="0">
              <a:latin typeface="Times New Roman" panose="02020603050405020304" pitchFamily="18" charset="0"/>
            </a:endParaRPr>
          </a:p>
        </p:txBody>
      </p:sp>
      <p:sp>
        <p:nvSpPr>
          <p:cNvPr id="8" name="文本框 7"/>
          <p:cNvSpPr txBox="1"/>
          <p:nvPr/>
        </p:nvSpPr>
        <p:spPr>
          <a:xfrm>
            <a:off x="304818" y="1010609"/>
            <a:ext cx="4244975" cy="521970"/>
          </a:xfrm>
          <a:prstGeom prst="rect">
            <a:avLst/>
          </a:prstGeom>
          <a:noFill/>
        </p:spPr>
        <p:txBody>
          <a:bodyPr wrap="none" rtlCol="0">
            <a:spAutoFit/>
          </a:bodyPr>
          <a:lstStyle/>
          <a:p>
            <a:pPr algn="l"/>
            <a:r>
              <a:rPr lang="en-US" altLang="zh-CN" sz="280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rPr>
              <a:t>Recommendation Prediction</a:t>
            </a:r>
            <a:endParaRPr lang="en-US" altLang="zh-CN" sz="280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endParaRPr>
          </a:p>
        </p:txBody>
      </p:sp>
      <p:sp>
        <p:nvSpPr>
          <p:cNvPr id="4" name="文本框 3"/>
          <p:cNvSpPr txBox="1"/>
          <p:nvPr/>
        </p:nvSpPr>
        <p:spPr>
          <a:xfrm>
            <a:off x="139065" y="1939925"/>
            <a:ext cx="5386070" cy="706755"/>
          </a:xfrm>
          <a:prstGeom prst="rect">
            <a:avLst/>
          </a:prstGeom>
          <a:noFill/>
        </p:spPr>
        <p:txBody>
          <a:bodyPr wrap="square" rtlCol="0">
            <a:spAutoFit/>
          </a:bodyPr>
          <a:p>
            <a:pPr indent="0">
              <a:buFont typeface="Wingdings" panose="05000000000000000000" pitchFamily="2" charset="2"/>
              <a:buNone/>
            </a:pPr>
            <a:endParaRPr lang="zh-CN" altLang="en-US" sz="2000" dirty="0">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endParaRPr>
          </a:p>
          <a:p>
            <a:pPr marL="342900" indent="-342900">
              <a:buFont typeface="Wingdings" panose="05000000000000000000" pitchFamily="2" charset="2"/>
              <a:buChar char="Ø"/>
            </a:pPr>
            <a:endParaRPr sz="2000" dirty="0">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endParaRPr>
          </a:p>
        </p:txBody>
      </p:sp>
      <p:sp>
        <p:nvSpPr>
          <p:cNvPr id="2" name="文本框 1"/>
          <p:cNvSpPr txBox="1"/>
          <p:nvPr/>
        </p:nvSpPr>
        <p:spPr>
          <a:xfrm>
            <a:off x="304800" y="4560570"/>
            <a:ext cx="5933440" cy="706755"/>
          </a:xfrm>
          <a:prstGeom prst="rect">
            <a:avLst/>
          </a:prstGeom>
          <a:noFill/>
        </p:spPr>
        <p:txBody>
          <a:bodyPr wrap="square" rtlCol="0">
            <a:spAutoFit/>
          </a:bodyPr>
          <a:p>
            <a:pPr indent="0">
              <a:buFont typeface="Wingdings" panose="05000000000000000000" pitchFamily="2" charset="2"/>
              <a:buNone/>
            </a:pPr>
            <a:endParaRPr lang="zh-CN" altLang="en-US" sz="2000" dirty="0">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endParaRPr>
          </a:p>
          <a:p>
            <a:pPr marL="342900" indent="-342900">
              <a:buFont typeface="Wingdings" panose="05000000000000000000" pitchFamily="2" charset="2"/>
              <a:buChar char="Ø"/>
            </a:pPr>
            <a:r>
              <a:rPr lang="en-US" sz="2000" dirty="0">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rPr>
              <a:t>Loss Function</a:t>
            </a:r>
            <a:r>
              <a:rPr lang="zh-CN" altLang="en-US" sz="2000" dirty="0">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rPr>
              <a:t>：weighted binary cross-entropy loss</a:t>
            </a:r>
            <a:endParaRPr lang="zh-CN" altLang="en-US" sz="2000" dirty="0">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9" name="图片 8"/>
          <p:cNvPicPr>
            <a:picLocks noChangeAspect="1"/>
          </p:cNvPicPr>
          <p:nvPr/>
        </p:nvPicPr>
        <p:blipFill>
          <a:blip r:embed="rId1"/>
          <a:stretch>
            <a:fillRect/>
          </a:stretch>
        </p:blipFill>
        <p:spPr>
          <a:xfrm>
            <a:off x="602615" y="5267325"/>
            <a:ext cx="4922520" cy="685800"/>
          </a:xfrm>
          <a:prstGeom prst="rect">
            <a:avLst/>
          </a:prstGeom>
        </p:spPr>
      </p:pic>
      <p:pic>
        <p:nvPicPr>
          <p:cNvPr id="10" name="图片 9"/>
          <p:cNvPicPr>
            <a:picLocks noChangeAspect="1"/>
          </p:cNvPicPr>
          <p:nvPr/>
        </p:nvPicPr>
        <p:blipFill>
          <a:blip r:embed="rId2"/>
          <a:stretch>
            <a:fillRect/>
          </a:stretch>
        </p:blipFill>
        <p:spPr>
          <a:xfrm>
            <a:off x="424180" y="1566545"/>
            <a:ext cx="3680460" cy="929640"/>
          </a:xfrm>
          <a:prstGeom prst="rect">
            <a:avLst/>
          </a:prstGeom>
        </p:spPr>
      </p:pic>
      <p:pic>
        <p:nvPicPr>
          <p:cNvPr id="11" name="图片 10"/>
          <p:cNvPicPr>
            <a:picLocks noChangeAspect="1"/>
          </p:cNvPicPr>
          <p:nvPr/>
        </p:nvPicPr>
        <p:blipFill>
          <a:blip r:embed="rId3"/>
          <a:stretch>
            <a:fillRect/>
          </a:stretch>
        </p:blipFill>
        <p:spPr>
          <a:xfrm>
            <a:off x="424180" y="2312035"/>
            <a:ext cx="2667000" cy="1112520"/>
          </a:xfrm>
          <a:prstGeom prst="rect">
            <a:avLst/>
          </a:prstGeom>
        </p:spPr>
      </p:pic>
      <p:pic>
        <p:nvPicPr>
          <p:cNvPr id="14" name="图片 13"/>
          <p:cNvPicPr>
            <a:picLocks noChangeAspect="1"/>
          </p:cNvPicPr>
          <p:nvPr/>
        </p:nvPicPr>
        <p:blipFill>
          <a:blip r:embed="rId4"/>
          <a:stretch>
            <a:fillRect/>
          </a:stretch>
        </p:blipFill>
        <p:spPr>
          <a:xfrm>
            <a:off x="5985510" y="1566545"/>
            <a:ext cx="6121400" cy="4707890"/>
          </a:xfrm>
          <a:prstGeom prst="rect">
            <a:avLst/>
          </a:prstGeom>
        </p:spPr>
      </p:pic>
      <p:sp>
        <p:nvSpPr>
          <p:cNvPr id="15" name="矩形: 圆角 26"/>
          <p:cNvSpPr/>
          <p:nvPr/>
        </p:nvSpPr>
        <p:spPr>
          <a:xfrm>
            <a:off x="6423660" y="1800225"/>
            <a:ext cx="2386330" cy="116268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6" name="图片 15"/>
          <p:cNvPicPr>
            <a:picLocks noChangeAspect="1"/>
          </p:cNvPicPr>
          <p:nvPr/>
        </p:nvPicPr>
        <p:blipFill>
          <a:blip r:embed="rId5"/>
          <a:stretch>
            <a:fillRect/>
          </a:stretch>
        </p:blipFill>
        <p:spPr>
          <a:xfrm>
            <a:off x="6554470" y="2312035"/>
            <a:ext cx="326390" cy="334645"/>
          </a:xfrm>
          <a:prstGeom prst="rect">
            <a:avLst/>
          </a:prstGeom>
        </p:spPr>
      </p:pic>
      <p:pic>
        <p:nvPicPr>
          <p:cNvPr id="17" name="图片 16"/>
          <p:cNvPicPr>
            <a:picLocks noChangeAspect="1"/>
          </p:cNvPicPr>
          <p:nvPr/>
        </p:nvPicPr>
        <p:blipFill>
          <a:blip r:embed="rId6"/>
          <a:stretch>
            <a:fillRect/>
          </a:stretch>
        </p:blipFill>
        <p:spPr>
          <a:xfrm>
            <a:off x="8246110" y="2291080"/>
            <a:ext cx="371475" cy="386715"/>
          </a:xfrm>
          <a:prstGeom prst="rect">
            <a:avLst/>
          </a:prstGeom>
        </p:spPr>
      </p:pic>
      <p:pic>
        <p:nvPicPr>
          <p:cNvPr id="18" name="图片 17"/>
          <p:cNvPicPr>
            <a:picLocks noChangeAspect="1"/>
          </p:cNvPicPr>
          <p:nvPr/>
        </p:nvPicPr>
        <p:blipFill>
          <a:blip r:embed="rId7"/>
          <a:stretch>
            <a:fillRect/>
          </a:stretch>
        </p:blipFill>
        <p:spPr>
          <a:xfrm>
            <a:off x="589280" y="3178175"/>
            <a:ext cx="5364480" cy="701040"/>
          </a:xfrm>
          <a:prstGeom prst="rect">
            <a:avLst/>
          </a:prstGeom>
        </p:spPr>
      </p:pic>
      <p:pic>
        <p:nvPicPr>
          <p:cNvPr id="19" name="图片 18"/>
          <p:cNvPicPr>
            <a:picLocks noChangeAspect="1"/>
          </p:cNvPicPr>
          <p:nvPr/>
        </p:nvPicPr>
        <p:blipFill>
          <a:blip r:embed="rId8"/>
          <a:stretch>
            <a:fillRect/>
          </a:stretch>
        </p:blipFill>
        <p:spPr>
          <a:xfrm>
            <a:off x="488950" y="3653790"/>
            <a:ext cx="3025140" cy="90678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843914" y="718521"/>
            <a:ext cx="10515600" cy="482946"/>
          </a:xfrm>
        </p:spPr>
        <p:txBody>
          <a:bodyPr/>
          <a:lstStyle/>
          <a:p>
            <a:pPr algn="l"/>
            <a:r>
              <a:rPr kumimoji="1" lang="en-US" altLang="zh-CN" sz="4000" dirty="0">
                <a:latin typeface="Times New Roman" panose="02020603050405020304" pitchFamily="18" charset="0"/>
              </a:rPr>
              <a:t>Experiment</a:t>
            </a:r>
            <a:endParaRPr kumimoji="1" lang="en-US" altLang="zh-CN" sz="4000" dirty="0">
              <a:latin typeface="Times New Roman" panose="02020603050405020304" pitchFamily="18" charset="0"/>
            </a:endParaRPr>
          </a:p>
        </p:txBody>
      </p:sp>
      <p:sp>
        <p:nvSpPr>
          <p:cNvPr id="15" name="文本框 14"/>
          <p:cNvSpPr txBox="1"/>
          <p:nvPr/>
        </p:nvSpPr>
        <p:spPr>
          <a:xfrm>
            <a:off x="1216995" y="1468130"/>
            <a:ext cx="1258678" cy="523220"/>
          </a:xfrm>
          <a:prstGeom prst="rect">
            <a:avLst/>
          </a:prstGeom>
          <a:noFill/>
        </p:spPr>
        <p:txBody>
          <a:bodyPr wrap="none" rtlCol="0">
            <a:spAutoFit/>
          </a:bodyPr>
          <a:lstStyle/>
          <a:p>
            <a:r>
              <a:rPr lang="en-US" altLang="zh-CN" sz="2800" dirty="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Dataset</a:t>
            </a:r>
            <a:endParaRPr lang="zh-CN" altLang="en-US" sz="2800" dirty="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2" name="图片 1"/>
          <p:cNvPicPr>
            <a:picLocks noChangeAspect="1"/>
          </p:cNvPicPr>
          <p:nvPr/>
        </p:nvPicPr>
        <p:blipFill>
          <a:blip r:embed="rId1"/>
          <a:stretch>
            <a:fillRect/>
          </a:stretch>
        </p:blipFill>
        <p:spPr>
          <a:xfrm>
            <a:off x="1010285" y="1991360"/>
            <a:ext cx="4989195" cy="423672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843914" y="718521"/>
            <a:ext cx="10515600" cy="482946"/>
          </a:xfrm>
        </p:spPr>
        <p:txBody>
          <a:bodyPr/>
          <a:lstStyle/>
          <a:p>
            <a:pPr algn="l"/>
            <a:r>
              <a:rPr kumimoji="1" lang="en-US" altLang="zh-CN" sz="4000" dirty="0">
                <a:latin typeface="Times New Roman" panose="02020603050405020304" pitchFamily="18" charset="0"/>
              </a:rPr>
              <a:t>Experiment</a:t>
            </a:r>
            <a:endParaRPr kumimoji="1" lang="en-US" altLang="zh-CN" sz="4000" dirty="0">
              <a:latin typeface="Times New Roman" panose="02020603050405020304" pitchFamily="18" charset="0"/>
            </a:endParaRPr>
          </a:p>
        </p:txBody>
      </p:sp>
      <p:sp>
        <p:nvSpPr>
          <p:cNvPr id="7" name="文本框 6"/>
          <p:cNvSpPr txBox="1"/>
          <p:nvPr/>
        </p:nvSpPr>
        <p:spPr>
          <a:xfrm>
            <a:off x="915035" y="1428750"/>
            <a:ext cx="6927215" cy="460375"/>
          </a:xfrm>
          <a:prstGeom prst="rect">
            <a:avLst/>
          </a:prstGeom>
          <a:noFill/>
        </p:spPr>
        <p:txBody>
          <a:bodyPr wrap="square" rtlCol="0">
            <a:spAutoFit/>
          </a:bodyPr>
          <a:lstStyle/>
          <a:p>
            <a:pPr algn="l"/>
            <a:r>
              <a:rPr lang="en-US" altLang="zh-CN" sz="2400" dirty="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The comparison results on all three datasets.</a:t>
            </a:r>
            <a:endParaRPr lang="en-US" altLang="zh-CN" sz="2400" dirty="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2" name="图片 1"/>
          <p:cNvPicPr>
            <a:picLocks noChangeAspect="1"/>
          </p:cNvPicPr>
          <p:nvPr/>
        </p:nvPicPr>
        <p:blipFill>
          <a:blip r:embed="rId1"/>
          <a:stretch>
            <a:fillRect/>
          </a:stretch>
        </p:blipFill>
        <p:spPr>
          <a:xfrm>
            <a:off x="915035" y="1889125"/>
            <a:ext cx="8687435" cy="478726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843914" y="718521"/>
            <a:ext cx="10515600" cy="482946"/>
          </a:xfrm>
        </p:spPr>
        <p:txBody>
          <a:bodyPr/>
          <a:lstStyle/>
          <a:p>
            <a:pPr algn="l"/>
            <a:r>
              <a:rPr kumimoji="1" lang="en-US" altLang="zh-CN" sz="4000" dirty="0">
                <a:latin typeface="Times New Roman" panose="02020603050405020304" pitchFamily="18" charset="0"/>
              </a:rPr>
              <a:t>Experiment</a:t>
            </a:r>
            <a:endParaRPr kumimoji="1" lang="en-US" altLang="zh-CN" sz="4000" dirty="0">
              <a:latin typeface="Times New Roman" panose="02020603050405020304" pitchFamily="18" charset="0"/>
            </a:endParaRPr>
          </a:p>
        </p:txBody>
      </p:sp>
      <p:sp>
        <p:nvSpPr>
          <p:cNvPr id="8" name="文本框 7"/>
          <p:cNvSpPr txBox="1"/>
          <p:nvPr/>
        </p:nvSpPr>
        <p:spPr>
          <a:xfrm>
            <a:off x="915035" y="1346835"/>
            <a:ext cx="3482975" cy="460375"/>
          </a:xfrm>
          <a:prstGeom prst="rect">
            <a:avLst/>
          </a:prstGeom>
          <a:noFill/>
        </p:spPr>
        <p:txBody>
          <a:bodyPr wrap="square">
            <a:spAutoFit/>
          </a:bodyPr>
          <a:lstStyle/>
          <a:p>
            <a:r>
              <a:rPr sz="240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Conversation Cold Start</a:t>
            </a:r>
            <a:endParaRPr sz="240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709295" y="2000250"/>
            <a:ext cx="5234940" cy="2857500"/>
          </a:xfrm>
          <a:prstGeom prst="rect">
            <a:avLst/>
          </a:prstGeom>
        </p:spPr>
      </p:pic>
      <p:sp>
        <p:nvSpPr>
          <p:cNvPr id="5" name="文本框 4"/>
          <p:cNvSpPr txBox="1"/>
          <p:nvPr/>
        </p:nvSpPr>
        <p:spPr>
          <a:xfrm>
            <a:off x="6823075" y="1346835"/>
            <a:ext cx="3482975" cy="460375"/>
          </a:xfrm>
          <a:prstGeom prst="rect">
            <a:avLst/>
          </a:prstGeom>
          <a:noFill/>
        </p:spPr>
        <p:txBody>
          <a:bodyPr wrap="square">
            <a:spAutoFit/>
          </a:bodyPr>
          <a:p>
            <a:r>
              <a:rPr sz="240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Ablation Study</a:t>
            </a:r>
            <a:endParaRPr sz="240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7" name="图片 6"/>
          <p:cNvPicPr>
            <a:picLocks noChangeAspect="1"/>
          </p:cNvPicPr>
          <p:nvPr/>
        </p:nvPicPr>
        <p:blipFill>
          <a:blip r:embed="rId2"/>
          <a:stretch>
            <a:fillRect/>
          </a:stretch>
        </p:blipFill>
        <p:spPr>
          <a:xfrm>
            <a:off x="6760845" y="1924685"/>
            <a:ext cx="5059680" cy="287274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756920" y="1257573"/>
            <a:ext cx="10515600" cy="482946"/>
          </a:xfrm>
        </p:spPr>
        <p:txBody>
          <a:bodyPr/>
          <a:lstStyle/>
          <a:p>
            <a:r>
              <a:rPr kumimoji="1" lang="en-US" altLang="zh-CN" sz="4000" dirty="0">
                <a:latin typeface="Times New Roman" panose="02020603050405020304" pitchFamily="18" charset="0"/>
              </a:rPr>
              <a:t>Conclusion</a:t>
            </a:r>
            <a:endParaRPr kumimoji="1" lang="en-US" altLang="zh-CN" sz="4000" dirty="0">
              <a:latin typeface="Times New Roman" panose="02020603050405020304" pitchFamily="18" charset="0"/>
            </a:endParaRPr>
          </a:p>
        </p:txBody>
      </p:sp>
      <p:sp>
        <p:nvSpPr>
          <p:cNvPr id="6" name="文本框 5"/>
          <p:cNvSpPr txBox="1"/>
          <p:nvPr/>
        </p:nvSpPr>
        <p:spPr>
          <a:xfrm>
            <a:off x="1432560" y="2444671"/>
            <a:ext cx="9921240" cy="2676525"/>
          </a:xfrm>
          <a:prstGeom prst="rect">
            <a:avLst/>
          </a:prstGeom>
          <a:noFill/>
        </p:spPr>
        <p:txBody>
          <a:bodyPr wrap="square">
            <a:spAutoFit/>
          </a:bodyPr>
          <a:lstStyle/>
          <a:p>
            <a:pPr marL="342900" indent="-342900">
              <a:buFont typeface="Wingdings" panose="05000000000000000000" pitchFamily="2" charset="2"/>
              <a:buChar char="Ø"/>
            </a:pPr>
            <a:r>
              <a:rPr lang="en-US" altLang="zh-CN" sz="2400" dirty="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This paper presents a dynamic conversation recommendation model learned from the change of content and user interactions over time. Experimental results on three new datasets from Reddit show that our model significantly outperforms all comparisons, including previous state of the arts.Further discussion demonstrates the robustness of our model against history sparsity and cold start.We also analyze our model’s outputs to get more insights into user interest dynamics.</a:t>
            </a:r>
            <a:endParaRPr lang="en-US" altLang="zh-CN" sz="2400" dirty="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53985"/>
            <a:ext cx="12204000" cy="1107996"/>
            <a:chOff x="0" y="-53985"/>
            <a:chExt cx="12204000" cy="1107996"/>
          </a:xfrm>
        </p:grpSpPr>
        <p:pic>
          <p:nvPicPr>
            <p:cNvPr id="5" name="图片 4"/>
            <p:cNvPicPr>
              <a:picLocks noChangeAspect="1"/>
            </p:cNvPicPr>
            <p:nvPr/>
          </p:nvPicPr>
          <p:blipFill>
            <a:blip r:embed="rId1">
              <a:duotone>
                <a:schemeClr val="accent1">
                  <a:shade val="45000"/>
                  <a:satMod val="135000"/>
                </a:schemeClr>
                <a:prstClr val="white"/>
              </a:duotone>
              <a:extLst>
                <a:ext uri="{BEBA8EAE-BF5A-486C-A8C5-ECC9F3942E4B}">
                  <a14:imgProps xmlns:a14="http://schemas.microsoft.com/office/drawing/2010/main">
                    <a14:imgLayer r:embed="rId2">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6" name="图片 5"/>
            <p:cNvPicPr>
              <a:picLocks noChangeAspect="1"/>
            </p:cNvPicPr>
            <p:nvPr/>
          </p:nvPicPr>
          <p:blipFill>
            <a:blip r:embed="rId3"/>
            <a:stretch>
              <a:fillRect/>
            </a:stretch>
          </p:blipFill>
          <p:spPr>
            <a:xfrm>
              <a:off x="11503025" y="127573"/>
              <a:ext cx="571764" cy="720000"/>
            </a:xfrm>
            <a:prstGeom prst="rect">
              <a:avLst/>
            </a:prstGeom>
          </p:spPr>
        </p:pic>
        <p:sp>
          <p:nvSpPr>
            <p:cNvPr id="7" name="矩形 6"/>
            <p:cNvSpPr/>
            <p:nvPr/>
          </p:nvSpPr>
          <p:spPr>
            <a:xfrm>
              <a:off x="9618133" y="237278"/>
              <a:ext cx="2573866"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4"/>
            <a:srcRect b="41473"/>
            <a:stretch>
              <a:fillRect/>
            </a:stretch>
          </p:blipFill>
          <p:spPr>
            <a:xfrm>
              <a:off x="779089" y="689929"/>
              <a:ext cx="2924175" cy="239712"/>
            </a:xfrm>
            <a:prstGeom prst="rect">
              <a:avLst/>
            </a:prstGeom>
          </p:spPr>
        </p:pic>
        <p:sp>
          <p:nvSpPr>
            <p:cNvPr id="9" name="矩形 8"/>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5"/>
            <a:srcRect b="25639"/>
            <a:stretch>
              <a:fillRect/>
            </a:stretch>
          </p:blipFill>
          <p:spPr>
            <a:xfrm>
              <a:off x="883306" y="73273"/>
              <a:ext cx="3403734" cy="849946"/>
            </a:xfrm>
            <a:prstGeom prst="rect">
              <a:avLst/>
            </a:prstGeom>
          </p:spPr>
        </p:pic>
        <p:sp>
          <p:nvSpPr>
            <p:cNvPr id="11" name="矩形 10"/>
            <p:cNvSpPr/>
            <p:nvPr/>
          </p:nvSpPr>
          <p:spPr>
            <a:xfrm>
              <a:off x="1004107" y="-53985"/>
              <a:ext cx="2501413" cy="1107996"/>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2" name="矩形 11"/>
            <p:cNvSpPr/>
            <p:nvPr/>
          </p:nvSpPr>
          <p:spPr>
            <a:xfrm>
              <a:off x="10261930" y="-411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cxnSp>
        <p:nvCxnSpPr>
          <p:cNvPr id="13" name="直接连接符 12"/>
          <p:cNvCxnSpPr/>
          <p:nvPr/>
        </p:nvCxnSpPr>
        <p:spPr>
          <a:xfrm>
            <a:off x="0" y="1225060"/>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12000" y="1253467"/>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8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Thank you!</a:t>
            </a:r>
            <a:endParaRPr lang="zh-CN" altLang="en-US" sz="88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25" name="图片 24"/>
          <p:cNvPicPr>
            <a:picLocks noChangeAspect="1"/>
          </p:cNvPicPr>
          <p:nvPr/>
        </p:nvPicPr>
        <p:blipFill>
          <a:blip r:embed="rId6"/>
          <a:stretch>
            <a:fillRect/>
          </a:stretch>
        </p:blipFill>
        <p:spPr>
          <a:xfrm>
            <a:off x="10755086" y="5894738"/>
            <a:ext cx="1436914" cy="96326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65" y="1328397"/>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grpSp>
        <p:nvGrpSpPr>
          <p:cNvPr id="4" name="组合 3"/>
          <p:cNvGrpSpPr/>
          <p:nvPr/>
        </p:nvGrpSpPr>
        <p:grpSpPr>
          <a:xfrm>
            <a:off x="0" y="-53985"/>
            <a:ext cx="12204000" cy="1107996"/>
            <a:chOff x="0" y="-53985"/>
            <a:chExt cx="12204000" cy="1107996"/>
          </a:xfrm>
        </p:grpSpPr>
        <p:pic>
          <p:nvPicPr>
            <p:cNvPr id="5" name="图片 4"/>
            <p:cNvPicPr>
              <a:picLocks noChangeAspect="1"/>
            </p:cNvPicPr>
            <p:nvPr/>
          </p:nvPicPr>
          <p:blipFill>
            <a:blip r:embed="rId1">
              <a:duotone>
                <a:schemeClr val="accent1">
                  <a:shade val="45000"/>
                  <a:satMod val="135000"/>
                </a:schemeClr>
                <a:prstClr val="white"/>
              </a:duotone>
              <a:extLst>
                <a:ext uri="{BEBA8EAE-BF5A-486C-A8C5-ECC9F3942E4B}">
                  <a14:imgProps xmlns:a14="http://schemas.microsoft.com/office/drawing/2010/main">
                    <a14:imgLayer r:embed="rId2">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6" name="图片 5"/>
            <p:cNvPicPr>
              <a:picLocks noChangeAspect="1"/>
            </p:cNvPicPr>
            <p:nvPr/>
          </p:nvPicPr>
          <p:blipFill>
            <a:blip r:embed="rId3"/>
            <a:stretch>
              <a:fillRect/>
            </a:stretch>
          </p:blipFill>
          <p:spPr>
            <a:xfrm>
              <a:off x="11503025" y="127573"/>
              <a:ext cx="571764" cy="720000"/>
            </a:xfrm>
            <a:prstGeom prst="rect">
              <a:avLst/>
            </a:prstGeom>
          </p:spPr>
        </p:pic>
        <p:sp>
          <p:nvSpPr>
            <p:cNvPr id="7" name="矩形 6"/>
            <p:cNvSpPr/>
            <p:nvPr/>
          </p:nvSpPr>
          <p:spPr>
            <a:xfrm>
              <a:off x="9618133" y="237278"/>
              <a:ext cx="2573866"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4"/>
            <a:srcRect b="41473"/>
            <a:stretch>
              <a:fillRect/>
            </a:stretch>
          </p:blipFill>
          <p:spPr>
            <a:xfrm>
              <a:off x="779089" y="689929"/>
              <a:ext cx="2924175" cy="239712"/>
            </a:xfrm>
            <a:prstGeom prst="rect">
              <a:avLst/>
            </a:prstGeom>
          </p:spPr>
        </p:pic>
        <p:sp>
          <p:nvSpPr>
            <p:cNvPr id="9" name="矩形 8"/>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5"/>
            <a:srcRect b="25639"/>
            <a:stretch>
              <a:fillRect/>
            </a:stretch>
          </p:blipFill>
          <p:spPr>
            <a:xfrm>
              <a:off x="883306" y="73273"/>
              <a:ext cx="3403734" cy="849946"/>
            </a:xfrm>
            <a:prstGeom prst="rect">
              <a:avLst/>
            </a:prstGeom>
          </p:spPr>
        </p:pic>
        <p:sp>
          <p:nvSpPr>
            <p:cNvPr id="11" name="矩形 10"/>
            <p:cNvSpPr/>
            <p:nvPr/>
          </p:nvSpPr>
          <p:spPr>
            <a:xfrm>
              <a:off x="1004107" y="-53985"/>
              <a:ext cx="2501413" cy="1107996"/>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2" name="矩形 11"/>
            <p:cNvSpPr/>
            <p:nvPr/>
          </p:nvSpPr>
          <p:spPr>
            <a:xfrm>
              <a:off x="10261930" y="-411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cxnSp>
        <p:nvCxnSpPr>
          <p:cNvPr id="13" name="直接连接符 12"/>
          <p:cNvCxnSpPr/>
          <p:nvPr/>
        </p:nvCxnSpPr>
        <p:spPr>
          <a:xfrm>
            <a:off x="0" y="1225060"/>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7538720" y="5818293"/>
            <a:ext cx="3799624" cy="460375"/>
          </a:xfrm>
          <a:prstGeom prst="rect">
            <a:avLst/>
          </a:prstGeom>
          <a:noFill/>
        </p:spPr>
        <p:txBody>
          <a:bodyPr wrap="square" rtlCol="0">
            <a:spAutoFit/>
          </a:bodyPr>
          <a:lstStyle/>
          <a:p>
            <a:r>
              <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Reported by </a:t>
            </a:r>
            <a:r>
              <a:rPr lang="en-US" sz="2400" b="1"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Jie Li</a:t>
            </a:r>
            <a:endParaRPr lang="en-US" sz="2400" b="1"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8" name="文本框 27"/>
          <p:cNvSpPr txBox="1"/>
          <p:nvPr/>
        </p:nvSpPr>
        <p:spPr>
          <a:xfrm>
            <a:off x="5123286" y="5227232"/>
            <a:ext cx="1480185" cy="368300"/>
          </a:xfrm>
          <a:prstGeom prst="rect">
            <a:avLst/>
          </a:prstGeom>
          <a:noFill/>
        </p:spPr>
        <p:txBody>
          <a:bodyPr wrap="none" rtlCol="0">
            <a:spAutoFit/>
          </a:bodyPr>
          <a:lstStyle/>
          <a:p>
            <a:r>
              <a:rPr lang="en-US" altLang="zh-CN" sz="1600" b="1" dirty="0">
                <a:solidFill>
                  <a:schemeClr val="bg1">
                    <a:lumMod val="65000"/>
                  </a:schemeClr>
                </a:solidFill>
                <a:latin typeface="黑体" panose="02010609060101010101" charset="-122"/>
                <a:ea typeface="黑体" panose="02010609060101010101" charset="-122"/>
              </a:rPr>
              <a:t>2020.11.26  </a:t>
            </a:r>
            <a:r>
              <a:rPr lang="en-US" altLang="zh-CN" dirty="0"/>
              <a:t> </a:t>
            </a:r>
            <a:endParaRPr lang="en-US" altLang="zh-CN" dirty="0"/>
          </a:p>
        </p:txBody>
      </p:sp>
      <p:pic>
        <p:nvPicPr>
          <p:cNvPr id="30" name="图片 29"/>
          <p:cNvPicPr>
            <a:picLocks noChangeAspect="1"/>
          </p:cNvPicPr>
          <p:nvPr/>
        </p:nvPicPr>
        <p:blipFill>
          <a:blip r:embed="rId6"/>
          <a:stretch>
            <a:fillRect/>
          </a:stretch>
        </p:blipFill>
        <p:spPr>
          <a:xfrm>
            <a:off x="10755086" y="5894738"/>
            <a:ext cx="1436914" cy="963262"/>
          </a:xfrm>
          <a:prstGeom prst="rect">
            <a:avLst/>
          </a:prstGeom>
        </p:spPr>
      </p:pic>
      <p:sp>
        <p:nvSpPr>
          <p:cNvPr id="2" name="文本框 1"/>
          <p:cNvSpPr txBox="1"/>
          <p:nvPr/>
        </p:nvSpPr>
        <p:spPr>
          <a:xfrm>
            <a:off x="5654913" y="6337480"/>
            <a:ext cx="5854660" cy="337185"/>
          </a:xfrm>
          <a:prstGeom prst="rect">
            <a:avLst/>
          </a:prstGeom>
          <a:noFill/>
        </p:spPr>
        <p:txBody>
          <a:bodyPr wrap="square" rtlCol="0">
            <a:spAutoFit/>
          </a:bodyPr>
          <a:lstStyle/>
          <a:p>
            <a:r>
              <a:rPr lang="en-US" altLang="zh-CN" sz="1600" b="1"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Code&amp;dataset:</a:t>
            </a:r>
            <a:r>
              <a:rPr lang="en-US" altLang="zh-CN" sz="1600" b="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https://github.com/zxshamson/dy-conv-rec</a:t>
            </a:r>
            <a:endParaRPr lang="en-US" altLang="zh-CN" sz="1600" b="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3" name="图片 2"/>
          <p:cNvPicPr>
            <a:picLocks noChangeAspect="1"/>
          </p:cNvPicPr>
          <p:nvPr/>
        </p:nvPicPr>
        <p:blipFill>
          <a:blip r:embed="rId7"/>
          <a:stretch>
            <a:fillRect/>
          </a:stretch>
        </p:blipFill>
        <p:spPr>
          <a:xfrm>
            <a:off x="689610" y="1977390"/>
            <a:ext cx="10812780" cy="290322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53985"/>
            <a:ext cx="12204000" cy="1107996"/>
            <a:chOff x="0" y="-53985"/>
            <a:chExt cx="12204000" cy="1107996"/>
          </a:xfrm>
        </p:grpSpPr>
        <p:pic>
          <p:nvPicPr>
            <p:cNvPr id="5" name="图片 4"/>
            <p:cNvPicPr>
              <a:picLocks noChangeAspect="1"/>
            </p:cNvPicPr>
            <p:nvPr/>
          </p:nvPicPr>
          <p:blipFill>
            <a:blip r:embed="rId1">
              <a:duotone>
                <a:schemeClr val="accent1">
                  <a:shade val="45000"/>
                  <a:satMod val="135000"/>
                </a:schemeClr>
                <a:prstClr val="white"/>
              </a:duotone>
              <a:extLst>
                <a:ext uri="{BEBA8EAE-BF5A-486C-A8C5-ECC9F3942E4B}">
                  <a14:imgProps xmlns:a14="http://schemas.microsoft.com/office/drawing/2010/main">
                    <a14:imgLayer r:embed="rId2">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6" name="图片 5"/>
            <p:cNvPicPr>
              <a:picLocks noChangeAspect="1"/>
            </p:cNvPicPr>
            <p:nvPr/>
          </p:nvPicPr>
          <p:blipFill>
            <a:blip r:embed="rId3"/>
            <a:stretch>
              <a:fillRect/>
            </a:stretch>
          </p:blipFill>
          <p:spPr>
            <a:xfrm>
              <a:off x="11503025" y="127573"/>
              <a:ext cx="571764" cy="720000"/>
            </a:xfrm>
            <a:prstGeom prst="rect">
              <a:avLst/>
            </a:prstGeom>
          </p:spPr>
        </p:pic>
        <p:sp>
          <p:nvSpPr>
            <p:cNvPr id="7" name="矩形 6"/>
            <p:cNvSpPr/>
            <p:nvPr/>
          </p:nvSpPr>
          <p:spPr>
            <a:xfrm>
              <a:off x="9618133" y="251883"/>
              <a:ext cx="2573866"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4"/>
            <a:srcRect b="41473"/>
            <a:stretch>
              <a:fillRect/>
            </a:stretch>
          </p:blipFill>
          <p:spPr>
            <a:xfrm>
              <a:off x="779089" y="689929"/>
              <a:ext cx="2924175" cy="239712"/>
            </a:xfrm>
            <a:prstGeom prst="rect">
              <a:avLst/>
            </a:prstGeom>
          </p:spPr>
        </p:pic>
        <p:sp>
          <p:nvSpPr>
            <p:cNvPr id="9" name="矩形 8"/>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5"/>
            <a:srcRect b="25639"/>
            <a:stretch>
              <a:fillRect/>
            </a:stretch>
          </p:blipFill>
          <p:spPr>
            <a:xfrm>
              <a:off x="883306" y="73273"/>
              <a:ext cx="3403734" cy="849946"/>
            </a:xfrm>
            <a:prstGeom prst="rect">
              <a:avLst/>
            </a:prstGeom>
          </p:spPr>
        </p:pic>
        <p:sp>
          <p:nvSpPr>
            <p:cNvPr id="11" name="矩形 10"/>
            <p:cNvSpPr/>
            <p:nvPr/>
          </p:nvSpPr>
          <p:spPr>
            <a:xfrm>
              <a:off x="1004107" y="-53985"/>
              <a:ext cx="2501413" cy="1107996"/>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2" name="矩形 11"/>
            <p:cNvSpPr/>
            <p:nvPr/>
          </p:nvSpPr>
          <p:spPr>
            <a:xfrm>
              <a:off x="10261930" y="54307"/>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cxnSp>
        <p:nvCxnSpPr>
          <p:cNvPr id="13" name="直接连接符 12"/>
          <p:cNvCxnSpPr/>
          <p:nvPr/>
        </p:nvCxnSpPr>
        <p:spPr>
          <a:xfrm>
            <a:off x="0" y="1225060"/>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0" y="1224742"/>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7" name="图片 16"/>
          <p:cNvPicPr>
            <a:picLocks noChangeAspect="1"/>
          </p:cNvPicPr>
          <p:nvPr/>
        </p:nvPicPr>
        <p:blipFill>
          <a:blip r:embed="rId6"/>
          <a:stretch>
            <a:fillRect/>
          </a:stretch>
        </p:blipFill>
        <p:spPr>
          <a:xfrm>
            <a:off x="459740" y="2035175"/>
            <a:ext cx="3827145" cy="287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9" name="文本框 28"/>
          <p:cNvSpPr txBox="1"/>
          <p:nvPr/>
        </p:nvSpPr>
        <p:spPr>
          <a:xfrm>
            <a:off x="5032375" y="2035175"/>
            <a:ext cx="4032378" cy="707886"/>
          </a:xfrm>
          <a:prstGeom prst="rect">
            <a:avLst/>
          </a:prstGeom>
          <a:noFill/>
        </p:spPr>
        <p:txBody>
          <a:bodyPr wrap="square">
            <a:spAutoFit/>
          </a:bodyPr>
          <a:lstStyle/>
          <a:p>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1.Introduction</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0" name="文本框 29"/>
          <p:cNvSpPr txBox="1"/>
          <p:nvPr/>
        </p:nvSpPr>
        <p:spPr>
          <a:xfrm>
            <a:off x="5041066" y="2822469"/>
            <a:ext cx="3208998" cy="707886"/>
          </a:xfrm>
          <a:prstGeom prst="rect">
            <a:avLst/>
          </a:prstGeom>
          <a:noFill/>
        </p:spPr>
        <p:txBody>
          <a:bodyPr wrap="square" rtlCol="0">
            <a:spAutoFit/>
          </a:bodyPr>
          <a:lstStyle/>
          <a:p>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2.Method</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2" name="文本框 31"/>
          <p:cNvSpPr txBox="1"/>
          <p:nvPr/>
        </p:nvSpPr>
        <p:spPr>
          <a:xfrm>
            <a:off x="5042136" y="3597666"/>
            <a:ext cx="3576320" cy="707886"/>
          </a:xfrm>
          <a:prstGeom prst="rect">
            <a:avLst/>
          </a:prstGeom>
          <a:noFill/>
        </p:spPr>
        <p:txBody>
          <a:bodyPr wrap="square" rtlCol="0">
            <a:spAutoFit/>
          </a:bodyPr>
          <a:lstStyle/>
          <a:p>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3.Experiments</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4" name="文本框 33"/>
          <p:cNvSpPr txBox="1"/>
          <p:nvPr/>
        </p:nvSpPr>
        <p:spPr>
          <a:xfrm>
            <a:off x="5041066" y="4344924"/>
            <a:ext cx="3236278" cy="707886"/>
          </a:xfrm>
          <a:prstGeom prst="rect">
            <a:avLst/>
          </a:prstGeom>
          <a:noFill/>
        </p:spPr>
        <p:txBody>
          <a:bodyPr wrap="square" rtlCol="0">
            <a:spAutoFit/>
          </a:bodyPr>
          <a:lstStyle/>
          <a:p>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4.Conclusion</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sz="4000" dirty="0">
                <a:latin typeface="Times New Roman" panose="02020603050405020304" pitchFamily="18" charset="0"/>
              </a:rPr>
              <a:t>Introduction</a:t>
            </a:r>
            <a:endParaRPr kumimoji="1" lang="en-US" altLang="zh-CN" sz="4000" dirty="0">
              <a:latin typeface="Times New Roman" panose="02020603050405020304" pitchFamily="18" charset="0"/>
            </a:endParaRPr>
          </a:p>
        </p:txBody>
      </p:sp>
      <p:sp>
        <p:nvSpPr>
          <p:cNvPr id="4" name="文本框 3"/>
          <p:cNvSpPr txBox="1"/>
          <p:nvPr/>
        </p:nvSpPr>
        <p:spPr>
          <a:xfrm>
            <a:off x="201295" y="1949450"/>
            <a:ext cx="6930390" cy="2861310"/>
          </a:xfrm>
          <a:prstGeom prst="rect">
            <a:avLst/>
          </a:prstGeom>
          <a:noFill/>
        </p:spPr>
        <p:txBody>
          <a:bodyPr wrap="square" rtlCol="0">
            <a:spAutoFit/>
          </a:bodyPr>
          <a:lstStyle/>
          <a:p>
            <a:pPr marL="342900" indent="-342900">
              <a:buFont typeface="Wingdings" panose="05000000000000000000" pitchFamily="2" charset="2"/>
              <a:buChar char="Ø"/>
            </a:pPr>
            <a:r>
              <a:rPr lang="en-US" altLang="zh-CN" sz="2000" dirty="0">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rPr>
              <a:t>The huge volume of online conversations produced daily </a:t>
            </a:r>
            <a:r>
              <a:rPr lang="en-US" altLang="zh-CN" sz="2000" dirty="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rPr>
              <a:t>hinders people’s capability of finding the information they</a:t>
            </a:r>
            <a:endParaRPr lang="en-US" altLang="zh-CN" sz="2000" dirty="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endParaRPr>
          </a:p>
          <a:p>
            <a:pPr indent="0">
              <a:buFont typeface="Wingdings" panose="05000000000000000000" pitchFamily="2" charset="2"/>
              <a:buNone/>
            </a:pPr>
            <a:r>
              <a:rPr lang="en-US" altLang="zh-CN" sz="2000" dirty="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rPr>
              <a:t>     are interested in</a:t>
            </a:r>
            <a:r>
              <a:rPr lang="en-US" altLang="zh-CN" sz="2000" dirty="0">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rPr>
              <a:t>. </a:t>
            </a:r>
            <a:endParaRPr lang="en-US" altLang="zh-CN" sz="2000" dirty="0">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endParaRPr>
          </a:p>
          <a:p>
            <a:pPr indent="0">
              <a:buFont typeface="Wingdings" panose="05000000000000000000" pitchFamily="2" charset="2"/>
              <a:buNone/>
            </a:pPr>
            <a:endParaRPr lang="en-US" altLang="zh-CN" sz="2000" dirty="0">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endParaRPr>
          </a:p>
          <a:p>
            <a:pPr marL="342900" indent="-342900">
              <a:buFont typeface="Wingdings" panose="05000000000000000000" pitchFamily="2" charset="2"/>
              <a:buChar char="Ø"/>
            </a:pPr>
            <a:r>
              <a:rPr lang="en-US" altLang="zh-CN" sz="2000" dirty="0">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sym typeface="+mn-ea"/>
              </a:rPr>
              <a:t>As a result, there is pressing demand for developing a conversation recommendation engine that </a:t>
            </a:r>
            <a:r>
              <a:rPr lang="en-US" altLang="zh-CN" sz="2000" dirty="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sym typeface="+mn-ea"/>
              </a:rPr>
              <a:t>tracks ongoing conversations and recommends suitable ones to users</a:t>
            </a:r>
            <a:r>
              <a:rPr lang="en-US" altLang="zh-CN" sz="2000" dirty="0">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sym typeface="+mn-ea"/>
              </a:rPr>
              <a:t>.</a:t>
            </a:r>
            <a:endParaRPr lang="en-US" altLang="zh-CN" sz="2000" dirty="0">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sym typeface="+mn-ea"/>
            </a:endParaRPr>
          </a:p>
          <a:p>
            <a:pPr marL="342900" indent="-342900">
              <a:buFont typeface="Wingdings" panose="05000000000000000000" pitchFamily="2" charset="2"/>
              <a:buChar char="Ø"/>
            </a:pPr>
            <a:endParaRPr lang="en-US" altLang="zh-CN" sz="2000" dirty="0">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endParaRPr>
          </a:p>
          <a:p>
            <a:pPr indent="0">
              <a:buFont typeface="Wingdings" panose="05000000000000000000" pitchFamily="2" charset="2"/>
              <a:buNone/>
            </a:pPr>
            <a:endParaRPr lang="zh-CN" altLang="en-US" sz="2000" dirty="0">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5" name="图片 4"/>
          <p:cNvPicPr>
            <a:picLocks noChangeAspect="1"/>
          </p:cNvPicPr>
          <p:nvPr/>
        </p:nvPicPr>
        <p:blipFill>
          <a:blip r:embed="rId1"/>
          <a:stretch>
            <a:fillRect/>
          </a:stretch>
        </p:blipFill>
        <p:spPr>
          <a:xfrm>
            <a:off x="6810375" y="1949450"/>
            <a:ext cx="5076190" cy="361124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sz="4000" dirty="0">
                <a:latin typeface="Times New Roman" panose="02020603050405020304" pitchFamily="18" charset="0"/>
              </a:rPr>
              <a:t>Introduction</a:t>
            </a:r>
            <a:endParaRPr kumimoji="1" lang="en-US" altLang="zh-CN" sz="4000" dirty="0">
              <a:latin typeface="Times New Roman" panose="02020603050405020304" pitchFamily="18" charset="0"/>
            </a:endParaRPr>
          </a:p>
        </p:txBody>
      </p:sp>
      <p:sp>
        <p:nvSpPr>
          <p:cNvPr id="4" name="文本框 3"/>
          <p:cNvSpPr txBox="1"/>
          <p:nvPr/>
        </p:nvSpPr>
        <p:spPr>
          <a:xfrm>
            <a:off x="168910" y="2011680"/>
            <a:ext cx="6591935" cy="3169285"/>
          </a:xfrm>
          <a:prstGeom prst="rect">
            <a:avLst/>
          </a:prstGeom>
          <a:noFill/>
        </p:spPr>
        <p:txBody>
          <a:bodyPr wrap="square" rtlCol="0">
            <a:spAutoFit/>
          </a:bodyPr>
          <a:p>
            <a:pPr marL="342900" indent="-342900">
              <a:buFont typeface="Wingdings" panose="05000000000000000000" pitchFamily="2" charset="2"/>
              <a:buChar char="Ø"/>
            </a:pPr>
            <a:r>
              <a:rPr lang="en-US" altLang="zh-CN" sz="2000" dirty="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Existing work </a:t>
            </a:r>
            <a:r>
              <a:rPr lang="en-US" altLang="zh-CN" sz="2000" dirty="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do not change over time and relies on rich user  interaction history for model training</a:t>
            </a:r>
            <a:r>
              <a:rPr lang="en-US" altLang="zh-CN" sz="2000" dirty="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endParaRPr lang="en-US" altLang="zh-CN" sz="20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en-US" altLang="zh-CN" sz="2000" dirty="0">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endParaRPr>
          </a:p>
          <a:p>
            <a:pPr marL="342900" indent="-342900">
              <a:buFont typeface="Wingdings" panose="05000000000000000000" pitchFamily="2" charset="2"/>
              <a:buChar char="Ø"/>
            </a:pPr>
            <a:r>
              <a:rPr lang="en-US" altLang="zh-CN" sz="2000" dirty="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When a conversation is entirely absent from training data,    the model performance is inevitably compromised. This phenomenon is referred to as </a:t>
            </a:r>
            <a:r>
              <a:rPr lang="en-US" altLang="zh-CN" sz="2000" dirty="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conversation cold start. </a:t>
            </a:r>
            <a:endParaRPr lang="en-US" altLang="zh-CN" sz="20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en-US" altLang="zh-CN" sz="2000" dirty="0">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endParaRPr>
          </a:p>
          <a:p>
            <a:pPr marL="342900" indent="-342900">
              <a:buFont typeface="Wingdings" panose="05000000000000000000" pitchFamily="2" charset="2"/>
              <a:buChar char="Ø"/>
            </a:pPr>
            <a:r>
              <a:rPr lang="en-US" altLang="zh-CN" sz="2000" dirty="0">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rPr>
              <a:t>To overcome this predicament, we explore dynamic conversation recommendation, which </a:t>
            </a:r>
            <a:r>
              <a:rPr lang="en-US" altLang="zh-CN" sz="2000" dirty="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rPr>
              <a:t>can model the change of user interests over time.</a:t>
            </a:r>
            <a:endParaRPr lang="en-US" altLang="zh-CN" sz="2000" dirty="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6760845" y="1790700"/>
            <a:ext cx="5076190" cy="361124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560322"/>
            <a:ext cx="10515600" cy="633714"/>
          </a:xfrm>
        </p:spPr>
        <p:txBody>
          <a:bodyPr/>
          <a:lstStyle/>
          <a:p>
            <a:r>
              <a:rPr kumimoji="1" lang="en-US" altLang="zh-CN" sz="4000" dirty="0">
                <a:latin typeface="Times New Roman" panose="02020603050405020304" pitchFamily="18" charset="0"/>
              </a:rPr>
              <a:t>Method</a:t>
            </a:r>
            <a:endParaRPr kumimoji="1" lang="en-US" altLang="zh-CN" sz="4000" dirty="0">
              <a:latin typeface="Times New Roman" panose="02020603050405020304" pitchFamily="18" charset="0"/>
            </a:endParaRPr>
          </a:p>
        </p:txBody>
      </p:sp>
      <p:sp>
        <p:nvSpPr>
          <p:cNvPr id="7" name="文本框 6"/>
          <p:cNvSpPr txBox="1"/>
          <p:nvPr/>
        </p:nvSpPr>
        <p:spPr>
          <a:xfrm>
            <a:off x="182791" y="1084530"/>
            <a:ext cx="4598035" cy="521970"/>
          </a:xfrm>
          <a:prstGeom prst="rect">
            <a:avLst/>
          </a:prstGeom>
          <a:noFill/>
        </p:spPr>
        <p:txBody>
          <a:bodyPr wrap="none" rtlCol="0">
            <a:spAutoFit/>
          </a:bodyPr>
          <a:lstStyle/>
          <a:p>
            <a:pPr algn="l"/>
            <a:r>
              <a:rPr lang="en-US" altLang="zh-CN" sz="280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Overall structure of our model.</a:t>
            </a:r>
            <a:endParaRPr lang="en-US" altLang="zh-CN" sz="280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5" name="图片 4"/>
          <p:cNvPicPr>
            <a:picLocks noChangeAspect="1"/>
          </p:cNvPicPr>
          <p:nvPr/>
        </p:nvPicPr>
        <p:blipFill>
          <a:blip r:embed="rId1"/>
          <a:stretch>
            <a:fillRect/>
          </a:stretch>
        </p:blipFill>
        <p:spPr>
          <a:xfrm>
            <a:off x="2745740" y="1606550"/>
            <a:ext cx="6121400" cy="470789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636821"/>
            <a:ext cx="10515600" cy="482946"/>
          </a:xfrm>
        </p:spPr>
        <p:txBody>
          <a:bodyPr/>
          <a:lstStyle/>
          <a:p>
            <a:r>
              <a:rPr kumimoji="1" lang="en-US" altLang="zh-CN" sz="4000" dirty="0">
                <a:latin typeface="Times New Roman" panose="02020603050405020304" pitchFamily="18" charset="0"/>
              </a:rPr>
              <a:t>Method</a:t>
            </a:r>
            <a:endParaRPr kumimoji="1" lang="en-US" altLang="zh-CN" sz="4000" dirty="0">
              <a:latin typeface="Times New Roman" panose="02020603050405020304" pitchFamily="18" charset="0"/>
            </a:endParaRPr>
          </a:p>
        </p:txBody>
      </p:sp>
      <p:sp>
        <p:nvSpPr>
          <p:cNvPr id="7" name="文本框 6"/>
          <p:cNvSpPr txBox="1"/>
          <p:nvPr/>
        </p:nvSpPr>
        <p:spPr>
          <a:xfrm>
            <a:off x="156845" y="1191967"/>
            <a:ext cx="7438390" cy="521970"/>
          </a:xfrm>
          <a:prstGeom prst="rect">
            <a:avLst/>
          </a:prstGeom>
          <a:noFill/>
        </p:spPr>
        <p:txBody>
          <a:bodyPr wrap="square" rtlCol="0">
            <a:spAutoFit/>
          </a:bodyPr>
          <a:lstStyle/>
          <a:p>
            <a:r>
              <a:rPr lang="en-US" altLang="zh-CN" sz="2800" dirty="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User Response Prediction </a:t>
            </a:r>
            <a:endParaRPr lang="zh-CN" altLang="en-US" sz="2800" dirty="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4" name="文本框 3"/>
          <p:cNvSpPr txBox="1"/>
          <p:nvPr/>
        </p:nvSpPr>
        <p:spPr>
          <a:xfrm>
            <a:off x="156845" y="1933575"/>
            <a:ext cx="4656455" cy="2245360"/>
          </a:xfrm>
          <a:prstGeom prst="rect">
            <a:avLst/>
          </a:prstGeom>
          <a:noFill/>
        </p:spPr>
        <p:txBody>
          <a:bodyPr wrap="square" rtlCol="0">
            <a:spAutoFit/>
          </a:bodyPr>
          <a:p>
            <a:pPr marL="342900" indent="-342900">
              <a:buFont typeface="Wingdings" panose="05000000000000000000" pitchFamily="2" charset="2"/>
              <a:buChar char="Ø"/>
            </a:pPr>
            <a:r>
              <a:rPr lang="en-US" altLang="zh-CN" sz="2000" dirty="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Capturing how user interests change over time and take advantage of the recent advancement of dynamic product recommendation</a:t>
            </a:r>
            <a:endParaRPr lang="en-US" altLang="zh-CN" sz="2000" dirty="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endParaRPr>
          </a:p>
          <a:p>
            <a:pPr indent="0">
              <a:buFont typeface="Wingdings" panose="05000000000000000000" pitchFamily="2" charset="2"/>
              <a:buNone/>
            </a:pPr>
            <a:endParaRPr lang="en-US" altLang="zh-CN" sz="20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en-US" altLang="zh-CN" sz="2000" dirty="0">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endParaRPr>
          </a:p>
          <a:p>
            <a:pPr marL="342900" indent="-342900">
              <a:buFont typeface="Wingdings" panose="05000000000000000000" pitchFamily="2" charset="2"/>
              <a:buChar char="Ø"/>
            </a:pPr>
            <a:endParaRPr lang="zh-CN" altLang="en-US" sz="2000" dirty="0">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endParaRPr>
          </a:p>
        </p:txBody>
      </p:sp>
      <p:sp>
        <p:nvSpPr>
          <p:cNvPr id="5" name="文本框 4"/>
          <p:cNvSpPr txBox="1"/>
          <p:nvPr/>
        </p:nvSpPr>
        <p:spPr>
          <a:xfrm>
            <a:off x="156845" y="3505907"/>
            <a:ext cx="7438390" cy="521970"/>
          </a:xfrm>
          <a:prstGeom prst="rect">
            <a:avLst/>
          </a:prstGeom>
          <a:noFill/>
        </p:spPr>
        <p:txBody>
          <a:bodyPr wrap="square" rtlCol="0">
            <a:spAutoFit/>
          </a:bodyPr>
          <a:p>
            <a:r>
              <a:rPr lang="en-US" altLang="zh-CN" sz="2800" dirty="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Conversation Structure Modeling </a:t>
            </a:r>
            <a:endParaRPr lang="zh-CN" altLang="en-US" sz="2800" dirty="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6" name="文本框 5"/>
          <p:cNvSpPr txBox="1"/>
          <p:nvPr/>
        </p:nvSpPr>
        <p:spPr>
          <a:xfrm>
            <a:off x="156845" y="4178935"/>
            <a:ext cx="4656455" cy="1630045"/>
          </a:xfrm>
          <a:prstGeom prst="rect">
            <a:avLst/>
          </a:prstGeom>
          <a:noFill/>
        </p:spPr>
        <p:txBody>
          <a:bodyPr wrap="square" rtlCol="0">
            <a:spAutoFit/>
          </a:bodyPr>
          <a:p>
            <a:pPr marL="342900" indent="-342900">
              <a:buFont typeface="Wingdings" panose="05000000000000000000" pitchFamily="2" charset="2"/>
              <a:buChar char="Ø"/>
            </a:pPr>
            <a:r>
              <a:rPr lang="en-US" altLang="zh-CN" sz="2000" dirty="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To understand conversation structure from temporal dynamics and replying structure.</a:t>
            </a:r>
            <a:endParaRPr lang="en-US" altLang="zh-CN" sz="2000" dirty="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endParaRPr>
          </a:p>
          <a:p>
            <a:pPr marL="342900" indent="-342900">
              <a:buFont typeface="Wingdings" panose="05000000000000000000" pitchFamily="2" charset="2"/>
              <a:buChar char="Ø"/>
            </a:pPr>
            <a:endParaRPr lang="en-US" altLang="zh-CN" sz="2000" dirty="0">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endParaRPr>
          </a:p>
          <a:p>
            <a:pPr marL="342900" indent="-342900">
              <a:buFont typeface="Wingdings" panose="05000000000000000000" pitchFamily="2" charset="2"/>
              <a:buChar char="Ø"/>
            </a:pPr>
            <a:endParaRPr lang="zh-CN" altLang="en-US" sz="2000" dirty="0">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9" name="图片 8"/>
          <p:cNvPicPr>
            <a:picLocks noChangeAspect="1"/>
          </p:cNvPicPr>
          <p:nvPr/>
        </p:nvPicPr>
        <p:blipFill>
          <a:blip r:embed="rId1"/>
          <a:stretch>
            <a:fillRect/>
          </a:stretch>
        </p:blipFill>
        <p:spPr>
          <a:xfrm>
            <a:off x="5636895" y="1101090"/>
            <a:ext cx="6121400" cy="4707890"/>
          </a:xfrm>
          <a:prstGeom prst="rect">
            <a:avLst/>
          </a:prstGeom>
        </p:spPr>
      </p:pic>
      <p:sp>
        <p:nvSpPr>
          <p:cNvPr id="10" name="矩形: 圆角 26"/>
          <p:cNvSpPr/>
          <p:nvPr/>
        </p:nvSpPr>
        <p:spPr>
          <a:xfrm>
            <a:off x="8500110" y="1272540"/>
            <a:ext cx="3258185" cy="4711065"/>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圆角 26"/>
          <p:cNvSpPr/>
          <p:nvPr/>
        </p:nvSpPr>
        <p:spPr>
          <a:xfrm>
            <a:off x="5779770" y="2428875"/>
            <a:ext cx="2720340" cy="283019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677222"/>
            <a:ext cx="10515600" cy="482946"/>
          </a:xfrm>
        </p:spPr>
        <p:txBody>
          <a:bodyPr/>
          <a:lstStyle/>
          <a:p>
            <a:r>
              <a:rPr kumimoji="1" lang="en-US" altLang="zh-CN" sz="4000" dirty="0">
                <a:latin typeface="Times New Roman" panose="02020603050405020304" pitchFamily="18" charset="0"/>
              </a:rPr>
              <a:t>Method</a:t>
            </a:r>
            <a:endParaRPr kumimoji="1" lang="en-US" altLang="zh-CN" sz="4000" dirty="0">
              <a:latin typeface="Times New Roman" panose="02020603050405020304" pitchFamily="18" charset="0"/>
            </a:endParaRPr>
          </a:p>
        </p:txBody>
      </p:sp>
      <p:sp>
        <p:nvSpPr>
          <p:cNvPr id="22" name="文本框 21"/>
          <p:cNvSpPr txBox="1"/>
          <p:nvPr/>
        </p:nvSpPr>
        <p:spPr>
          <a:xfrm>
            <a:off x="156845" y="1191967"/>
            <a:ext cx="7438390" cy="521970"/>
          </a:xfrm>
          <a:prstGeom prst="rect">
            <a:avLst/>
          </a:prstGeom>
          <a:noFill/>
        </p:spPr>
        <p:txBody>
          <a:bodyPr wrap="square" rtlCol="0">
            <a:spAutoFit/>
          </a:bodyPr>
          <a:lstStyle/>
          <a:p>
            <a:r>
              <a:rPr lang="en-US" altLang="zh-CN" sz="2800" dirty="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Message-level Modeling. </a:t>
            </a:r>
            <a:endParaRPr lang="zh-CN" altLang="en-US" sz="2800" dirty="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6" name="文本框 5"/>
          <p:cNvSpPr txBox="1"/>
          <p:nvPr/>
        </p:nvSpPr>
        <p:spPr>
          <a:xfrm>
            <a:off x="217805" y="1866265"/>
            <a:ext cx="5386070" cy="2245360"/>
          </a:xfrm>
          <a:prstGeom prst="rect">
            <a:avLst/>
          </a:prstGeom>
          <a:noFill/>
        </p:spPr>
        <p:txBody>
          <a:bodyPr wrap="square" rtlCol="0">
            <a:spAutoFit/>
          </a:bodyPr>
          <a:p>
            <a:pPr indent="0">
              <a:buFont typeface="Wingdings" panose="05000000000000000000" pitchFamily="2" charset="2"/>
              <a:buNone/>
            </a:pPr>
            <a:endParaRPr lang="zh-CN" altLang="en-US" sz="2000" dirty="0">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endParaRPr>
          </a:p>
          <a:p>
            <a:pPr marL="342900" indent="-342900">
              <a:buFont typeface="Wingdings" panose="05000000000000000000" pitchFamily="2" charset="2"/>
              <a:buChar char="Ø"/>
            </a:pPr>
            <a:r>
              <a:rPr lang="en-US" altLang="zh-CN" sz="2000" dirty="0">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rPr>
              <a:t>F</a:t>
            </a:r>
            <a:r>
              <a:rPr lang="zh-CN" altLang="en-US" sz="2000" dirty="0">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rPr>
              <a:t>irst use a pre-trained word embedding layer to map each word into a vector space, and then employ a Convolutional Neural Network (CNN) encoder to model word occurrence with their neighbors. Afterwards, we output representation        </a:t>
            </a:r>
            <a:r>
              <a:rPr lang="en-US" altLang="zh-CN" sz="2000" dirty="0">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rPr>
              <a:t>t</a:t>
            </a:r>
            <a:r>
              <a:rPr lang="zh-CN" altLang="en-US" sz="2000" dirty="0">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rPr>
              <a:t>o reflect m’s content.</a:t>
            </a:r>
            <a:endParaRPr lang="zh-CN" altLang="en-US" sz="2000" dirty="0">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6338570" y="1191895"/>
            <a:ext cx="5425440" cy="5334000"/>
          </a:xfrm>
          <a:prstGeom prst="rect">
            <a:avLst/>
          </a:prstGeom>
        </p:spPr>
      </p:pic>
      <p:pic>
        <p:nvPicPr>
          <p:cNvPr id="5" name="图片 4"/>
          <p:cNvPicPr>
            <a:picLocks noChangeAspect="1"/>
          </p:cNvPicPr>
          <p:nvPr/>
        </p:nvPicPr>
        <p:blipFill>
          <a:blip r:embed="rId2"/>
          <a:stretch>
            <a:fillRect/>
          </a:stretch>
        </p:blipFill>
        <p:spPr>
          <a:xfrm>
            <a:off x="9350375" y="2008505"/>
            <a:ext cx="327660" cy="365760"/>
          </a:xfrm>
          <a:prstGeom prst="rect">
            <a:avLst/>
          </a:prstGeom>
        </p:spPr>
      </p:pic>
      <p:pic>
        <p:nvPicPr>
          <p:cNvPr id="8" name="图片 7"/>
          <p:cNvPicPr>
            <a:picLocks noChangeAspect="1"/>
          </p:cNvPicPr>
          <p:nvPr/>
        </p:nvPicPr>
        <p:blipFill>
          <a:blip r:embed="rId2"/>
          <a:stretch>
            <a:fillRect/>
          </a:stretch>
        </p:blipFill>
        <p:spPr>
          <a:xfrm>
            <a:off x="2193925" y="3745865"/>
            <a:ext cx="327660" cy="365760"/>
          </a:xfrm>
          <a:prstGeom prst="rect">
            <a:avLst/>
          </a:prstGeom>
        </p:spPr>
      </p:pic>
      <p:sp>
        <p:nvSpPr>
          <p:cNvPr id="9" name="矩形: 圆角 26"/>
          <p:cNvSpPr/>
          <p:nvPr/>
        </p:nvSpPr>
        <p:spPr>
          <a:xfrm>
            <a:off x="6436360" y="1191895"/>
            <a:ext cx="3329305" cy="521271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aphicFrame>
        <p:nvGraphicFramePr>
          <p:cNvPr id="4" name="对象 3">
            <a:hlinkClick r:id="" action="ppaction://ole?verb="/>
          </p:cNvPr>
          <p:cNvGraphicFramePr>
            <a:graphicFrameLocks noChangeAspect="1"/>
          </p:cNvGraphicFramePr>
          <p:nvPr/>
        </p:nvGraphicFramePr>
        <p:xfrm>
          <a:off x="5638800" y="3321050"/>
          <a:ext cx="914400" cy="215900"/>
        </p:xfrm>
        <a:graphic>
          <a:graphicData uri="http://schemas.openxmlformats.org/presentationml/2006/ole">
            <mc:AlternateContent xmlns:mc="http://schemas.openxmlformats.org/markup-compatibility/2006">
              <mc:Choice xmlns:v="urn:schemas-microsoft-com:vml" Requires="v">
                <p:oleObj spid="_x0000_s1025" name="" r:id="rId3" imgW="914400" imgH="215900" progId="Equation.KSEE3">
                  <p:embed/>
                </p:oleObj>
              </mc:Choice>
              <mc:Fallback>
                <p:oleObj name="" r:id="rId3" imgW="914400" imgH="215900" progId="Equation.KSEE3">
                  <p:embed/>
                  <p:pic>
                    <p:nvPicPr>
                      <p:cNvPr id="0" name="图片 1024"/>
                      <p:cNvPicPr/>
                      <p:nvPr/>
                    </p:nvPicPr>
                    <p:blipFill>
                      <a:blip r:embed="rId4"/>
                      <a:stretch>
                        <a:fillRect/>
                      </a:stretch>
                    </p:blipFill>
                    <p:spPr>
                      <a:xfrm>
                        <a:off x="5638800" y="3321050"/>
                        <a:ext cx="914400" cy="215900"/>
                      </a:xfrm>
                      <a:prstGeom prst="rect">
                        <a:avLst/>
                      </a:prstGeom>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sz="4000" dirty="0">
                <a:latin typeface="Times New Roman" panose="02020603050405020304" pitchFamily="18" charset="0"/>
              </a:rPr>
              <a:t>Method</a:t>
            </a:r>
            <a:endParaRPr kumimoji="1" lang="en-US" altLang="zh-CN" sz="4000" dirty="0">
              <a:latin typeface="Times New Roman" panose="02020603050405020304" pitchFamily="18" charset="0"/>
            </a:endParaRPr>
          </a:p>
        </p:txBody>
      </p:sp>
      <p:sp>
        <p:nvSpPr>
          <p:cNvPr id="7" name="文本框 6"/>
          <p:cNvSpPr txBox="1"/>
          <p:nvPr/>
        </p:nvSpPr>
        <p:spPr>
          <a:xfrm>
            <a:off x="172719" y="1253474"/>
            <a:ext cx="4287520" cy="521970"/>
          </a:xfrm>
          <a:prstGeom prst="rect">
            <a:avLst/>
          </a:prstGeom>
          <a:noFill/>
        </p:spPr>
        <p:txBody>
          <a:bodyPr wrap="square" rtlCol="0">
            <a:spAutoFit/>
          </a:bodyPr>
          <a:lstStyle/>
          <a:p>
            <a:r>
              <a:rPr lang="en-US" altLang="zh-CN" sz="2800" dirty="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User-level Modeling</a:t>
            </a:r>
            <a:endParaRPr lang="en-US" altLang="zh-CN" sz="2800" dirty="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6338570" y="1191895"/>
            <a:ext cx="5425440" cy="5334000"/>
          </a:xfrm>
          <a:prstGeom prst="rect">
            <a:avLst/>
          </a:prstGeom>
        </p:spPr>
      </p:pic>
      <p:sp>
        <p:nvSpPr>
          <p:cNvPr id="4" name="矩形: 圆角 26"/>
          <p:cNvSpPr/>
          <p:nvPr/>
        </p:nvSpPr>
        <p:spPr>
          <a:xfrm>
            <a:off x="9407525" y="1090295"/>
            <a:ext cx="2356485" cy="514223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217805" y="1866265"/>
            <a:ext cx="5386070" cy="3169285"/>
          </a:xfrm>
          <a:prstGeom prst="rect">
            <a:avLst/>
          </a:prstGeom>
          <a:noFill/>
        </p:spPr>
        <p:txBody>
          <a:bodyPr wrap="square" rtlCol="0">
            <a:spAutoFit/>
          </a:bodyPr>
          <a:p>
            <a:pPr indent="0">
              <a:buFont typeface="Wingdings" panose="05000000000000000000" pitchFamily="2" charset="2"/>
              <a:buNone/>
            </a:pPr>
            <a:endParaRPr lang="zh-CN" altLang="en-US" sz="2000" dirty="0">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endParaRPr>
          </a:p>
          <a:p>
            <a:pPr marL="342900" indent="-342900">
              <a:buFont typeface="Wingdings" panose="05000000000000000000" pitchFamily="2" charset="2"/>
              <a:buChar char="Ø"/>
            </a:pPr>
            <a:r>
              <a:rPr lang="en-US" sz="2000" dirty="0">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rPr>
              <a:t>S</a:t>
            </a:r>
            <a:r>
              <a:rPr sz="2000" dirty="0">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rPr>
              <a:t>ome user interests may change rapidly and some may last for a long time. For the latter,we adopt a user embedding layer           to </a:t>
            </a:r>
            <a:r>
              <a:rPr sz="2000" dirty="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rPr>
              <a:t>capture the time-invariant interest factor</a:t>
            </a:r>
            <a:r>
              <a:rPr sz="2000" dirty="0">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rPr>
              <a:t> and define u’s factor as          .</a:t>
            </a:r>
            <a:endParaRPr sz="2000" dirty="0">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endParaRPr>
          </a:p>
          <a:p>
            <a:pPr marL="342900" indent="-342900">
              <a:buFont typeface="Wingdings" panose="05000000000000000000" pitchFamily="2" charset="2"/>
              <a:buChar char="Ø"/>
            </a:pPr>
            <a:r>
              <a:rPr sz="2000" dirty="0">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rPr>
              <a:t>For the </a:t>
            </a:r>
            <a:r>
              <a:rPr sz="2000" dirty="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rPr>
              <a:t>time-variant interests</a:t>
            </a:r>
            <a:r>
              <a:rPr sz="2000" dirty="0">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rPr>
              <a:t>, we are inspired by previous work  and employ a GRU  encoder to capture how user interests change based on sequential chatting messages.</a:t>
            </a:r>
            <a:endParaRPr sz="2000" dirty="0">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5" name="图片 4"/>
          <p:cNvPicPr>
            <a:picLocks noChangeAspect="1"/>
          </p:cNvPicPr>
          <p:nvPr/>
        </p:nvPicPr>
        <p:blipFill>
          <a:blip r:embed="rId2"/>
          <a:stretch>
            <a:fillRect/>
          </a:stretch>
        </p:blipFill>
        <p:spPr>
          <a:xfrm>
            <a:off x="3690620" y="2815590"/>
            <a:ext cx="638175" cy="335280"/>
          </a:xfrm>
          <a:prstGeom prst="rect">
            <a:avLst/>
          </a:prstGeom>
        </p:spPr>
      </p:pic>
      <p:pic>
        <p:nvPicPr>
          <p:cNvPr id="8" name="图片 7"/>
          <p:cNvPicPr>
            <a:picLocks noChangeAspect="1"/>
          </p:cNvPicPr>
          <p:nvPr/>
        </p:nvPicPr>
        <p:blipFill>
          <a:blip r:embed="rId3"/>
          <a:stretch>
            <a:fillRect/>
          </a:stretch>
        </p:blipFill>
        <p:spPr>
          <a:xfrm>
            <a:off x="1593215" y="3432810"/>
            <a:ext cx="368935" cy="314960"/>
          </a:xfrm>
          <a:prstGeom prst="rect">
            <a:avLst/>
          </a:prstGeom>
        </p:spPr>
      </p:pic>
      <p:pic>
        <p:nvPicPr>
          <p:cNvPr id="11" name="图片 10"/>
          <p:cNvPicPr>
            <a:picLocks noChangeAspect="1"/>
          </p:cNvPicPr>
          <p:nvPr/>
        </p:nvPicPr>
        <p:blipFill>
          <a:blip r:embed="rId3"/>
          <a:stretch>
            <a:fillRect/>
          </a:stretch>
        </p:blipFill>
        <p:spPr>
          <a:xfrm>
            <a:off x="10650855" y="4965065"/>
            <a:ext cx="464820" cy="396240"/>
          </a:xfrm>
          <a:prstGeom prst="rect">
            <a:avLst/>
          </a:prstGeom>
        </p:spPr>
      </p:pic>
      <p:pic>
        <p:nvPicPr>
          <p:cNvPr id="10" name="图片 9"/>
          <p:cNvPicPr>
            <a:picLocks noChangeAspect="1"/>
          </p:cNvPicPr>
          <p:nvPr/>
        </p:nvPicPr>
        <p:blipFill>
          <a:blip r:embed="rId4"/>
          <a:stretch>
            <a:fillRect/>
          </a:stretch>
        </p:blipFill>
        <p:spPr>
          <a:xfrm>
            <a:off x="544830" y="5253990"/>
            <a:ext cx="3299460" cy="495300"/>
          </a:xfrm>
          <a:prstGeom prst="rect">
            <a:avLst/>
          </a:prstGeom>
        </p:spPr>
      </p:pic>
      <p:pic>
        <p:nvPicPr>
          <p:cNvPr id="12" name="图片 11"/>
          <p:cNvPicPr>
            <a:picLocks noChangeAspect="1"/>
          </p:cNvPicPr>
          <p:nvPr/>
        </p:nvPicPr>
        <p:blipFill>
          <a:blip r:embed="rId5"/>
          <a:stretch>
            <a:fillRect/>
          </a:stretch>
        </p:blipFill>
        <p:spPr>
          <a:xfrm>
            <a:off x="544830" y="5749290"/>
            <a:ext cx="1790700" cy="541020"/>
          </a:xfrm>
          <a:prstGeom prst="rect">
            <a:avLst/>
          </a:prstGeom>
        </p:spPr>
      </p:pic>
      <p:pic>
        <p:nvPicPr>
          <p:cNvPr id="13" name="图片 12"/>
          <p:cNvPicPr>
            <a:picLocks noChangeAspect="1"/>
          </p:cNvPicPr>
          <p:nvPr/>
        </p:nvPicPr>
        <p:blipFill>
          <a:blip r:embed="rId6"/>
          <a:stretch>
            <a:fillRect/>
          </a:stretch>
        </p:blipFill>
        <p:spPr>
          <a:xfrm>
            <a:off x="9819005" y="1866265"/>
            <a:ext cx="381635" cy="371475"/>
          </a:xfrm>
          <a:prstGeom prst="rect">
            <a:avLst/>
          </a:prstGeom>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3788</Words>
  <Application>WPS 演示</Application>
  <PresentationFormat>宽屏</PresentationFormat>
  <Paragraphs>156</Paragraphs>
  <Slides>19</Slides>
  <Notes>3</Notes>
  <HiddenSlides>0</HiddenSlides>
  <MMClips>0</MMClips>
  <ScaleCrop>false</ScaleCrop>
  <HeadingPairs>
    <vt:vector size="8" baseType="variant">
      <vt:variant>
        <vt:lpstr>已用的字体</vt:lpstr>
      </vt:variant>
      <vt:variant>
        <vt:i4>18</vt:i4>
      </vt:variant>
      <vt:variant>
        <vt:lpstr>主题</vt:lpstr>
      </vt:variant>
      <vt:variant>
        <vt:i4>2</vt:i4>
      </vt:variant>
      <vt:variant>
        <vt:lpstr>嵌入 OLE 服务器</vt:lpstr>
      </vt:variant>
      <vt:variant>
        <vt:i4>1</vt:i4>
      </vt:variant>
      <vt:variant>
        <vt:lpstr>幻灯片标题</vt:lpstr>
      </vt:variant>
      <vt:variant>
        <vt:i4>19</vt:i4>
      </vt:variant>
    </vt:vector>
  </HeadingPairs>
  <TitlesOfParts>
    <vt:vector size="40" baseType="lpstr">
      <vt:lpstr>Arial</vt:lpstr>
      <vt:lpstr>宋体</vt:lpstr>
      <vt:lpstr>Wingdings</vt:lpstr>
      <vt:lpstr>Bahnschrift Condensed</vt:lpstr>
      <vt:lpstr>Bahnschrift</vt:lpstr>
      <vt:lpstr>Gill Sans Ultra Bold</vt:lpstr>
      <vt:lpstr>Times New Roman</vt:lpstr>
      <vt:lpstr>华康俪金黑W8(P)</vt:lpstr>
      <vt:lpstr>仿宋</vt:lpstr>
      <vt:lpstr>黑体</vt:lpstr>
      <vt:lpstr>楷体</vt:lpstr>
      <vt:lpstr>等线</vt:lpstr>
      <vt:lpstr>微软雅黑</vt:lpstr>
      <vt:lpstr>Arial Unicode MS</vt:lpstr>
      <vt:lpstr>等线 Light</vt:lpstr>
      <vt:lpstr>Calibri</vt:lpstr>
      <vt:lpstr>Wingdings</vt:lpstr>
      <vt:lpstr>华康俪金黑W8(P)</vt:lpstr>
      <vt:lpstr>Office 主题​​</vt:lpstr>
      <vt:lpstr>1_Office 主题​​</vt:lpstr>
      <vt:lpstr>Equation.KSEE3</vt:lpstr>
      <vt:lpstr>PowerPoint 演示文稿</vt:lpstr>
      <vt:lpstr>PowerPoint 演示文稿</vt:lpstr>
      <vt:lpstr>PowerPoint 演示文稿</vt:lpstr>
      <vt:lpstr>Introduction</vt:lpstr>
      <vt:lpstr>Introduction</vt:lpstr>
      <vt:lpstr>Method</vt:lpstr>
      <vt:lpstr>Method</vt:lpstr>
      <vt:lpstr>Method</vt:lpstr>
      <vt:lpstr>Method</vt:lpstr>
      <vt:lpstr>Method </vt:lpstr>
      <vt:lpstr>Method</vt:lpstr>
      <vt:lpstr>Method</vt:lpstr>
      <vt:lpstr>Method</vt:lpstr>
      <vt:lpstr>Method</vt:lpstr>
      <vt:lpstr>Experiment</vt:lpstr>
      <vt:lpstr>Experiment</vt:lpstr>
      <vt:lpstr>Experiment</vt:lpstr>
      <vt:lpstr>Conclusion</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L.L</dc:creator>
  <cp:lastModifiedBy>LI</cp:lastModifiedBy>
  <cp:revision>66</cp:revision>
  <dcterms:created xsi:type="dcterms:W3CDTF">2020-10-25T05:52:00Z</dcterms:created>
  <dcterms:modified xsi:type="dcterms:W3CDTF">2020-11-26T03:34:24Z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2052-11.8.2.8875</vt:lpwstr>
  </property>
</Properties>
</file>