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84" r:id="rId4"/>
    <p:sldId id="272" r:id="rId5"/>
    <p:sldId id="285" r:id="rId6"/>
    <p:sldId id="286" r:id="rId7"/>
    <p:sldId id="287" r:id="rId8"/>
    <p:sldId id="289" r:id="rId9"/>
    <p:sldId id="290" r:id="rId10"/>
    <p:sldId id="291" r:id="rId11"/>
    <p:sldId id="293" r:id="rId12"/>
    <p:sldId id="296" r:id="rId13"/>
    <p:sldId id="292" r:id="rId14"/>
    <p:sldId id="294" r:id="rId15"/>
    <p:sldId id="295" r:id="rId16"/>
    <p:sldId id="297" r:id="rId17"/>
    <p:sldId id="298" r:id="rId18"/>
    <p:sldId id="299" r:id="rId19"/>
    <p:sldId id="302" r:id="rId20"/>
    <p:sldId id="303" r:id="rId21"/>
    <p:sldId id="300" r:id="rId22"/>
    <p:sldId id="301" r:id="rId23"/>
    <p:sldId id="304" r:id="rId24"/>
    <p:sldId id="307" r:id="rId25"/>
    <p:sldId id="305" r:id="rId26"/>
    <p:sldId id="308" r:id="rId27"/>
    <p:sldId id="306" r:id="rId28"/>
    <p:sldId id="262"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10" userDrawn="1">
          <p15:clr>
            <a:srgbClr val="A4A3A4"/>
          </p15:clr>
        </p15:guide>
        <p15:guide id="4" pos="69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69D"/>
    <a:srgbClr val="F2F2F2"/>
    <a:srgbClr val="F5F9FD"/>
    <a:srgbClr val="FFFFFF"/>
    <a:srgbClr val="2E75B6"/>
    <a:srgbClr val="EDEDED"/>
    <a:srgbClr val="E6F9FE"/>
    <a:srgbClr val="F6F9FD"/>
    <a:srgbClr val="CC0099"/>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4660"/>
  </p:normalViewPr>
  <p:slideViewPr>
    <p:cSldViewPr snapToGrid="0">
      <p:cViewPr varScale="1">
        <p:scale>
          <a:sx n="87" d="100"/>
          <a:sy n="87" d="100"/>
        </p:scale>
        <p:origin x="653" y="48"/>
      </p:cViewPr>
      <p:guideLst>
        <p:guide orient="horz" pos="2160"/>
        <p:guide pos="3840"/>
        <p:guide pos="710"/>
        <p:guide pos="69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DE8BB-2113-40E4-A508-5522D8A94642}" type="datetimeFigureOut">
              <a:rPr lang="zh-CN" altLang="en-US" smtClean="0"/>
              <a:t>2019/12/22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47975-04F3-4B68-9A22-B7FCD9BDA768}" type="slidenum">
              <a:rPr lang="zh-CN" altLang="en-US" smtClean="0"/>
              <a:t>‹#›</a:t>
            </a:fld>
            <a:endParaRPr lang="zh-CN" altLang="en-US"/>
          </a:p>
        </p:txBody>
      </p:sp>
    </p:spTree>
    <p:extLst>
      <p:ext uri="{BB962C8B-B14F-4D97-AF65-F5344CB8AC3E}">
        <p14:creationId xmlns:p14="http://schemas.microsoft.com/office/powerpoint/2010/main" val="21087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095634A-C50F-46BF-B642-326E8AB3DA92}" type="datetimeFigureOut">
              <a:rPr lang="zh-CN" altLang="en-US" smtClean="0"/>
              <a:t>2019/12/22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7D35F1-C8A2-4A57-8FB7-EAFE3FD7B391}" type="slidenum">
              <a:rPr lang="zh-CN" altLang="en-US" smtClean="0"/>
              <a:t>‹#›</a:t>
            </a:fld>
            <a:endParaRPr lang="zh-CN" altLang="en-US"/>
          </a:p>
        </p:txBody>
      </p:sp>
    </p:spTree>
    <p:extLst>
      <p:ext uri="{BB962C8B-B14F-4D97-AF65-F5344CB8AC3E}">
        <p14:creationId xmlns:p14="http://schemas.microsoft.com/office/powerpoint/2010/main" val="113395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7" name="矩形 6"/>
          <p:cNvSpPr/>
          <p:nvPr userDrawn="1"/>
        </p:nvSpPr>
        <p:spPr>
          <a:xfrm>
            <a:off x="9857015" y="571495"/>
            <a:ext cx="2334985" cy="179614"/>
          </a:xfrm>
          <a:prstGeom prst="rect">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9" name="直接连接符 8"/>
          <p:cNvCxnSpPr/>
          <p:nvPr userDrawn="1"/>
        </p:nvCxnSpPr>
        <p:spPr>
          <a:xfrm>
            <a:off x="0" y="751109"/>
            <a:ext cx="12192000" cy="0"/>
          </a:xfrm>
          <a:prstGeom prst="line">
            <a:avLst/>
          </a:prstGeom>
          <a:ln>
            <a:solidFill>
              <a:srgbClr val="2456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54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095634A-C50F-46BF-B642-326E8AB3DA92}" type="datetimeFigureOut">
              <a:rPr lang="zh-CN" altLang="en-US" smtClean="0"/>
              <a:t>2019/12/22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7D35F1-C8A2-4A57-8FB7-EAFE3FD7B391}" type="slidenum">
              <a:rPr lang="zh-CN" altLang="en-US" smtClean="0"/>
              <a:t>‹#›</a:t>
            </a:fld>
            <a:endParaRPr lang="zh-CN" altLang="en-US"/>
          </a:p>
        </p:txBody>
      </p:sp>
    </p:spTree>
    <p:extLst>
      <p:ext uri="{BB962C8B-B14F-4D97-AF65-F5344CB8AC3E}">
        <p14:creationId xmlns:p14="http://schemas.microsoft.com/office/powerpoint/2010/main" val="254867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095634A-C50F-46BF-B642-326E8AB3DA92}" type="datetimeFigureOut">
              <a:rPr lang="zh-CN" altLang="en-US" smtClean="0"/>
              <a:t>2019/12/22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7D35F1-C8A2-4A57-8FB7-EAFE3FD7B391}" type="slidenum">
              <a:rPr lang="zh-CN" altLang="en-US" smtClean="0"/>
              <a:t>‹#›</a:t>
            </a:fld>
            <a:endParaRPr lang="zh-CN" altLang="en-US"/>
          </a:p>
        </p:txBody>
      </p:sp>
    </p:spTree>
    <p:extLst>
      <p:ext uri="{BB962C8B-B14F-4D97-AF65-F5344CB8AC3E}">
        <p14:creationId xmlns:p14="http://schemas.microsoft.com/office/powerpoint/2010/main" val="170152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095634A-C50F-46BF-B642-326E8AB3DA92}" type="datetimeFigureOut">
              <a:rPr lang="zh-CN" altLang="en-US" smtClean="0"/>
              <a:t>2019/12/22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7D35F1-C8A2-4A57-8FB7-EAFE3FD7B391}" type="slidenum">
              <a:rPr lang="zh-CN" altLang="en-US" smtClean="0"/>
              <a:t>‹#›</a:t>
            </a:fld>
            <a:endParaRPr lang="zh-CN" altLang="en-US"/>
          </a:p>
        </p:txBody>
      </p:sp>
    </p:spTree>
    <p:extLst>
      <p:ext uri="{BB962C8B-B14F-4D97-AF65-F5344CB8AC3E}">
        <p14:creationId xmlns:p14="http://schemas.microsoft.com/office/powerpoint/2010/main" val="237239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095634A-C50F-46BF-B642-326E8AB3DA92}" type="datetimeFigureOut">
              <a:rPr lang="zh-CN" altLang="en-US" smtClean="0"/>
              <a:t>2019/12/22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7D35F1-C8A2-4A57-8FB7-EAFE3FD7B391}" type="slidenum">
              <a:rPr lang="zh-CN" altLang="en-US" smtClean="0"/>
              <a:t>‹#›</a:t>
            </a:fld>
            <a:endParaRPr lang="zh-CN" altLang="en-US"/>
          </a:p>
        </p:txBody>
      </p:sp>
    </p:spTree>
    <p:extLst>
      <p:ext uri="{BB962C8B-B14F-4D97-AF65-F5344CB8AC3E}">
        <p14:creationId xmlns:p14="http://schemas.microsoft.com/office/powerpoint/2010/main" val="132120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095634A-C50F-46BF-B642-326E8AB3DA92}" type="datetimeFigureOut">
              <a:rPr lang="zh-CN" altLang="en-US" smtClean="0"/>
              <a:t>2019/12/22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7D35F1-C8A2-4A57-8FB7-EAFE3FD7B391}" type="slidenum">
              <a:rPr lang="zh-CN" altLang="en-US" smtClean="0"/>
              <a:t>‹#›</a:t>
            </a:fld>
            <a:endParaRPr lang="zh-CN" altLang="en-US"/>
          </a:p>
        </p:txBody>
      </p:sp>
    </p:spTree>
    <p:extLst>
      <p:ext uri="{BB962C8B-B14F-4D97-AF65-F5344CB8AC3E}">
        <p14:creationId xmlns:p14="http://schemas.microsoft.com/office/powerpoint/2010/main" val="3170920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095634A-C50F-46BF-B642-326E8AB3DA92}" type="datetimeFigureOut">
              <a:rPr lang="zh-CN" altLang="en-US" smtClean="0"/>
              <a:t>2019/12/22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7D35F1-C8A2-4A57-8FB7-EAFE3FD7B391}" type="slidenum">
              <a:rPr lang="zh-CN" altLang="en-US" smtClean="0"/>
              <a:t>‹#›</a:t>
            </a:fld>
            <a:endParaRPr lang="zh-CN" altLang="en-US"/>
          </a:p>
        </p:txBody>
      </p:sp>
    </p:spTree>
    <p:extLst>
      <p:ext uri="{BB962C8B-B14F-4D97-AF65-F5344CB8AC3E}">
        <p14:creationId xmlns:p14="http://schemas.microsoft.com/office/powerpoint/2010/main" val="1759349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95634A-C50F-46BF-B642-326E8AB3DA92}" type="datetimeFigureOut">
              <a:rPr lang="zh-CN" altLang="en-US" smtClean="0"/>
              <a:t>2019/12/22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37D35F1-C8A2-4A57-8FB7-EAFE3FD7B391}" type="slidenum">
              <a:rPr lang="zh-CN" altLang="en-US" smtClean="0"/>
              <a:t>‹#›</a:t>
            </a:fld>
            <a:endParaRPr lang="zh-CN" altLang="en-US"/>
          </a:p>
        </p:txBody>
      </p:sp>
    </p:spTree>
    <p:extLst>
      <p:ext uri="{BB962C8B-B14F-4D97-AF65-F5344CB8AC3E}">
        <p14:creationId xmlns:p14="http://schemas.microsoft.com/office/powerpoint/2010/main" val="205189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rgbClr val="24569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9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9" name="文本框 8"/>
          <p:cNvSpPr txBox="1"/>
          <p:nvPr/>
        </p:nvSpPr>
        <p:spPr>
          <a:xfrm>
            <a:off x="10662785" y="6134374"/>
            <a:ext cx="862159" cy="461665"/>
          </a:xfrm>
          <a:prstGeom prst="rect">
            <a:avLst/>
          </a:prstGeom>
          <a:noFill/>
        </p:spPr>
        <p:txBody>
          <a:bodyPr wrap="none" rtlCol="0">
            <a:spAutoFit/>
          </a:bodyPr>
          <a:lstStyle/>
          <a:p>
            <a:r>
              <a:rPr lang="en-US" altLang="zh-CN" sz="2400" dirty="0">
                <a:latin typeface="Segoe UI Light" panose="020B0502040204020203" pitchFamily="34" charset="0"/>
                <a:ea typeface="方正兰亭超细黑简体" panose="02000000000000000000" pitchFamily="2" charset="-122"/>
                <a:cs typeface="Segoe UI Light" panose="020B0502040204020203" pitchFamily="34" charset="0"/>
              </a:rPr>
              <a:t>PAGE</a:t>
            </a:r>
            <a:endParaRPr lang="zh-CN" altLang="en-US" sz="2400" dirty="0">
              <a:latin typeface="Segoe UI Light" panose="020B0502040204020203" pitchFamily="34" charset="0"/>
              <a:ea typeface="方正兰亭超细黑简体" panose="02000000000000000000" pitchFamily="2" charset="-122"/>
              <a:cs typeface="Segoe UI Light" panose="020B0502040204020203" pitchFamily="34" charset="0"/>
            </a:endParaRPr>
          </a:p>
        </p:txBody>
      </p:sp>
      <p:sp>
        <p:nvSpPr>
          <p:cNvPr id="11" name="椭圆 10"/>
          <p:cNvSpPr/>
          <p:nvPr/>
        </p:nvSpPr>
        <p:spPr>
          <a:xfrm>
            <a:off x="11488722" y="6214056"/>
            <a:ext cx="302301" cy="302301"/>
          </a:xfrm>
          <a:prstGeom prst="ellipse">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700" dirty="0">
              <a:solidFill>
                <a:schemeClr val="tx1"/>
              </a:solidFill>
              <a:latin typeface="微软雅黑" panose="020B0503020204020204" pitchFamily="34" charset="-122"/>
              <a:ea typeface="微软雅黑" panose="020B0503020204020204" pitchFamily="34" charset="-122"/>
            </a:endParaRPr>
          </a:p>
        </p:txBody>
      </p:sp>
      <p:sp>
        <p:nvSpPr>
          <p:cNvPr id="16" name="文本占位符 15"/>
          <p:cNvSpPr>
            <a:spLocks noGrp="1"/>
          </p:cNvSpPr>
          <p:nvPr>
            <p:ph type="body" sz="quarter" idx="10" hasCustomPrompt="1"/>
          </p:nvPr>
        </p:nvSpPr>
        <p:spPr>
          <a:xfrm>
            <a:off x="11457064" y="6266935"/>
            <a:ext cx="365616" cy="196543"/>
          </a:xfrm>
        </p:spPr>
        <p:txBody>
          <a:bodyPr>
            <a:noAutofit/>
          </a:bodyPr>
          <a:lstStyle>
            <a:lvl1pPr marL="0" indent="0" algn="ctr">
              <a:buFontTx/>
              <a:buNone/>
              <a:defRPr sz="1000">
                <a:latin typeface="+mj-ea"/>
                <a:ea typeface="+mj-ea"/>
              </a:defRPr>
            </a:lvl1pPr>
          </a:lstStyle>
          <a:p>
            <a:pPr lvl="0"/>
            <a:r>
              <a:rPr lang="en-US" altLang="zh-CN" dirty="0"/>
              <a:t>01</a:t>
            </a:r>
            <a:endParaRPr lang="zh-CN" altLang="en-US" dirty="0"/>
          </a:p>
        </p:txBody>
      </p:sp>
    </p:spTree>
    <p:extLst>
      <p:ext uri="{BB962C8B-B14F-4D97-AF65-F5344CB8AC3E}">
        <p14:creationId xmlns:p14="http://schemas.microsoft.com/office/powerpoint/2010/main" val="108811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5634A-C50F-46BF-B642-326E8AB3DA92}" type="datetimeFigureOut">
              <a:rPr lang="zh-CN" altLang="en-US" smtClean="0"/>
              <a:t>2019/12/22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D35F1-C8A2-4A57-8FB7-EAFE3FD7B391}" type="slidenum">
              <a:rPr lang="zh-CN" altLang="en-US" smtClean="0"/>
              <a:t>‹#›</a:t>
            </a:fld>
            <a:endParaRPr lang="zh-CN" altLang="en-US"/>
          </a:p>
        </p:txBody>
      </p:sp>
    </p:spTree>
    <p:extLst>
      <p:ext uri="{BB962C8B-B14F-4D97-AF65-F5344CB8AC3E}">
        <p14:creationId xmlns:p14="http://schemas.microsoft.com/office/powerpoint/2010/main" val="2602276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0.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2.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microsoft.com/office/2007/relationships/hdphoto" Target="../media/hdphoto1.wdp"/><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slideLayout" Target="../slideLayouts/slideLayout7.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image" Target="../media/image2.jpe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PA_矩形 2"/>
          <p:cNvSpPr/>
          <p:nvPr>
            <p:custDataLst>
              <p:tags r:id="rId1"/>
            </p:custDataLst>
          </p:nvPr>
        </p:nvSpPr>
        <p:spPr bwMode="auto">
          <a:xfrm>
            <a:off x="2912378" y="5146906"/>
            <a:ext cx="6367244" cy="889791"/>
          </a:xfrm>
          <a:prstGeom prst="rect">
            <a:avLst/>
          </a:prstGeom>
          <a:noFill/>
          <a:ln w="57150">
            <a:solidFill>
              <a:srgbClr val="6B97B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6" name="PA_遮罩1"/>
          <p:cNvSpPr/>
          <p:nvPr>
            <p:custDataLst>
              <p:tags r:id="rId2"/>
            </p:custDataLst>
          </p:nvPr>
        </p:nvSpPr>
        <p:spPr bwMode="auto">
          <a:xfrm>
            <a:off x="3455192" y="5510839"/>
            <a:ext cx="5281613" cy="1003300"/>
          </a:xfrm>
          <a:prstGeom prst="rect">
            <a:avLst/>
          </a:prstGeom>
          <a:solidFill>
            <a:srgbClr val="F2F2F2"/>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7" name="PA_圆角矩形 6"/>
          <p:cNvSpPr/>
          <p:nvPr>
            <p:custDataLst>
              <p:tags r:id="rId3"/>
            </p:custDataLst>
          </p:nvPr>
        </p:nvSpPr>
        <p:spPr bwMode="auto">
          <a:xfrm>
            <a:off x="3791743" y="5672764"/>
            <a:ext cx="4608513" cy="679450"/>
          </a:xfrm>
          <a:prstGeom prst="roundRect">
            <a:avLst>
              <a:gd name="adj" fmla="val 19458"/>
            </a:avLst>
          </a:prstGeom>
          <a:solidFill>
            <a:srgbClr val="6D99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2400" dirty="0"/>
              <a:t>REPORTER</a:t>
            </a:r>
            <a:r>
              <a:rPr lang="zh-CN" altLang="en-US" sz="2400" dirty="0"/>
              <a:t>：</a:t>
            </a:r>
            <a:r>
              <a:rPr lang="en-US" altLang="zh-CN" sz="2400" dirty="0" err="1"/>
              <a:t>Jiangzhou</a:t>
            </a:r>
            <a:r>
              <a:rPr lang="en-US" altLang="zh-CN" sz="2400" dirty="0"/>
              <a:t> Zhu</a:t>
            </a:r>
            <a:endParaRPr lang="zh-CN" altLang="en-US" sz="2400" dirty="0"/>
          </a:p>
        </p:txBody>
      </p:sp>
      <p:sp>
        <p:nvSpPr>
          <p:cNvPr id="2" name="PA_文本框 1"/>
          <p:cNvSpPr txBox="1"/>
          <p:nvPr>
            <p:custDataLst>
              <p:tags r:id="rId4"/>
            </p:custDataLst>
          </p:nvPr>
        </p:nvSpPr>
        <p:spPr>
          <a:xfrm>
            <a:off x="440883" y="1436029"/>
            <a:ext cx="11310234" cy="1107996"/>
          </a:xfrm>
          <a:prstGeom prst="rect">
            <a:avLst/>
          </a:prstGeom>
          <a:noFill/>
        </p:spPr>
        <p:txBody>
          <a:bodyPr wrap="square" rtlCol="0">
            <a:spAutoFit/>
          </a:bodyPr>
          <a:lstStyle/>
          <a:p>
            <a:r>
              <a:rPr lang="en-US" altLang="zh-CN" sz="3600" b="1" dirty="0">
                <a:latin typeface="Times New Roman" panose="02020603050405020304" pitchFamily="18" charset="0"/>
                <a:cs typeface="Times New Roman" panose="02020603050405020304" pitchFamily="18" charset="0"/>
              </a:rPr>
              <a:t>Hierarchical Matching Network for Crime Classification</a:t>
            </a:r>
            <a:r>
              <a:rPr lang="en-US" altLang="zh-CN" sz="6600" dirty="0">
                <a:latin typeface="Times New Roman" panose="02020603050405020304" pitchFamily="18" charset="0"/>
                <a:cs typeface="Times New Roman" panose="02020603050405020304" pitchFamily="18" charset="0"/>
              </a:rPr>
              <a:t> </a:t>
            </a:r>
            <a:endParaRPr lang="zh-CN" altLang="en-US" sz="4400" b="1" dirty="0"/>
          </a:p>
        </p:txBody>
      </p:sp>
      <p:pic>
        <p:nvPicPr>
          <p:cNvPr id="51" name="图片 50">
            <a:extLst>
              <a:ext uri="{FF2B5EF4-FFF2-40B4-BE49-F238E27FC236}">
                <a16:creationId xmlns:a16="http://schemas.microsoft.com/office/drawing/2014/main" id="{B2AE663D-B4F9-4B60-B17A-25CAEEBD04C2}"/>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cxnSp>
        <p:nvCxnSpPr>
          <p:cNvPr id="52" name="直接连接符 51">
            <a:extLst>
              <a:ext uri="{FF2B5EF4-FFF2-40B4-BE49-F238E27FC236}">
                <a16:creationId xmlns:a16="http://schemas.microsoft.com/office/drawing/2014/main" id="{12F60F50-17C7-4A3E-906F-3993F59350D6}"/>
              </a:ext>
            </a:extLst>
          </p:cNvPr>
          <p:cNvCxnSpPr/>
          <p:nvPr/>
        </p:nvCxnSpPr>
        <p:spPr>
          <a:xfrm>
            <a:off x="0" y="980417"/>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A3BEDA24-2684-4EA2-8B5E-1631E4F4AC99}"/>
              </a:ext>
            </a:extLst>
          </p:cNvPr>
          <p:cNvSpPr txBox="1"/>
          <p:nvPr/>
        </p:nvSpPr>
        <p:spPr>
          <a:xfrm>
            <a:off x="3327633" y="2971062"/>
            <a:ext cx="5536734" cy="1138773"/>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SIGIR ’19, July 21–25, 2019, Paris, France</a:t>
            </a:r>
          </a:p>
          <a:p>
            <a:endParaRPr lang="en-US" altLang="zh-CN" sz="2400" dirty="0">
              <a:latin typeface="Times New Roman" panose="02020603050405020304" pitchFamily="18" charset="0"/>
              <a:cs typeface="Times New Roman" panose="02020603050405020304" pitchFamily="18" charset="0"/>
            </a:endParaRPr>
          </a:p>
          <a:p>
            <a:pPr algn="just"/>
            <a:r>
              <a:rPr lang="en-US" altLang="zh-CN" dirty="0">
                <a:latin typeface="Times New Roman" panose="02020603050405020304" pitchFamily="18" charset="0"/>
                <a:cs typeface="Times New Roman" panose="02020603050405020304" pitchFamily="18" charset="0"/>
              </a:rPr>
              <a:t>        Session 3C: Fact-checking, Privacy and Legal  </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54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箭头: 五边形 4">
            <a:extLst>
              <a:ext uri="{FF2B5EF4-FFF2-40B4-BE49-F238E27FC236}">
                <a16:creationId xmlns:a16="http://schemas.microsoft.com/office/drawing/2014/main" id="{F63A1E11-F59F-4375-B2C4-FD9CF47BCF6E}"/>
              </a:ext>
            </a:extLst>
          </p:cNvPr>
          <p:cNvSpPr/>
          <p:nvPr/>
        </p:nvSpPr>
        <p:spPr>
          <a:xfrm>
            <a:off x="0" y="1"/>
            <a:ext cx="4394718" cy="714374"/>
          </a:xfrm>
          <a:prstGeom prst="homePlat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24569D"/>
                </a:solidFill>
                <a:latin typeface="Times New Roman" panose="02020603050405020304" pitchFamily="18" charset="0"/>
                <a:cs typeface="Times New Roman" panose="02020603050405020304" pitchFamily="18" charset="0"/>
              </a:rPr>
              <a:t>2.2.1 Encoder Layer</a:t>
            </a:r>
            <a:endParaRPr lang="zh-CN" altLang="en-US" sz="3600" b="1" dirty="0">
              <a:solidFill>
                <a:srgbClr val="24569D"/>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E7F61F5F-D105-4656-B1D5-5AD4B769DB56}"/>
                  </a:ext>
                </a:extLst>
              </p:cNvPr>
              <p:cNvSpPr/>
              <p:nvPr/>
            </p:nvSpPr>
            <p:spPr>
              <a:xfrm>
                <a:off x="1126920" y="1488230"/>
                <a:ext cx="7941578" cy="400110"/>
              </a:xfrm>
              <a:prstGeom prst="rect">
                <a:avLst/>
              </a:prstGeom>
            </p:spPr>
            <p:txBody>
              <a:bodyPr wrap="square">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each children label </a:t>
                </a:r>
                <a14:m>
                  <m:oMath xmlns:m="http://schemas.openxmlformats.org/officeDocument/2006/math">
                    <m:r>
                      <m:rPr>
                        <m:sty m:val="p"/>
                      </m:rPr>
                      <a:rPr lang="en-US" altLang="zh-CN" sz="2000" b="0" i="0" smtClean="0">
                        <a:latin typeface="Cambria Math" panose="02040503050406030204" pitchFamily="18" charset="0"/>
                      </a:rPr>
                      <m:t>c</m:t>
                    </m:r>
                    <m:r>
                      <a:rPr lang="en-US" altLang="zh-CN" sz="2000" i="1">
                        <a:latin typeface="Cambria Math" panose="02040503050406030204" pitchFamily="18" charset="0"/>
                      </a:rPr>
                      <m:t>∈</m:t>
                    </m:r>
                    <m:r>
                      <a:rPr lang="en-US" altLang="zh-CN" sz="2000" b="0" i="1" smtClean="0">
                        <a:latin typeface="Cambria Math" panose="02040503050406030204" pitchFamily="18" charset="0"/>
                      </a:rPr>
                      <m:t>𝐶</m:t>
                    </m:r>
                  </m:oMath>
                </a14:m>
                <a:r>
                  <a:rPr lang="en-US" altLang="zh-CN" sz="2000" dirty="0">
                    <a:solidFill>
                      <a:srgbClr val="000000"/>
                    </a:solidFill>
                    <a:latin typeface="Times New Roman" panose="02020603050405020304" pitchFamily="18" charset="0"/>
                    <a:cs typeface="Times New Roman" panose="02020603050405020304" pitchFamily="18" charset="0"/>
                  </a:rPr>
                  <a:t>and fact </a:t>
                </a:r>
                <a14:m>
                  <m:oMath xmlns:m="http://schemas.openxmlformats.org/officeDocument/2006/math">
                    <m:r>
                      <a:rPr lang="en-US" altLang="zh-CN" sz="2000" i="1">
                        <a:latin typeface="Cambria Math" panose="02040503050406030204" pitchFamily="18" charset="0"/>
                      </a:rPr>
                      <m:t>𝑥</m:t>
                    </m:r>
                    <m:r>
                      <a:rPr lang="en-US" altLang="zh-CN" sz="2000" i="1">
                        <a:latin typeface="Cambria Math" panose="02040503050406030204" pitchFamily="18" charset="0"/>
                      </a:rPr>
                      <m:t>∈</m:t>
                    </m:r>
                    <m:r>
                      <a:rPr lang="en-US" altLang="zh-CN" sz="2000" i="1">
                        <a:latin typeface="Cambria Math" panose="02040503050406030204" pitchFamily="18" charset="0"/>
                      </a:rPr>
                      <m:t>𝑋</m:t>
                    </m:r>
                    <m:r>
                      <a:rPr lang="en-US" altLang="zh-CN" sz="2000" b="0" i="1" smtClean="0">
                        <a:latin typeface="Cambria Math" panose="02040503050406030204" pitchFamily="18" charset="0"/>
                      </a:rPr>
                      <m:t> </m:t>
                    </m:r>
                  </m:oMath>
                </a14:m>
                <a:r>
                  <a:rPr lang="en-US" altLang="zh-CN" sz="2000" dirty="0">
                    <a:solidFill>
                      <a:srgbClr val="000000"/>
                    </a:solidFill>
                    <a:latin typeface="Times New Roman" panose="02020603050405020304" pitchFamily="18" charset="0"/>
                    <a:cs typeface="Times New Roman" panose="02020603050405020304" pitchFamily="18" charset="0"/>
                  </a:rPr>
                  <a:t>are described by a set of words</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2" name="矩形 1">
                <a:extLst>
                  <a:ext uri="{FF2B5EF4-FFF2-40B4-BE49-F238E27FC236}">
                    <a16:creationId xmlns:a16="http://schemas.microsoft.com/office/drawing/2014/main" id="{E7F61F5F-D105-4656-B1D5-5AD4B769DB56}"/>
                  </a:ext>
                </a:extLst>
              </p:cNvPr>
              <p:cNvSpPr>
                <a:spLocks noRot="1" noChangeAspect="1" noMove="1" noResize="1" noEditPoints="1" noAdjustHandles="1" noChangeArrowheads="1" noChangeShapeType="1" noTextEdit="1"/>
              </p:cNvSpPr>
              <p:nvPr/>
            </p:nvSpPr>
            <p:spPr>
              <a:xfrm>
                <a:off x="1126920" y="1488230"/>
                <a:ext cx="7941578" cy="400110"/>
              </a:xfrm>
              <a:prstGeom prst="rect">
                <a:avLst/>
              </a:prstGeom>
              <a:blipFill>
                <a:blip r:embed="rId2"/>
                <a:stretch>
                  <a:fillRect l="-844"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01B53BB5-926C-464E-B9F0-4F872A2DF774}"/>
                  </a:ext>
                </a:extLst>
              </p:cNvPr>
              <p:cNvSpPr/>
              <p:nvPr/>
            </p:nvSpPr>
            <p:spPr>
              <a:xfrm>
                <a:off x="1126920" y="2196788"/>
                <a:ext cx="10391163" cy="400110"/>
              </a:xfrm>
              <a:prstGeom prst="rect">
                <a:avLst/>
              </a:prstGeom>
            </p:spPr>
            <p:txBody>
              <a:bodyPr wrap="square">
                <a:spAutoFit/>
              </a:bodyPr>
              <a:lstStyle/>
              <a:p>
                <a14:m>
                  <m:oMath xmlns:m="http://schemas.openxmlformats.org/officeDocument/2006/math">
                    <m:r>
                      <a:rPr lang="en-US" altLang="zh-CN" sz="2000" b="0" i="1" smtClean="0">
                        <a:latin typeface="Cambria Math" panose="02040503050406030204" pitchFamily="18" charset="0"/>
                      </a:rPr>
                      <m:t>𝑉</m:t>
                    </m:r>
                    <m:r>
                      <a:rPr lang="en-US" altLang="zh-CN" sz="2000" i="1">
                        <a:latin typeface="Cambria Math" panose="02040503050406030204" pitchFamily="18" charset="0"/>
                      </a:rPr>
                      <m:t>=</m:t>
                    </m:r>
                    <m:d>
                      <m:dPr>
                        <m:begChr m:val="{"/>
                        <m:endChr m:val="}"/>
                        <m:ctrlPr>
                          <a:rPr lang="zh-CN" altLang="zh-CN" sz="2000" i="1">
                            <a:latin typeface="Cambria Math" panose="02040503050406030204" pitchFamily="18" charset="0"/>
                          </a:rPr>
                        </m:ctrlPr>
                      </m:dPr>
                      <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𝑖</m:t>
                            </m:r>
                          </m:sub>
                        </m:sSub>
                        <m:r>
                          <a:rPr lang="en-US" altLang="zh-CN" sz="2000" i="1" smtClean="0">
                            <a:latin typeface="Cambria Math" panose="02040503050406030204" pitchFamily="18" charset="0"/>
                            <a:ea typeface="Cambria Math" panose="02040503050406030204" pitchFamily="18" charset="0"/>
                          </a:rPr>
                          <m:t>∈</m:t>
                        </m:r>
                        <m:sSup>
                          <m:sSupPr>
                            <m:ctrlPr>
                              <a:rPr lang="en-US" altLang="zh-CN" sz="200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𝑅</m:t>
                            </m:r>
                          </m:e>
                          <m:sup>
                            <m:r>
                              <a:rPr lang="en-US" altLang="zh-CN" sz="2000" b="0" i="1" smtClean="0">
                                <a:latin typeface="Cambria Math" panose="02040503050406030204" pitchFamily="18" charset="0"/>
                                <a:ea typeface="Cambria Math" panose="02040503050406030204" pitchFamily="18" charset="0"/>
                              </a:rPr>
                              <m:t>𝐷</m:t>
                            </m:r>
                          </m:sup>
                        </m:sSup>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𝑖</m:t>
                        </m:r>
                        <m:r>
                          <a:rPr lang="en-US" altLang="zh-CN" sz="2000" b="0" i="1" smtClean="0">
                            <a:latin typeface="Cambria Math" panose="02040503050406030204" pitchFamily="18" charset="0"/>
                            <a:ea typeface="Cambria Math" panose="02040503050406030204" pitchFamily="18" charset="0"/>
                          </a:rPr>
                          <m:t>=1,2,…</m:t>
                        </m:r>
                      </m:e>
                    </m:d>
                  </m:oMath>
                </a14:m>
                <a:r>
                  <a:rPr lang="zh-CN" altLang="en-US" sz="2000" dirty="0"/>
                  <a:t> </a:t>
                </a:r>
                <a:r>
                  <a:rPr lang="en-US" altLang="zh-CN" sz="2000" dirty="0">
                    <a:solidFill>
                      <a:srgbClr val="000000"/>
                    </a:solidFill>
                    <a:latin typeface="Times New Roman" panose="02020603050405020304" pitchFamily="18" charset="0"/>
                    <a:cs typeface="Times New Roman" panose="02020603050405020304" pitchFamily="18" charset="0"/>
                  </a:rPr>
                  <a:t>denote all the word vectors in a </a:t>
                </a:r>
                <a:r>
                  <a:rPr lang="en-US" altLang="zh-CN" sz="2000" i="1" dirty="0">
                    <a:solidFill>
                      <a:srgbClr val="000000"/>
                    </a:solidFill>
                    <a:latin typeface="Times New Roman" panose="02020603050405020304" pitchFamily="18" charset="0"/>
                    <a:cs typeface="Times New Roman" panose="02020603050405020304" pitchFamily="18" charset="0"/>
                  </a:rPr>
                  <a:t>D-</a:t>
                </a:r>
                <a:r>
                  <a:rPr lang="en-US" altLang="zh-CN" sz="2000" dirty="0">
                    <a:solidFill>
                      <a:srgbClr val="000000"/>
                    </a:solidFill>
                    <a:latin typeface="Times New Roman" panose="02020603050405020304" pitchFamily="18" charset="0"/>
                    <a:cs typeface="Times New Roman" panose="02020603050405020304" pitchFamily="18" charset="0"/>
                  </a:rPr>
                  <a:t>dimensional continuous space</a:t>
                </a: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3" name="矩形 2">
                <a:extLst>
                  <a:ext uri="{FF2B5EF4-FFF2-40B4-BE49-F238E27FC236}">
                    <a16:creationId xmlns:a16="http://schemas.microsoft.com/office/drawing/2014/main" id="{01B53BB5-926C-464E-B9F0-4F872A2DF774}"/>
                  </a:ext>
                </a:extLst>
              </p:cNvPr>
              <p:cNvSpPr>
                <a:spLocks noRot="1" noChangeAspect="1" noMove="1" noResize="1" noEditPoints="1" noAdjustHandles="1" noChangeArrowheads="1" noChangeShapeType="1" noTextEdit="1"/>
              </p:cNvSpPr>
              <p:nvPr/>
            </p:nvSpPr>
            <p:spPr>
              <a:xfrm>
                <a:off x="1126920" y="2196788"/>
                <a:ext cx="10391163" cy="400110"/>
              </a:xfrm>
              <a:prstGeom prst="rect">
                <a:avLst/>
              </a:prstGeom>
              <a:blipFill>
                <a:blip r:embed="rId3"/>
                <a:stretch>
                  <a:fillRect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91A03BCA-76B6-4CBA-A589-EA3E2680B89F}"/>
                  </a:ext>
                </a:extLst>
              </p:cNvPr>
              <p:cNvSpPr/>
              <p:nvPr/>
            </p:nvSpPr>
            <p:spPr>
              <a:xfrm>
                <a:off x="2642541" y="3100216"/>
                <a:ext cx="1534074" cy="461665"/>
              </a:xfrm>
              <a:prstGeom prst="rect">
                <a:avLst/>
              </a:prstGeom>
            </p:spPr>
            <p:txBody>
              <a:bodyPr wrap="none">
                <a:spAutoFit/>
              </a:bodyPr>
              <a:lstStyle/>
              <a:p>
                <a:r>
                  <a:rPr lang="en-US" altLang="zh-CN" sz="2400" dirty="0">
                    <a:latin typeface="Times New Roman" panose="02020603050405020304" pitchFamily="18" charset="0"/>
                    <a:cs typeface="Times New Roman" panose="02020603050405020304" pitchFamily="18" charset="0"/>
                  </a:rPr>
                  <a:t>each fact </a:t>
                </a:r>
                <a14:m>
                  <m:oMath xmlns:m="http://schemas.openxmlformats.org/officeDocument/2006/math">
                    <m:r>
                      <a:rPr lang="en-US" altLang="zh-CN" sz="2400" b="0" i="1" smtClean="0">
                        <a:latin typeface="Cambria Math" panose="02040503050406030204" pitchFamily="18" charset="0"/>
                      </a:rPr>
                      <m:t>𝑥</m:t>
                    </m:r>
                  </m:oMath>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4" name="矩形 3">
                <a:extLst>
                  <a:ext uri="{FF2B5EF4-FFF2-40B4-BE49-F238E27FC236}">
                    <a16:creationId xmlns:a16="http://schemas.microsoft.com/office/drawing/2014/main" id="{91A03BCA-76B6-4CBA-A589-EA3E2680B89F}"/>
                  </a:ext>
                </a:extLst>
              </p:cNvPr>
              <p:cNvSpPr>
                <a:spLocks noRot="1" noChangeAspect="1" noMove="1" noResize="1" noEditPoints="1" noAdjustHandles="1" noChangeArrowheads="1" noChangeShapeType="1" noTextEdit="1"/>
              </p:cNvSpPr>
              <p:nvPr/>
            </p:nvSpPr>
            <p:spPr>
              <a:xfrm>
                <a:off x="2642541" y="3100216"/>
                <a:ext cx="1534074" cy="461665"/>
              </a:xfrm>
              <a:prstGeom prst="rect">
                <a:avLst/>
              </a:prstGeom>
              <a:blipFill>
                <a:blip r:embed="rId4"/>
                <a:stretch>
                  <a:fillRect l="-5952" t="-10667" b="-30667"/>
                </a:stretch>
              </a:blipFill>
            </p:spPr>
            <p:txBody>
              <a:bodyPr/>
              <a:lstStyle/>
              <a:p>
                <a:r>
                  <a:rPr lang="zh-CN" altLang="en-US">
                    <a:noFill/>
                  </a:rPr>
                  <a:t> </a:t>
                </a:r>
              </a:p>
            </p:txBody>
          </p:sp>
        </mc:Fallback>
      </mc:AlternateContent>
      <p:cxnSp>
        <p:nvCxnSpPr>
          <p:cNvPr id="7" name="直接箭头连接符 6">
            <a:extLst>
              <a:ext uri="{FF2B5EF4-FFF2-40B4-BE49-F238E27FC236}">
                <a16:creationId xmlns:a16="http://schemas.microsoft.com/office/drawing/2014/main" id="{B0137767-6BDB-414A-81F2-78FBF8F613E3}"/>
              </a:ext>
            </a:extLst>
          </p:cNvPr>
          <p:cNvCxnSpPr>
            <a:cxnSpLocks/>
          </p:cNvCxnSpPr>
          <p:nvPr/>
        </p:nvCxnSpPr>
        <p:spPr>
          <a:xfrm>
            <a:off x="4549961" y="3346898"/>
            <a:ext cx="13558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9D8D1748-F899-4F5C-BBD1-201AD050257D}"/>
                  </a:ext>
                </a:extLst>
              </p:cNvPr>
              <p:cNvSpPr/>
              <p:nvPr/>
            </p:nvSpPr>
            <p:spPr>
              <a:xfrm>
                <a:off x="6322502" y="3114733"/>
                <a:ext cx="3165610" cy="424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𝑉</m:t>
                          </m:r>
                        </m:e>
                        <m:sub>
                          <m:r>
                            <a:rPr lang="en-US" altLang="zh-CN" sz="2000" b="0" i="1" smtClean="0">
                              <a:latin typeface="Cambria Math" panose="02040503050406030204" pitchFamily="18" charset="0"/>
                            </a:rPr>
                            <m:t>𝑓</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𝑓</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e>
                      </m:d>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h</m:t>
                          </m:r>
                        </m:e>
                        <m:sub>
                          <m:r>
                            <a:rPr lang="en-US" altLang="zh-CN" sz="2000" i="1">
                              <a:latin typeface="Cambria Math" panose="02040503050406030204" pitchFamily="18" charset="0"/>
                            </a:rPr>
                            <m:t>𝑓</m:t>
                          </m:r>
                        </m:sub>
                      </m:sSub>
                      <m:d>
                        <m:dPr>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2</m:t>
                          </m:r>
                        </m:e>
                      </m:d>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h</m:t>
                          </m:r>
                        </m:e>
                        <m:sub>
                          <m:r>
                            <a:rPr lang="en-US" altLang="zh-CN" sz="2000" i="1">
                              <a:latin typeface="Cambria Math" panose="02040503050406030204" pitchFamily="18" charset="0"/>
                            </a:rPr>
                            <m:t>𝑓</m:t>
                          </m:r>
                        </m:sub>
                      </m:sSub>
                      <m:d>
                        <m:dPr>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𝑛</m:t>
                          </m:r>
                        </m:e>
                      </m:d>
                      <m:r>
                        <a:rPr lang="en-US" altLang="zh-CN" sz="2000" b="0" i="1" smtClean="0">
                          <a:latin typeface="Cambria Math" panose="02040503050406030204" pitchFamily="18" charset="0"/>
                        </a:rPr>
                        <m:t>]</m:t>
                      </m:r>
                    </m:oMath>
                  </m:oMathPara>
                </a14:m>
                <a:endParaRPr lang="zh-CN" altLang="en-US" sz="2000" dirty="0"/>
              </a:p>
            </p:txBody>
          </p:sp>
        </mc:Choice>
        <mc:Fallback xmlns="">
          <p:sp>
            <p:nvSpPr>
              <p:cNvPr id="10" name="矩形 9">
                <a:extLst>
                  <a:ext uri="{FF2B5EF4-FFF2-40B4-BE49-F238E27FC236}">
                    <a16:creationId xmlns:a16="http://schemas.microsoft.com/office/drawing/2014/main" id="{9D8D1748-F899-4F5C-BBD1-201AD050257D}"/>
                  </a:ext>
                </a:extLst>
              </p:cNvPr>
              <p:cNvSpPr>
                <a:spLocks noRot="1" noChangeAspect="1" noMove="1" noResize="1" noEditPoints="1" noAdjustHandles="1" noChangeArrowheads="1" noChangeShapeType="1" noTextEdit="1"/>
              </p:cNvSpPr>
              <p:nvPr/>
            </p:nvSpPr>
            <p:spPr>
              <a:xfrm>
                <a:off x="6322502" y="3114733"/>
                <a:ext cx="3165610" cy="424732"/>
              </a:xfrm>
              <a:prstGeom prst="rect">
                <a:avLst/>
              </a:prstGeom>
              <a:blipFill>
                <a:blip r:embed="rId5"/>
                <a:stretch>
                  <a:fillRect b="-857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E0A2C828-35E1-4C9D-8B1E-784F7925DF15}"/>
                  </a:ext>
                </a:extLst>
              </p:cNvPr>
              <p:cNvSpPr/>
              <p:nvPr/>
            </p:nvSpPr>
            <p:spPr>
              <a:xfrm>
                <a:off x="2084247" y="4024658"/>
                <a:ext cx="2092368" cy="461665"/>
              </a:xfrm>
              <a:prstGeom prst="rect">
                <a:avLst/>
              </a:prstGeom>
            </p:spPr>
            <p:txBody>
              <a:bodyPr wrap="none">
                <a:spAutoFit/>
              </a:bodyPr>
              <a:lstStyle/>
              <a:p>
                <a:r>
                  <a:rPr lang="en-US" altLang="zh-CN" sz="2400" dirty="0">
                    <a:latin typeface="Times New Roman" panose="02020603050405020304" pitchFamily="18" charset="0"/>
                    <a:cs typeface="Times New Roman" panose="02020603050405020304" pitchFamily="18" charset="0"/>
                  </a:rPr>
                  <a:t>children label </a:t>
                </a:r>
                <a14:m>
                  <m:oMath xmlns:m="http://schemas.openxmlformats.org/officeDocument/2006/math">
                    <m:r>
                      <a:rPr lang="en-US" altLang="zh-CN" sz="2400" i="1">
                        <a:latin typeface="Cambria Math" panose="02040503050406030204" pitchFamily="18" charset="0"/>
                      </a:rPr>
                      <m:t>𝑐</m:t>
                    </m:r>
                  </m:oMath>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13" name="矩形 12">
                <a:extLst>
                  <a:ext uri="{FF2B5EF4-FFF2-40B4-BE49-F238E27FC236}">
                    <a16:creationId xmlns:a16="http://schemas.microsoft.com/office/drawing/2014/main" id="{E0A2C828-35E1-4C9D-8B1E-784F7925DF15}"/>
                  </a:ext>
                </a:extLst>
              </p:cNvPr>
              <p:cNvSpPr>
                <a:spLocks noRot="1" noChangeAspect="1" noMove="1" noResize="1" noEditPoints="1" noAdjustHandles="1" noChangeArrowheads="1" noChangeShapeType="1" noTextEdit="1"/>
              </p:cNvSpPr>
              <p:nvPr/>
            </p:nvSpPr>
            <p:spPr>
              <a:xfrm>
                <a:off x="2084247" y="4024658"/>
                <a:ext cx="2092368" cy="461665"/>
              </a:xfrm>
              <a:prstGeom prst="rect">
                <a:avLst/>
              </a:prstGeom>
              <a:blipFill>
                <a:blip r:embed="rId6"/>
                <a:stretch>
                  <a:fillRect l="-4665"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C0F64EE1-EC8C-4374-81B7-5085C83AB28E}"/>
                  </a:ext>
                </a:extLst>
              </p:cNvPr>
              <p:cNvSpPr/>
              <p:nvPr/>
            </p:nvSpPr>
            <p:spPr>
              <a:xfrm>
                <a:off x="6322502" y="4056156"/>
                <a:ext cx="323069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𝑆</m:t>
                          </m:r>
                        </m:e>
                        <m:sub>
                          <m:r>
                            <a:rPr lang="en-US" altLang="zh-CN" sz="2000" b="0" i="1" smtClean="0">
                              <a:latin typeface="Cambria Math" panose="02040503050406030204" pitchFamily="18" charset="0"/>
                            </a:rPr>
                            <m:t>𝑐</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h</m:t>
                          </m:r>
                        </m:e>
                        <m:sub>
                          <m:r>
                            <a:rPr lang="en-US" altLang="zh-CN" sz="2000" b="0" i="1" smtClean="0">
                              <a:latin typeface="Cambria Math" panose="02040503050406030204" pitchFamily="18" charset="0"/>
                            </a:rPr>
                            <m:t>𝑐</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m:t>
                          </m:r>
                        </m:e>
                      </m:d>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h</m:t>
                          </m:r>
                        </m:e>
                        <m:sub>
                          <m:r>
                            <a:rPr lang="en-US" altLang="zh-CN" sz="2000" b="0" i="1" smtClean="0">
                              <a:latin typeface="Cambria Math" panose="02040503050406030204" pitchFamily="18" charset="0"/>
                            </a:rPr>
                            <m:t>𝑐</m:t>
                          </m:r>
                        </m:sub>
                      </m:sSub>
                      <m:d>
                        <m:dPr>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2</m:t>
                          </m:r>
                        </m:e>
                      </m:d>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h</m:t>
                          </m:r>
                        </m:e>
                        <m:sub>
                          <m:r>
                            <a:rPr lang="en-US" altLang="zh-CN" sz="2000" b="0" i="1" smtClean="0">
                              <a:latin typeface="Cambria Math" panose="02040503050406030204" pitchFamily="18" charset="0"/>
                            </a:rPr>
                            <m:t>𝑐</m:t>
                          </m:r>
                        </m:sub>
                      </m:sSub>
                      <m:d>
                        <m:dPr>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𝑚</m:t>
                          </m:r>
                        </m:e>
                      </m:d>
                      <m:r>
                        <a:rPr lang="en-US" altLang="zh-CN" sz="2000" b="0" i="1" smtClean="0">
                          <a:latin typeface="Cambria Math" panose="02040503050406030204" pitchFamily="18" charset="0"/>
                        </a:rPr>
                        <m:t>]</m:t>
                      </m:r>
                    </m:oMath>
                  </m:oMathPara>
                </a14:m>
                <a:endParaRPr lang="zh-CN" altLang="en-US" sz="2000" dirty="0"/>
              </a:p>
            </p:txBody>
          </p:sp>
        </mc:Choice>
        <mc:Fallback xmlns="">
          <p:sp>
            <p:nvSpPr>
              <p:cNvPr id="15" name="矩形 14">
                <a:extLst>
                  <a:ext uri="{FF2B5EF4-FFF2-40B4-BE49-F238E27FC236}">
                    <a16:creationId xmlns:a16="http://schemas.microsoft.com/office/drawing/2014/main" id="{C0F64EE1-EC8C-4374-81B7-5085C83AB28E}"/>
                  </a:ext>
                </a:extLst>
              </p:cNvPr>
              <p:cNvSpPr>
                <a:spLocks noRot="1" noChangeAspect="1" noMove="1" noResize="1" noEditPoints="1" noAdjustHandles="1" noChangeArrowheads="1" noChangeShapeType="1" noTextEdit="1"/>
              </p:cNvSpPr>
              <p:nvPr/>
            </p:nvSpPr>
            <p:spPr>
              <a:xfrm>
                <a:off x="6322502" y="4056156"/>
                <a:ext cx="3230692" cy="400110"/>
              </a:xfrm>
              <a:prstGeom prst="rect">
                <a:avLst/>
              </a:prstGeom>
              <a:blipFill>
                <a:blip r:embed="rId7"/>
                <a:stretch>
                  <a:fillRect b="-18182"/>
                </a:stretch>
              </a:blipFill>
            </p:spPr>
            <p:txBody>
              <a:bodyPr/>
              <a:lstStyle/>
              <a:p>
                <a:r>
                  <a:rPr lang="zh-CN" altLang="en-US">
                    <a:noFill/>
                  </a:rPr>
                  <a:t> </a:t>
                </a:r>
              </a:p>
            </p:txBody>
          </p:sp>
        </mc:Fallback>
      </mc:AlternateContent>
      <p:cxnSp>
        <p:nvCxnSpPr>
          <p:cNvPr id="16" name="直接箭头连接符 15">
            <a:extLst>
              <a:ext uri="{FF2B5EF4-FFF2-40B4-BE49-F238E27FC236}">
                <a16:creationId xmlns:a16="http://schemas.microsoft.com/office/drawing/2014/main" id="{C5F73F1B-1FBB-448C-AD5C-3465FCF21B85}"/>
              </a:ext>
            </a:extLst>
          </p:cNvPr>
          <p:cNvCxnSpPr>
            <a:cxnSpLocks/>
          </p:cNvCxnSpPr>
          <p:nvPr/>
        </p:nvCxnSpPr>
        <p:spPr>
          <a:xfrm>
            <a:off x="4549961" y="4270458"/>
            <a:ext cx="13558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矩形 17">
            <a:extLst>
              <a:ext uri="{FF2B5EF4-FFF2-40B4-BE49-F238E27FC236}">
                <a16:creationId xmlns:a16="http://schemas.microsoft.com/office/drawing/2014/main" id="{8BAF10BC-0BCF-44FD-8055-DB5455C6D588}"/>
              </a:ext>
            </a:extLst>
          </p:cNvPr>
          <p:cNvSpPr/>
          <p:nvPr/>
        </p:nvSpPr>
        <p:spPr>
          <a:xfrm>
            <a:off x="1829498" y="4944829"/>
            <a:ext cx="813043"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where:</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F87D4095-7EE0-44D0-9B77-333DFAFD50A3}"/>
                  </a:ext>
                </a:extLst>
              </p:cNvPr>
              <p:cNvSpPr/>
              <p:nvPr/>
            </p:nvSpPr>
            <p:spPr>
              <a:xfrm>
                <a:off x="3448050" y="5314161"/>
                <a:ext cx="6641818" cy="506870"/>
              </a:xfrm>
              <a:prstGeom prst="rect">
                <a:avLst/>
              </a:prstGeom>
            </p:spPr>
            <p:txBody>
              <a:bodyPr wrap="none">
                <a:spAutoFit/>
              </a:bodyPr>
              <a:lstStyle/>
              <a:p>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𝑓</m:t>
                        </m:r>
                      </m:sub>
                    </m:sSub>
                    <m:d>
                      <m:dPr>
                        <m:ctrlPr>
                          <a:rPr lang="en-US" altLang="zh-CN" i="1">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𝐺𝑅𝑈</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m:rPr>
                                <m:sty m:val="p"/>
                              </m:rPr>
                              <a:rPr lang="en-US" altLang="zh-CN" i="1">
                                <a:latin typeface="Cambria Math" panose="02040503050406030204" pitchFamily="18" charset="0"/>
                              </a:rPr>
                              <m:t>t</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𝑥</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𝑉</m:t>
                            </m:r>
                          </m:e>
                          <m:sub>
                            <m:r>
                              <a:rPr lang="en-US" altLang="zh-CN" b="0" i="1" smtClean="0">
                                <a:latin typeface="Cambria Math" panose="02040503050406030204" pitchFamily="18" charset="0"/>
                                <a:ea typeface="Cambria Math" panose="02040503050406030204" pitchFamily="18" charset="0"/>
                              </a:rPr>
                              <m:t>𝑡</m:t>
                            </m:r>
                          </m:sub>
                        </m:sSub>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𝑉</m:t>
                        </m:r>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𝑓</m:t>
                            </m:r>
                          </m:sub>
                        </m:sSub>
                        <m:d>
                          <m:dPr>
                            <m:ctrlPr>
                              <a:rPr lang="en-US" altLang="zh-CN" i="1">
                                <a:latin typeface="Cambria Math" panose="02040503050406030204" pitchFamily="18" charset="0"/>
                              </a:rPr>
                            </m:ctrlPr>
                          </m:dPr>
                          <m:e>
                            <m:r>
                              <a:rPr lang="en-US" altLang="zh-CN" b="0" i="1" smtClean="0">
                                <a:latin typeface="Cambria Math" panose="02040503050406030204" pitchFamily="18" charset="0"/>
                              </a:rPr>
                              <m:t>𝑡</m:t>
                            </m:r>
                            <m:r>
                              <a:rPr lang="en-US" altLang="zh-CN" b="0" i="1" smtClean="0">
                                <a:latin typeface="Cambria Math" panose="02040503050406030204" pitchFamily="18" charset="0"/>
                              </a:rPr>
                              <m:t>−1</m:t>
                            </m:r>
                          </m:e>
                        </m:d>
                      </m:e>
                    </m:d>
                  </m:oMath>
                </a14:m>
                <a:r>
                  <a:rPr lang="zh-CN" altLang="en-US" dirty="0"/>
                  <a:t>                    （</a:t>
                </a:r>
                <a:r>
                  <a:rPr lang="en-US" altLang="zh-CN" dirty="0"/>
                  <a:t>1</a:t>
                </a:r>
                <a:r>
                  <a:rPr lang="zh-CN" altLang="en-US" dirty="0"/>
                  <a:t>）</a:t>
                </a:r>
              </a:p>
            </p:txBody>
          </p:sp>
        </mc:Choice>
        <mc:Fallback xmlns="">
          <p:sp>
            <p:nvSpPr>
              <p:cNvPr id="19" name="矩形 18">
                <a:extLst>
                  <a:ext uri="{FF2B5EF4-FFF2-40B4-BE49-F238E27FC236}">
                    <a16:creationId xmlns:a16="http://schemas.microsoft.com/office/drawing/2014/main" id="{F87D4095-7EE0-44D0-9B77-333DFAFD50A3}"/>
                  </a:ext>
                </a:extLst>
              </p:cNvPr>
              <p:cNvSpPr>
                <a:spLocks noRot="1" noChangeAspect="1" noMove="1" noResize="1" noEditPoints="1" noAdjustHandles="1" noChangeArrowheads="1" noChangeShapeType="1" noTextEdit="1"/>
              </p:cNvSpPr>
              <p:nvPr/>
            </p:nvSpPr>
            <p:spPr>
              <a:xfrm>
                <a:off x="3448050" y="5314161"/>
                <a:ext cx="6641818" cy="506870"/>
              </a:xfrm>
              <a:prstGeom prst="rect">
                <a:avLst/>
              </a:prstGeom>
              <a:blipFill>
                <a:blip r:embed="rId8"/>
                <a:stretch>
                  <a:fillRect b="-4819"/>
                </a:stretch>
              </a:blipFill>
            </p:spPr>
            <p:txBody>
              <a:bodyPr/>
              <a:lstStyle/>
              <a:p>
                <a:r>
                  <a:rPr lang="zh-CN" altLang="en-US">
                    <a:noFill/>
                  </a:rPr>
                  <a:t> </a:t>
                </a:r>
              </a:p>
            </p:txBody>
          </p:sp>
        </mc:Fallback>
      </mc:AlternateContent>
      <p:sp>
        <p:nvSpPr>
          <p:cNvPr id="14" name="矩形 13">
            <a:extLst>
              <a:ext uri="{FF2B5EF4-FFF2-40B4-BE49-F238E27FC236}">
                <a16:creationId xmlns:a16="http://schemas.microsoft.com/office/drawing/2014/main" id="{380D839F-1D3A-440C-BDA0-DDDC67E993F3}"/>
              </a:ext>
            </a:extLst>
          </p:cNvPr>
          <p:cNvSpPr/>
          <p:nvPr/>
        </p:nvSpPr>
        <p:spPr>
          <a:xfrm>
            <a:off x="9638523" y="111967"/>
            <a:ext cx="2105117" cy="34523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rPr>
              <a:t>Chongqing University of Technology</a:t>
            </a:r>
            <a:endParaRPr lang="zh-CN" altLang="en-US"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17" name="椭圆 16">
            <a:extLst>
              <a:ext uri="{FF2B5EF4-FFF2-40B4-BE49-F238E27FC236}">
                <a16:creationId xmlns:a16="http://schemas.microsoft.com/office/drawing/2014/main" id="{E72C7617-C353-4B59-8287-15FE45554212}"/>
              </a:ext>
            </a:extLst>
          </p:cNvPr>
          <p:cNvSpPr/>
          <p:nvPr/>
        </p:nvSpPr>
        <p:spPr>
          <a:xfrm>
            <a:off x="11585019" y="18662"/>
            <a:ext cx="588319" cy="531845"/>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F26345C6-79A4-44AB-BC92-93BCB09777CA}"/>
              </a:ext>
            </a:extLst>
          </p:cNvPr>
          <p:cNvSpPr/>
          <p:nvPr/>
        </p:nvSpPr>
        <p:spPr>
          <a:xfrm>
            <a:off x="0" y="6429374"/>
            <a:ext cx="12204000" cy="428625"/>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9897747"/>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箭头: 五边形 4">
            <a:extLst>
              <a:ext uri="{FF2B5EF4-FFF2-40B4-BE49-F238E27FC236}">
                <a16:creationId xmlns:a16="http://schemas.microsoft.com/office/drawing/2014/main" id="{F63A1E11-F59F-4375-B2C4-FD9CF47BCF6E}"/>
              </a:ext>
            </a:extLst>
          </p:cNvPr>
          <p:cNvSpPr/>
          <p:nvPr/>
        </p:nvSpPr>
        <p:spPr>
          <a:xfrm>
            <a:off x="-1" y="1"/>
            <a:ext cx="5673013" cy="714374"/>
          </a:xfrm>
          <a:prstGeom prst="homePlat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24569D"/>
                </a:solidFill>
                <a:latin typeface="Times New Roman" panose="02020603050405020304" pitchFamily="18" charset="0"/>
                <a:cs typeface="Times New Roman" panose="02020603050405020304" pitchFamily="18" charset="0"/>
              </a:rPr>
              <a:t>2.2.2 Decomposition Layer</a:t>
            </a:r>
            <a:endParaRPr lang="zh-CN" altLang="en-US" sz="3600" b="1" dirty="0">
              <a:solidFill>
                <a:srgbClr val="24569D"/>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05EEE977-59A5-4139-99B0-720D8F9CBD48}"/>
                  </a:ext>
                </a:extLst>
              </p:cNvPr>
              <p:cNvSpPr/>
              <p:nvPr/>
            </p:nvSpPr>
            <p:spPr>
              <a:xfrm>
                <a:off x="990598" y="1439311"/>
                <a:ext cx="9562325" cy="400110"/>
              </a:xfrm>
              <a:prstGeom prst="rect">
                <a:avLst/>
              </a:prstGeom>
            </p:spPr>
            <p:txBody>
              <a:bodyPr wrap="square">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using the following cosine metric to measure the similarity between</a:t>
                </a:r>
                <a14:m>
                  <m:oMath xmlns:m="http://schemas.openxmlformats.org/officeDocument/2006/math">
                    <m:r>
                      <a:rPr lang="en-US" altLang="zh-CN" sz="2000" b="0" i="0" smtClean="0">
                        <a:latin typeface="Cambria Math" panose="02040503050406030204" pitchFamily="18" charset="0"/>
                      </a:rPr>
                      <m:t> </m:t>
                    </m:r>
                    <m:r>
                      <m:rPr>
                        <m:sty m:val="p"/>
                      </m:rPr>
                      <a:rPr lang="en-US" altLang="zh-CN" sz="2000">
                        <a:latin typeface="Cambria Math" panose="02040503050406030204" pitchFamily="18" charset="0"/>
                      </a:rPr>
                      <m:t>c</m:t>
                    </m:r>
                    <m:r>
                      <a:rPr lang="en-US" altLang="zh-CN" sz="2000" b="0" i="1" smtClean="0">
                        <a:latin typeface="Cambria Math" panose="02040503050406030204" pitchFamily="18" charset="0"/>
                      </a:rPr>
                      <m:t> </m:t>
                    </m:r>
                  </m:oMath>
                </a14:m>
                <a:r>
                  <a:rPr lang="en-US" altLang="zh-CN" sz="2000" dirty="0">
                    <a:solidFill>
                      <a:srgbClr val="000000"/>
                    </a:solidFill>
                    <a:latin typeface="Times New Roman" panose="02020603050405020304" pitchFamily="18" charset="0"/>
                    <a:cs typeface="Times New Roman" panose="02020603050405020304" pitchFamily="18" charset="0"/>
                  </a:rPr>
                  <a:t>and its sibling labels</a:t>
                </a:r>
                <a:r>
                  <a:rPr lang="zh-CN" altLang="en-US" sz="2000" dirty="0">
                    <a:solidFill>
                      <a:srgbClr val="000000"/>
                    </a:solidFill>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mc:Choice>
        <mc:Fallback xmlns="">
          <p:sp>
            <p:nvSpPr>
              <p:cNvPr id="6" name="矩形 5">
                <a:extLst>
                  <a:ext uri="{FF2B5EF4-FFF2-40B4-BE49-F238E27FC236}">
                    <a16:creationId xmlns:a16="http://schemas.microsoft.com/office/drawing/2014/main" id="{05EEE977-59A5-4139-99B0-720D8F9CBD48}"/>
                  </a:ext>
                </a:extLst>
              </p:cNvPr>
              <p:cNvSpPr>
                <a:spLocks noRot="1" noChangeAspect="1" noMove="1" noResize="1" noEditPoints="1" noAdjustHandles="1" noChangeArrowheads="1" noChangeShapeType="1" noTextEdit="1"/>
              </p:cNvSpPr>
              <p:nvPr/>
            </p:nvSpPr>
            <p:spPr>
              <a:xfrm>
                <a:off x="990598" y="1439311"/>
                <a:ext cx="9562325" cy="400110"/>
              </a:xfrm>
              <a:prstGeom prst="rect">
                <a:avLst/>
              </a:prstGeom>
              <a:blipFill>
                <a:blip r:embed="rId2"/>
                <a:stretch>
                  <a:fillRect l="-637" t="-7576" r="-3378"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B6AFEFA2-51D6-4EC6-88C4-6A213A28C47C}"/>
                  </a:ext>
                </a:extLst>
              </p:cNvPr>
              <p:cNvSpPr/>
              <p:nvPr/>
            </p:nvSpPr>
            <p:spPr>
              <a:xfrm>
                <a:off x="2862198" y="2127256"/>
                <a:ext cx="6467604" cy="549381"/>
              </a:xfrm>
              <a:prstGeom prst="rect">
                <a:avLst/>
              </a:prstGeom>
            </p:spPr>
            <p:txBody>
              <a:bodyPr wrap="none">
                <a:spAutoFit/>
              </a:bodyPr>
              <a:lstStyle/>
              <a:p>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𝑐</m:t>
                        </m:r>
                        <m:r>
                          <a:rPr lang="zh-CN" altLang="en-US" i="0">
                            <a:latin typeface="Cambria Math" panose="02040503050406030204" pitchFamily="18" charset="0"/>
                          </a:rPr>
                          <m:t>,</m:t>
                        </m:r>
                        <m:r>
                          <a:rPr lang="zh-CN" altLang="en-US" i="1">
                            <a:latin typeface="Cambria Math" panose="02040503050406030204" pitchFamily="18" charset="0"/>
                          </a:rPr>
                          <m:t>𝑠</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𝑐</m:t>
                                </m:r>
                                <m:r>
                                  <a:rPr lang="zh-CN" altLang="en-US" i="0">
                                    <a:latin typeface="Cambria Math" panose="02040503050406030204" pitchFamily="18" charset="0"/>
                                  </a:rPr>
                                  <m:t>,</m:t>
                                </m:r>
                                <m:r>
                                  <a:rPr lang="zh-CN" altLang="en-US" i="1">
                                    <a:latin typeface="Cambria Math" panose="02040503050406030204" pitchFamily="18" charset="0"/>
                                  </a:rPr>
                                  <m:t>𝑠</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e>
                        </m:d>
                      </m:e>
                      <m:sub>
                        <m:r>
                          <a:rPr lang="zh-CN" altLang="en-US" i="0">
                            <a:latin typeface="Cambria Math" panose="02040503050406030204" pitchFamily="18" charset="0"/>
                          </a:rPr>
                          <m:t>1×</m:t>
                        </m:r>
                        <m:r>
                          <a:rPr lang="zh-CN" altLang="en-US" i="1">
                            <a:latin typeface="Cambria Math" panose="02040503050406030204" pitchFamily="18" charset="0"/>
                          </a:rPr>
                          <m:t>𝑚</m:t>
                        </m:r>
                      </m:sub>
                    </m:sSub>
                    <m:r>
                      <a:rPr lang="zh-CN" altLang="en-US" i="0">
                        <a:latin typeface="Cambria Math" panose="02040503050406030204" pitchFamily="18" charset="0"/>
                      </a:rPr>
                      <m:t>, </m:t>
                    </m:r>
                    <m:r>
                      <a:rPr lang="zh-CN" altLang="en-US" i="1">
                        <a:latin typeface="Cambria Math" panose="02040503050406030204" pitchFamily="18" charset="0"/>
                      </a:rPr>
                      <m:t>𝑤h𝑒𝑟𝑒</m:t>
                    </m:r>
                    <m:r>
                      <a:rPr lang="zh-CN" altLang="en-US" i="0">
                        <a:latin typeface="Cambria Math" panose="02040503050406030204" pitchFamily="18" charset="0"/>
                      </a:rPr>
                      <m:t> </m:t>
                    </m:r>
                    <m:sSub>
                      <m:sSubPr>
                        <m:ctrlPr>
                          <a:rPr lang="zh-CN" altLang="en-US" i="1">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𝑐</m:t>
                        </m:r>
                        <m:r>
                          <a:rPr lang="zh-CN" altLang="en-US" i="0">
                            <a:latin typeface="Cambria Math" panose="02040503050406030204" pitchFamily="18" charset="0"/>
                          </a:rPr>
                          <m:t>,</m:t>
                        </m:r>
                        <m:r>
                          <a:rPr lang="zh-CN" altLang="en-US" i="1">
                            <a:latin typeface="Cambria Math" panose="02040503050406030204" pitchFamily="18" charset="0"/>
                          </a:rPr>
                          <m:t>𝑠</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i="0">
                        <a:latin typeface="Cambria Math" panose="02040503050406030204" pitchFamily="18" charset="0"/>
                      </a:rPr>
                      <m:t>=</m:t>
                    </m:r>
                    <m:f>
                      <m:fPr>
                        <m:ctrlPr>
                          <a:rPr lang="zh-CN" altLang="en-US" i="1">
                            <a:latin typeface="Cambria Math" panose="02040503050406030204" pitchFamily="18" charset="0"/>
                          </a:rPr>
                        </m:ctrlPr>
                      </m:fPr>
                      <m:num>
                        <m:sSub>
                          <m:sSubPr>
                            <m:ctrlPr>
                              <a:rPr lang="zh-CN" altLang="en-US" i="1">
                                <a:latin typeface="Cambria Math" panose="02040503050406030204" pitchFamily="18" charset="0"/>
                              </a:rPr>
                            </m:ctrlPr>
                          </m:sSubPr>
                          <m:e>
                            <m:r>
                              <a:rPr lang="zh-CN" altLang="en-US" i="1">
                                <a:latin typeface="Cambria Math" panose="02040503050406030204" pitchFamily="18" charset="0"/>
                              </a:rPr>
                              <m:t>h</m:t>
                            </m:r>
                          </m:e>
                          <m:sub>
                            <m:r>
                              <a:rPr lang="zh-CN" altLang="en-US" i="1">
                                <a:latin typeface="Cambria Math" panose="02040503050406030204" pitchFamily="18" charset="0"/>
                              </a:rPr>
                              <m:t>𝑐</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h</m:t>
                            </m:r>
                          </m:e>
                          <m:sub>
                            <m:r>
                              <a:rPr lang="zh-CN" altLang="en-US" i="1">
                                <a:latin typeface="Cambria Math" panose="02040503050406030204" pitchFamily="18" charset="0"/>
                              </a:rPr>
                              <m:t>𝑠</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𝑚</m:t>
                            </m:r>
                          </m:e>
                        </m:d>
                      </m:num>
                      <m:den>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h</m:t>
                                </m:r>
                              </m:e>
                              <m:sub>
                                <m:r>
                                  <a:rPr lang="zh-CN" altLang="en-US" i="1">
                                    <a:latin typeface="Cambria Math" panose="02040503050406030204" pitchFamily="18" charset="0"/>
                                  </a:rPr>
                                  <m:t>𝑐</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e>
                        </m:d>
                        <m:r>
                          <a:rPr lang="zh-CN" altLang="en-US" i="0">
                            <a:latin typeface="Cambria Math" panose="02040503050406030204" pitchFamily="18" charset="0"/>
                          </a:rPr>
                          <m:t>∙</m:t>
                        </m:r>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h</m:t>
                                </m:r>
                              </m:e>
                              <m:sub>
                                <m:r>
                                  <a:rPr lang="zh-CN" altLang="en-US" i="1">
                                    <a:latin typeface="Cambria Math" panose="02040503050406030204" pitchFamily="18" charset="0"/>
                                  </a:rPr>
                                  <m:t>𝑠</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𝑚</m:t>
                                </m:r>
                              </m:e>
                            </m:d>
                          </m:e>
                        </m:d>
                      </m:den>
                    </m:f>
                  </m:oMath>
                </a14:m>
                <a:r>
                  <a:rPr lang="zh-CN" altLang="en-US" dirty="0"/>
                  <a:t>         （</a:t>
                </a:r>
                <a:r>
                  <a:rPr lang="en-US" altLang="zh-CN" dirty="0"/>
                  <a:t>2</a:t>
                </a:r>
                <a:r>
                  <a:rPr lang="zh-CN" altLang="en-US" dirty="0"/>
                  <a:t>）</a:t>
                </a:r>
              </a:p>
            </p:txBody>
          </p:sp>
        </mc:Choice>
        <mc:Fallback xmlns="">
          <p:sp>
            <p:nvSpPr>
              <p:cNvPr id="7" name="矩形 6">
                <a:extLst>
                  <a:ext uri="{FF2B5EF4-FFF2-40B4-BE49-F238E27FC236}">
                    <a16:creationId xmlns:a16="http://schemas.microsoft.com/office/drawing/2014/main" id="{B6AFEFA2-51D6-4EC6-88C4-6A213A28C47C}"/>
                  </a:ext>
                </a:extLst>
              </p:cNvPr>
              <p:cNvSpPr>
                <a:spLocks noRot="1" noChangeAspect="1" noMove="1" noResize="1" noEditPoints="1" noAdjustHandles="1" noChangeArrowheads="1" noChangeShapeType="1" noTextEdit="1"/>
              </p:cNvSpPr>
              <p:nvPr/>
            </p:nvSpPr>
            <p:spPr>
              <a:xfrm>
                <a:off x="2862198" y="2127256"/>
                <a:ext cx="6467604" cy="549381"/>
              </a:xfrm>
              <a:prstGeom prst="rect">
                <a:avLst/>
              </a:prstGeom>
              <a:blipFill>
                <a:blip r:embed="rId3"/>
                <a:stretch>
                  <a:fillRect b="-22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3EA3407B-1DA3-4BFF-A079-A3D99798AF84}"/>
                  </a:ext>
                </a:extLst>
              </p:cNvPr>
              <p:cNvSpPr/>
              <p:nvPr/>
            </p:nvSpPr>
            <p:spPr>
              <a:xfrm>
                <a:off x="2837494" y="2964473"/>
                <a:ext cx="5121518" cy="369332"/>
              </a:xfrm>
              <a:prstGeom prst="rect">
                <a:avLst/>
              </a:prstGeom>
            </p:spPr>
            <p:txBody>
              <a:bodyPr wrap="square">
                <a:spAutoFit/>
              </a:bodyPr>
              <a:lstStyle/>
              <a:p>
                <a:r>
                  <a:rPr lang="en-US" altLang="zh-CN" b="0" dirty="0">
                    <a:latin typeface="Times New Roman" panose="02020603050405020304" pitchFamily="18" charset="0"/>
                    <a:cs typeface="Times New Roman" panose="02020603050405020304" pitchFamily="18" charset="0"/>
                  </a:rPr>
                  <a:t>where</a:t>
                </a:r>
                <a:r>
                  <a:rPr lang="zh-CN" altLang="en-US" b="0" dirty="0">
                    <a:latin typeface="Times New Roman" panose="02020603050405020304" pitchFamily="18" charset="0"/>
                    <a:cs typeface="Times New Roman" panose="02020603050405020304" pitchFamily="18" charset="0"/>
                  </a:rPr>
                  <a:t>：</a:t>
                </a:r>
                <a14:m>
                  <m:oMath xmlns:m="http://schemas.openxmlformats.org/officeDocument/2006/math">
                    <m:r>
                      <m:rPr>
                        <m:sty m:val="p"/>
                      </m:rPr>
                      <a:rPr lang="en-US" altLang="zh-CN" sz="1600" b="0" i="0" smtClean="0">
                        <a:latin typeface="Cambria Math" panose="02040503050406030204" pitchFamily="18" charset="0"/>
                      </a:rPr>
                      <m:t>s</m:t>
                    </m:r>
                    <m:r>
                      <a:rPr lang="en-US" altLang="zh-CN" sz="1600" b="0" i="1" smtClean="0">
                        <a:latin typeface="Cambria Math" panose="02040503050406030204" pitchFamily="18" charset="0"/>
                        <a:ea typeface="Cambria Math" panose="02040503050406030204" pitchFamily="18" charset="0"/>
                      </a:rPr>
                      <m:t>∈</m:t>
                    </m:r>
                    <m:d>
                      <m:dPr>
                        <m:begChr m:val="|"/>
                        <m:endChr m:val="|"/>
                        <m:ctrlPr>
                          <a:rPr lang="zh-CN" altLang="en-US" sz="1600" i="1">
                            <a:latin typeface="Cambria Math" panose="02040503050406030204" pitchFamily="18" charset="0"/>
                          </a:rPr>
                        </m:ctrlPr>
                      </m:dPr>
                      <m:e>
                        <m:r>
                          <a:rPr lang="zh-CN" altLang="en-US" sz="1600" i="1">
                            <a:latin typeface="Cambria Math" panose="02040503050406030204" pitchFamily="18" charset="0"/>
                          </a:rPr>
                          <m:t>𝑆𝐼𝐵</m:t>
                        </m:r>
                        <m:d>
                          <m:dPr>
                            <m:ctrlPr>
                              <a:rPr lang="zh-CN" altLang="en-US" sz="1600" i="1">
                                <a:latin typeface="Cambria Math" panose="02040503050406030204" pitchFamily="18" charset="0"/>
                              </a:rPr>
                            </m:ctrlPr>
                          </m:dPr>
                          <m:e>
                            <m:r>
                              <a:rPr lang="zh-CN" altLang="en-US" sz="1600" i="1">
                                <a:latin typeface="Cambria Math" panose="02040503050406030204" pitchFamily="18" charset="0"/>
                              </a:rPr>
                              <m:t>𝑐</m:t>
                            </m:r>
                          </m:e>
                        </m:d>
                      </m:e>
                    </m:d>
                  </m:oMath>
                </a14:m>
                <a:r>
                  <a:rPr lang="en-US" altLang="zh-CN" sz="1600"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represents one sibling label of </a:t>
                </a:r>
                <a14:m>
                  <m:oMath xmlns:m="http://schemas.openxmlformats.org/officeDocument/2006/math">
                    <m:r>
                      <m:rPr>
                        <m:sty m:val="p"/>
                      </m:rPr>
                      <a:rPr lang="en-US" altLang="zh-CN">
                        <a:latin typeface="Cambria Math" panose="02040503050406030204" pitchFamily="18" charset="0"/>
                      </a:rPr>
                      <m:t>c</m:t>
                    </m:r>
                  </m:oMath>
                </a14:m>
                <a:r>
                  <a:rPr lang="en-US" altLang="zh-CN" dirty="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id="{3EA3407B-1DA3-4BFF-A079-A3D99798AF84}"/>
                  </a:ext>
                </a:extLst>
              </p:cNvPr>
              <p:cNvSpPr>
                <a:spLocks noRot="1" noChangeAspect="1" noMove="1" noResize="1" noEditPoints="1" noAdjustHandles="1" noChangeArrowheads="1" noChangeShapeType="1" noTextEdit="1"/>
              </p:cNvSpPr>
              <p:nvPr/>
            </p:nvSpPr>
            <p:spPr>
              <a:xfrm>
                <a:off x="2837494" y="2964473"/>
                <a:ext cx="5121518" cy="369332"/>
              </a:xfrm>
              <a:prstGeom prst="rect">
                <a:avLst/>
              </a:prstGeom>
              <a:blipFill>
                <a:blip r:embed="rId4"/>
                <a:stretch>
                  <a:fillRect l="-951" t="-8197" b="-24590"/>
                </a:stretch>
              </a:blipFill>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5F034223-A435-42AA-99B3-6CD046619709}"/>
              </a:ext>
            </a:extLst>
          </p:cNvPr>
          <p:cNvSpPr/>
          <p:nvPr/>
        </p:nvSpPr>
        <p:spPr>
          <a:xfrm>
            <a:off x="9638523" y="111967"/>
            <a:ext cx="2105117" cy="34523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rPr>
              <a:t>Chongqing University of Technology</a:t>
            </a:r>
            <a:endParaRPr lang="zh-CN" altLang="en-US"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10" name="椭圆 9">
            <a:extLst>
              <a:ext uri="{FF2B5EF4-FFF2-40B4-BE49-F238E27FC236}">
                <a16:creationId xmlns:a16="http://schemas.microsoft.com/office/drawing/2014/main" id="{795EE89A-D846-4C30-B9F5-E6B513D734E9}"/>
              </a:ext>
            </a:extLst>
          </p:cNvPr>
          <p:cNvSpPr/>
          <p:nvPr/>
        </p:nvSpPr>
        <p:spPr>
          <a:xfrm>
            <a:off x="11585019" y="18662"/>
            <a:ext cx="588319" cy="531845"/>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89C1CEED-C208-4F94-A168-31364423C4DA}"/>
                  </a:ext>
                </a:extLst>
              </p:cNvPr>
              <p:cNvSpPr/>
              <p:nvPr/>
            </p:nvSpPr>
            <p:spPr>
              <a:xfrm>
                <a:off x="990598" y="3603834"/>
                <a:ext cx="9030480" cy="1133965"/>
              </a:xfrm>
              <a:prstGeom prst="rect">
                <a:avLst/>
              </a:prstGeom>
            </p:spPr>
            <p:txBody>
              <a:bodyPr wrap="square">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The </a:t>
                </a:r>
                <a:r>
                  <a:rPr lang="en-US" altLang="zh-CN" sz="2000" dirty="0">
                    <a:solidFill>
                      <a:srgbClr val="000000"/>
                    </a:solidFill>
                    <a:highlight>
                      <a:srgbClr val="FFFF00"/>
                    </a:highlight>
                    <a:latin typeface="Times New Roman" panose="02020603050405020304" pitchFamily="18" charset="0"/>
                    <a:cs typeface="Times New Roman" panose="02020603050405020304" pitchFamily="18" charset="0"/>
                  </a:rPr>
                  <a:t>alignment component </a:t>
                </a:r>
                <a:r>
                  <a:rPr lang="en-US" altLang="zh-CN" sz="2000" dirty="0">
                    <a:solidFill>
                      <a:srgbClr val="000000"/>
                    </a:solidFill>
                    <a:latin typeface="Times New Roman" panose="02020603050405020304" pitchFamily="18" charset="0"/>
                    <a:cs typeface="Times New Roman" panose="02020603050405020304" pitchFamily="18" charset="0"/>
                  </a:rPr>
                  <a:t>of children label </a:t>
                </a:r>
                <a:r>
                  <a:rPr lang="en-US" altLang="zh-CN" sz="2000" i="1" dirty="0">
                    <a:solidFill>
                      <a:srgbClr val="000000"/>
                    </a:solidFill>
                    <a:latin typeface="Times New Roman" panose="02020603050405020304" pitchFamily="18" charset="0"/>
                    <a:cs typeface="Times New Roman" panose="02020603050405020304" pitchFamily="18" charset="0"/>
                  </a:rPr>
                  <a:t>c </a:t>
                </a:r>
                <a:r>
                  <a:rPr lang="zh-CN" altLang="en-US" sz="2000" dirty="0">
                    <a:solidFill>
                      <a:srgbClr val="000000"/>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𝑐</m:t>
                        </m:r>
                        <m:r>
                          <a:rPr lang="en-US" altLang="zh-CN" i="1">
                            <a:latin typeface="Cambria Math" panose="02040503050406030204" pitchFamily="18" charset="0"/>
                          </a:rPr>
                          <m:t>,</m:t>
                        </m:r>
                        <m:r>
                          <a:rPr lang="en-US" altLang="zh-CN" i="1">
                            <a:latin typeface="Cambria Math" panose="02040503050406030204" pitchFamily="18" charset="0"/>
                          </a:rPr>
                          <m:t>𝑎</m:t>
                        </m:r>
                      </m:sub>
                    </m:sSub>
                    <m:r>
                      <a:rPr lang="en-US" altLang="zh-CN" i="1">
                        <a:latin typeface="Cambria Math" panose="02040503050406030204" pitchFamily="18" charset="0"/>
                      </a:rPr>
                      <m:t>=</m:t>
                    </m:r>
                    <m:d>
                      <m:dPr>
                        <m:begChr m:val="["/>
                        <m:endChr m:val="]"/>
                        <m:ctrlPr>
                          <a:rPr lang="zh-CN" altLang="zh-CN" i="1">
                            <a:latin typeface="Cambria Math" panose="02040503050406030204" pitchFamily="18" charset="0"/>
                          </a:rPr>
                        </m:ctrlPr>
                      </m:dPr>
                      <m:e>
                        <m:sSub>
                          <m:sSubPr>
                            <m:ctrlPr>
                              <a:rPr lang="zh-CN"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𝑐</m:t>
                            </m:r>
                            <m:r>
                              <a:rPr lang="en-US" altLang="zh-CN" i="1">
                                <a:latin typeface="Cambria Math" panose="02040503050406030204" pitchFamily="18" charset="0"/>
                              </a:rPr>
                              <m:t>,</m:t>
                            </m:r>
                            <m:r>
                              <a:rPr lang="en-US" altLang="zh-CN" i="1">
                                <a:latin typeface="Cambria Math" panose="02040503050406030204" pitchFamily="18" charset="0"/>
                              </a:rPr>
                              <m:t>𝑎</m:t>
                            </m:r>
                          </m:sub>
                        </m:sSub>
                        <m:d>
                          <m:dPr>
                            <m:ctrlPr>
                              <a:rPr lang="zh-CN" altLang="zh-CN" i="1">
                                <a:latin typeface="Cambria Math" panose="02040503050406030204" pitchFamily="18" charset="0"/>
                              </a:rPr>
                            </m:ctrlPr>
                          </m:dPr>
                          <m:e>
                            <m:r>
                              <a:rPr lang="en-US" altLang="zh-CN" i="1">
                                <a:latin typeface="Cambria Math" panose="02040503050406030204" pitchFamily="18" charset="0"/>
                              </a:rPr>
                              <m:t>1</m:t>
                            </m:r>
                          </m:e>
                        </m:d>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𝑐</m:t>
                            </m:r>
                            <m:r>
                              <a:rPr lang="en-US" altLang="zh-CN" i="1">
                                <a:latin typeface="Cambria Math" panose="02040503050406030204" pitchFamily="18" charset="0"/>
                              </a:rPr>
                              <m:t>,</m:t>
                            </m:r>
                            <m:r>
                              <a:rPr lang="en-US" altLang="zh-CN" i="1">
                                <a:latin typeface="Cambria Math" panose="02040503050406030204" pitchFamily="18" charset="0"/>
                              </a:rPr>
                              <m:t>𝑎</m:t>
                            </m:r>
                          </m:sub>
                        </m:sSub>
                        <m:d>
                          <m:dPr>
                            <m:ctrlPr>
                              <a:rPr lang="zh-CN" altLang="zh-CN" i="1">
                                <a:latin typeface="Cambria Math" panose="02040503050406030204" pitchFamily="18" charset="0"/>
                              </a:rPr>
                            </m:ctrlPr>
                          </m:dPr>
                          <m:e>
                            <m:r>
                              <a:rPr lang="en-US" altLang="zh-CN" i="1">
                                <a:latin typeface="Cambria Math" panose="02040503050406030204" pitchFamily="18" charset="0"/>
                              </a:rPr>
                              <m:t>2</m:t>
                            </m:r>
                          </m:e>
                        </m:d>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𝑐</m:t>
                            </m:r>
                            <m:r>
                              <a:rPr lang="en-US" altLang="zh-CN" i="1">
                                <a:latin typeface="Cambria Math" panose="02040503050406030204" pitchFamily="18" charset="0"/>
                              </a:rPr>
                              <m:t>,</m:t>
                            </m:r>
                            <m:r>
                              <a:rPr lang="en-US" altLang="zh-CN" i="1">
                                <a:latin typeface="Cambria Math" panose="02040503050406030204" pitchFamily="18" charset="0"/>
                              </a:rPr>
                              <m:t>𝑎</m:t>
                            </m:r>
                          </m:sub>
                        </m:sSub>
                        <m:d>
                          <m:dPr>
                            <m:ctrlPr>
                              <a:rPr lang="zh-CN" altLang="zh-CN" i="1">
                                <a:latin typeface="Cambria Math" panose="02040503050406030204" pitchFamily="18" charset="0"/>
                              </a:rPr>
                            </m:ctrlPr>
                          </m:dPr>
                          <m:e>
                            <m:r>
                              <a:rPr lang="en-US" altLang="zh-CN" i="1">
                                <a:latin typeface="Cambria Math" panose="02040503050406030204" pitchFamily="18" charset="0"/>
                              </a:rPr>
                              <m:t>𝑚</m:t>
                            </m:r>
                          </m:e>
                        </m:d>
                      </m:e>
                    </m:d>
                  </m:oMath>
                </a14:m>
                <a:endParaRPr lang="en-US" altLang="zh-CN" sz="2000" dirty="0">
                  <a:solidFill>
                    <a:srgbClr val="000000"/>
                  </a:solidFill>
                  <a:latin typeface="Times New Roman" panose="02020603050405020304" pitchFamily="18" charset="0"/>
                  <a:cs typeface="Times New Roman" panose="02020603050405020304" pitchFamily="18" charset="0"/>
                </a:endParaRPr>
              </a:p>
              <a:p>
                <a:endParaRPr lang="en-US" altLang="zh-CN" sz="2000" dirty="0">
                  <a:solidFill>
                    <a:srgbClr val="000000"/>
                  </a:solidFill>
                  <a:latin typeface="Times New Roman" panose="02020603050405020304" pitchFamily="18" charset="0"/>
                  <a:cs typeface="Times New Roman" panose="02020603050405020304" pitchFamily="18" charset="0"/>
                </a:endParaRPr>
              </a:p>
              <a:p>
                <a:r>
                  <a:rPr lang="en-US"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𝑐</m:t>
                        </m:r>
                        <m:r>
                          <a:rPr lang="en-US" altLang="zh-CN" i="1">
                            <a:latin typeface="Cambria Math" panose="02040503050406030204" pitchFamily="18" charset="0"/>
                          </a:rPr>
                          <m:t>,</m:t>
                        </m:r>
                        <m:r>
                          <a:rPr lang="en-US" altLang="zh-CN" i="1">
                            <a:latin typeface="Cambria Math" panose="02040503050406030204" pitchFamily="18" charset="0"/>
                          </a:rPr>
                          <m:t>𝑎</m:t>
                        </m:r>
                      </m:sub>
                    </m:sSub>
                    <m:d>
                      <m:dPr>
                        <m:ctrlPr>
                          <a:rPr lang="zh-CN" altLang="zh-CN" i="1">
                            <a:latin typeface="Cambria Math" panose="02040503050406030204" pitchFamily="18" charset="0"/>
                          </a:rPr>
                        </m:ctrlPr>
                      </m:dPr>
                      <m:e>
                        <m:r>
                          <a:rPr lang="en-US" altLang="zh-CN" i="1">
                            <a:latin typeface="Cambria Math" panose="02040503050406030204" pitchFamily="18" charset="0"/>
                          </a:rPr>
                          <m:t>𝑡</m:t>
                        </m:r>
                      </m:e>
                    </m:d>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num>
                      <m:den>
                        <m:d>
                          <m:dPr>
                            <m:begChr m:val="|"/>
                            <m:endChr m:val="|"/>
                            <m:ctrlPr>
                              <a:rPr lang="zh-CN" altLang="zh-CN" i="1">
                                <a:latin typeface="Cambria Math" panose="02040503050406030204" pitchFamily="18" charset="0"/>
                              </a:rPr>
                            </m:ctrlPr>
                          </m:dPr>
                          <m:e>
                            <m:r>
                              <a:rPr lang="en-US" altLang="zh-CN" i="1">
                                <a:latin typeface="Cambria Math" panose="02040503050406030204" pitchFamily="18" charset="0"/>
                              </a:rPr>
                              <m:t>𝑆𝐼𝐵</m:t>
                            </m:r>
                            <m:d>
                              <m:dPr>
                                <m:ctrlPr>
                                  <a:rPr lang="zh-CN" altLang="zh-CN" i="1">
                                    <a:latin typeface="Cambria Math" panose="02040503050406030204" pitchFamily="18" charset="0"/>
                                  </a:rPr>
                                </m:ctrlPr>
                              </m:dPr>
                              <m:e>
                                <m:r>
                                  <a:rPr lang="en-US" altLang="zh-CN" i="1">
                                    <a:latin typeface="Cambria Math" panose="02040503050406030204" pitchFamily="18" charset="0"/>
                                  </a:rPr>
                                  <m:t>𝑐</m:t>
                                </m:r>
                              </m:e>
                            </m:d>
                          </m:e>
                        </m:d>
                      </m:den>
                    </m:f>
                    <m:nary>
                      <m:naryPr>
                        <m:chr m:val="∑"/>
                        <m:limLoc m:val="undOvr"/>
                        <m:supHide m:val="on"/>
                        <m:ctrlPr>
                          <a:rPr lang="zh-CN" altLang="zh-CN" i="1">
                            <a:latin typeface="Cambria Math" panose="02040503050406030204" pitchFamily="18" charset="0"/>
                          </a:rPr>
                        </m:ctrlPr>
                      </m:naryPr>
                      <m:sub>
                        <m:r>
                          <a:rPr lang="en-US" altLang="zh-CN" i="1">
                            <a:latin typeface="Cambria Math" panose="02040503050406030204" pitchFamily="18" charset="0"/>
                          </a:rPr>
                          <m:t>𝑠</m:t>
                        </m:r>
                        <m:r>
                          <a:rPr lang="en-US" altLang="zh-CN" i="1">
                            <a:latin typeface="Cambria Math" panose="02040503050406030204" pitchFamily="18" charset="0"/>
                          </a:rPr>
                          <m:t>∈</m:t>
                        </m:r>
                        <m:r>
                          <a:rPr lang="en-US" altLang="zh-CN" i="1">
                            <a:latin typeface="Cambria Math" panose="02040503050406030204" pitchFamily="18" charset="0"/>
                          </a:rPr>
                          <m:t>𝑆𝐼𝐵</m:t>
                        </m:r>
                        <m:d>
                          <m:dPr>
                            <m:ctrlPr>
                              <a:rPr lang="zh-CN" altLang="zh-CN" i="1">
                                <a:latin typeface="Cambria Math" panose="02040503050406030204" pitchFamily="18" charset="0"/>
                              </a:rPr>
                            </m:ctrlPr>
                          </m:dPr>
                          <m:e>
                            <m:r>
                              <a:rPr lang="en-US" altLang="zh-CN" i="1">
                                <a:latin typeface="Cambria Math" panose="02040503050406030204" pitchFamily="18" charset="0"/>
                              </a:rPr>
                              <m:t>𝑐</m:t>
                            </m:r>
                          </m:e>
                        </m:d>
                      </m:sub>
                      <m:sup/>
                      <m:e>
                        <m:sSub>
                          <m:sSubPr>
                            <m:ctrlPr>
                              <a:rPr lang="zh-CN"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𝑐</m:t>
                            </m:r>
                            <m:r>
                              <a:rPr lang="en-US" altLang="zh-CN" i="1">
                                <a:latin typeface="Cambria Math" panose="02040503050406030204" pitchFamily="18" charset="0"/>
                              </a:rPr>
                              <m:t>,</m:t>
                            </m:r>
                            <m:r>
                              <a:rPr lang="en-US" altLang="zh-CN" i="1">
                                <a:latin typeface="Cambria Math" panose="02040503050406030204" pitchFamily="18" charset="0"/>
                              </a:rPr>
                              <m:t>𝑠</m:t>
                            </m:r>
                          </m:sub>
                        </m:sSub>
                        <m:d>
                          <m:dPr>
                            <m:ctrlPr>
                              <a:rPr lang="zh-CN" altLang="zh-CN" i="1">
                                <a:latin typeface="Cambria Math" panose="02040503050406030204" pitchFamily="18" charset="0"/>
                              </a:rPr>
                            </m:ctrlPr>
                          </m:dPr>
                          <m:e>
                            <m:r>
                              <a:rPr lang="en-US" altLang="zh-CN" i="1">
                                <a:latin typeface="Cambria Math" panose="02040503050406030204" pitchFamily="18" charset="0"/>
                              </a:rPr>
                              <m:t>𝑡</m:t>
                            </m:r>
                          </m:e>
                        </m:d>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𝑐</m:t>
                            </m:r>
                          </m:sub>
                        </m:sSub>
                        <m:d>
                          <m:dPr>
                            <m:ctrlPr>
                              <a:rPr lang="zh-CN" altLang="zh-CN" i="1">
                                <a:latin typeface="Cambria Math" panose="02040503050406030204" pitchFamily="18" charset="0"/>
                              </a:rPr>
                            </m:ctrlPr>
                          </m:dPr>
                          <m:e>
                            <m:r>
                              <a:rPr lang="en-US" altLang="zh-CN" i="1">
                                <a:latin typeface="Cambria Math" panose="02040503050406030204" pitchFamily="18" charset="0"/>
                              </a:rPr>
                              <m:t>𝑡</m:t>
                            </m:r>
                          </m:e>
                        </m:d>
                      </m:e>
                    </m:nary>
                  </m:oMath>
                </a14:m>
                <a:r>
                  <a:rPr lang="en-US" altLang="zh-CN" sz="2000" dirty="0">
                    <a:solidFill>
                      <a:srgbClr val="000000"/>
                    </a:solidFill>
                    <a:latin typeface="Times New Roman" panose="02020603050405020304" pitchFamily="18" charset="0"/>
                    <a:cs typeface="Times New Roman" panose="02020603050405020304" pitchFamily="18" charset="0"/>
                  </a:rPr>
                  <a:t>                   </a:t>
                </a:r>
                <a:r>
                  <a:rPr lang="zh-CN" altLang="en-US" sz="2000" dirty="0">
                    <a:solidFill>
                      <a:srgbClr val="000000"/>
                    </a:solidFill>
                    <a:latin typeface="Times New Roman" panose="02020603050405020304" pitchFamily="18" charset="0"/>
                    <a:cs typeface="Times New Roman" panose="02020603050405020304" pitchFamily="18" charset="0"/>
                  </a:rPr>
                  <a:t>（</a:t>
                </a:r>
                <a:r>
                  <a:rPr lang="en-US" altLang="zh-CN" sz="2000" dirty="0">
                    <a:solidFill>
                      <a:srgbClr val="000000"/>
                    </a:solidFill>
                    <a:latin typeface="Times New Roman" panose="02020603050405020304" pitchFamily="18" charset="0"/>
                    <a:cs typeface="Times New Roman" panose="02020603050405020304" pitchFamily="18" charset="0"/>
                  </a:rPr>
                  <a:t>3</a:t>
                </a:r>
                <a:r>
                  <a:rPr lang="zh-CN" altLang="en-US" sz="2000" dirty="0">
                    <a:solidFill>
                      <a:srgbClr val="000000"/>
                    </a:solidFill>
                    <a:latin typeface="Times New Roman" panose="02020603050405020304" pitchFamily="18" charset="0"/>
                    <a:cs typeface="Times New Roman" panose="02020603050405020304" pitchFamily="18" charset="0"/>
                  </a:rPr>
                  <a:t>）</a:t>
                </a:r>
                <a:endParaRPr lang="en-US" altLang="zh-CN" sz="2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 name="矩形 1">
                <a:extLst>
                  <a:ext uri="{FF2B5EF4-FFF2-40B4-BE49-F238E27FC236}">
                    <a16:creationId xmlns:a16="http://schemas.microsoft.com/office/drawing/2014/main" id="{89C1CEED-C208-4F94-A168-31364423C4DA}"/>
                  </a:ext>
                </a:extLst>
              </p:cNvPr>
              <p:cNvSpPr>
                <a:spLocks noRot="1" noChangeAspect="1" noMove="1" noResize="1" noEditPoints="1" noAdjustHandles="1" noChangeArrowheads="1" noChangeShapeType="1" noTextEdit="1"/>
              </p:cNvSpPr>
              <p:nvPr/>
            </p:nvSpPr>
            <p:spPr>
              <a:xfrm>
                <a:off x="990598" y="3603834"/>
                <a:ext cx="9030480" cy="1133965"/>
              </a:xfrm>
              <a:prstGeom prst="rect">
                <a:avLst/>
              </a:prstGeom>
              <a:blipFill>
                <a:blip r:embed="rId6"/>
                <a:stretch>
                  <a:fillRect l="-675" t="-3226" b="-52151"/>
                </a:stretch>
              </a:blipFill>
            </p:spPr>
            <p:txBody>
              <a:bodyPr/>
              <a:lstStyle/>
              <a:p>
                <a:r>
                  <a:rPr lang="zh-CN" altLang="en-US">
                    <a:noFill/>
                  </a:rPr>
                  <a:t> </a:t>
                </a:r>
              </a:p>
            </p:txBody>
          </p:sp>
        </mc:Fallback>
      </mc:AlternateContent>
      <p:sp>
        <p:nvSpPr>
          <p:cNvPr id="3" name="矩形 2">
            <a:extLst>
              <a:ext uri="{FF2B5EF4-FFF2-40B4-BE49-F238E27FC236}">
                <a16:creationId xmlns:a16="http://schemas.microsoft.com/office/drawing/2014/main" id="{ACB9676E-3E3B-4158-A06B-126E63AA729E}"/>
              </a:ext>
            </a:extLst>
          </p:cNvPr>
          <p:cNvSpPr/>
          <p:nvPr/>
        </p:nvSpPr>
        <p:spPr>
          <a:xfrm>
            <a:off x="990598" y="5131053"/>
            <a:ext cx="6968414" cy="400110"/>
          </a:xfrm>
          <a:prstGeom prst="rect">
            <a:avLst/>
          </a:prstGeom>
        </p:spPr>
        <p:txBody>
          <a:bodyPr wrap="square">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The </a:t>
            </a:r>
            <a:r>
              <a:rPr lang="en-US" altLang="zh-CN" sz="2000" dirty="0">
                <a:solidFill>
                  <a:srgbClr val="000000"/>
                </a:solidFill>
                <a:highlight>
                  <a:srgbClr val="FFFF00"/>
                </a:highlight>
                <a:latin typeface="Times New Roman" panose="02020603050405020304" pitchFamily="18" charset="0"/>
                <a:cs typeface="Times New Roman" panose="02020603050405020304" pitchFamily="18" charset="0"/>
              </a:rPr>
              <a:t>residual component</a:t>
            </a:r>
            <a:r>
              <a:rPr lang="en-US" altLang="zh-CN" sz="2000" dirty="0">
                <a:solidFill>
                  <a:srgbClr val="000000"/>
                </a:solidFill>
                <a:latin typeface="Times New Roman" panose="02020603050405020304" pitchFamily="18" charset="0"/>
                <a:cs typeface="Times New Roman" panose="02020603050405020304" pitchFamily="18" charset="0"/>
              </a:rPr>
              <a:t> for the children label c </a:t>
            </a:r>
            <a:r>
              <a:rPr lang="zh-CN" altLang="en-US" sz="2000" dirty="0">
                <a:solidFill>
                  <a:srgbClr val="000000"/>
                </a:solidFill>
                <a:latin typeface="Times New Roman" panose="02020603050405020304" pitchFamily="18" charset="0"/>
                <a:cs typeface="Times New Roman" panose="02020603050405020304" pitchFamily="18" charset="0"/>
              </a:rPr>
              <a:t>：</a:t>
            </a:r>
            <a:endParaRPr lang="zh-CN" altLang="en-US" dirty="0"/>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5E2D688C-8336-42FA-AE44-B8EBA48680B6}"/>
                  </a:ext>
                </a:extLst>
              </p:cNvPr>
              <p:cNvSpPr/>
              <p:nvPr/>
            </p:nvSpPr>
            <p:spPr>
              <a:xfrm>
                <a:off x="5109599" y="5662441"/>
                <a:ext cx="4217821" cy="381515"/>
              </a:xfrm>
              <a:prstGeom prst="rect">
                <a:avLst/>
              </a:prstGeom>
            </p:spPr>
            <p:txBody>
              <a:bodyPr wrap="none">
                <a:spAutoFit/>
              </a:bodyPr>
              <a:lstStyle/>
              <a:p>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𝑐</m:t>
                        </m:r>
                        <m:r>
                          <a:rPr lang="en-US" altLang="zh-CN" i="1">
                            <a:latin typeface="Cambria Math" panose="02040503050406030204" pitchFamily="18" charset="0"/>
                          </a:rPr>
                          <m:t>,</m:t>
                        </m:r>
                        <m:r>
                          <a:rPr lang="en-US" altLang="zh-CN" i="1">
                            <a:latin typeface="Cambria Math" panose="02040503050406030204" pitchFamily="18" charset="0"/>
                          </a:rPr>
                          <m:t>𝑟</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𝑐</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𝐻</m:t>
                        </m:r>
                      </m:e>
                      <m:sub>
                        <m:r>
                          <a:rPr lang="en-US" altLang="zh-CN" i="1">
                            <a:latin typeface="Cambria Math" panose="02040503050406030204" pitchFamily="18" charset="0"/>
                          </a:rPr>
                          <m:t>𝑐</m:t>
                        </m:r>
                        <m:r>
                          <a:rPr lang="en-US" altLang="zh-CN" i="1">
                            <a:latin typeface="Cambria Math" panose="02040503050406030204" pitchFamily="18" charset="0"/>
                          </a:rPr>
                          <m:t>,</m:t>
                        </m:r>
                        <m:r>
                          <a:rPr lang="en-US" altLang="zh-CN" i="1">
                            <a:latin typeface="Cambria Math" panose="02040503050406030204" pitchFamily="18" charset="0"/>
                          </a:rPr>
                          <m:t>𝑎</m:t>
                        </m:r>
                      </m:sub>
                    </m:sSub>
                  </m:oMath>
                </a14:m>
                <a:r>
                  <a:rPr lang="zh-CN" altLang="en-US" dirty="0"/>
                  <a:t>      </a:t>
                </a:r>
                <a:r>
                  <a:rPr lang="en-US" altLang="zh-CN" dirty="0"/>
                  <a:t>	        </a:t>
                </a:r>
                <a:r>
                  <a:rPr lang="zh-CN" altLang="en-US" dirty="0"/>
                  <a:t>（</a:t>
                </a:r>
                <a:r>
                  <a:rPr lang="en-US" altLang="zh-CN" dirty="0"/>
                  <a:t>4</a:t>
                </a:r>
                <a:r>
                  <a:rPr lang="zh-CN" altLang="en-US" dirty="0"/>
                  <a:t>）</a:t>
                </a:r>
              </a:p>
            </p:txBody>
          </p:sp>
        </mc:Choice>
        <mc:Fallback xmlns="">
          <p:sp>
            <p:nvSpPr>
              <p:cNvPr id="4" name="矩形 3">
                <a:extLst>
                  <a:ext uri="{FF2B5EF4-FFF2-40B4-BE49-F238E27FC236}">
                    <a16:creationId xmlns:a16="http://schemas.microsoft.com/office/drawing/2014/main" id="{5E2D688C-8336-42FA-AE44-B8EBA48680B6}"/>
                  </a:ext>
                </a:extLst>
              </p:cNvPr>
              <p:cNvSpPr>
                <a:spLocks noRot="1" noChangeAspect="1" noMove="1" noResize="1" noEditPoints="1" noAdjustHandles="1" noChangeArrowheads="1" noChangeShapeType="1" noTextEdit="1"/>
              </p:cNvSpPr>
              <p:nvPr/>
            </p:nvSpPr>
            <p:spPr>
              <a:xfrm>
                <a:off x="5109599" y="5662441"/>
                <a:ext cx="4217821" cy="381515"/>
              </a:xfrm>
              <a:prstGeom prst="rect">
                <a:avLst/>
              </a:prstGeom>
              <a:blipFill>
                <a:blip r:embed="rId7"/>
                <a:stretch>
                  <a:fillRect t="-11290" r="-434" b="-22581"/>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8439CBE2-94D3-4C31-9FBD-19CD0ADB16E2}"/>
              </a:ext>
            </a:extLst>
          </p:cNvPr>
          <p:cNvSpPr/>
          <p:nvPr/>
        </p:nvSpPr>
        <p:spPr>
          <a:xfrm>
            <a:off x="0" y="6429374"/>
            <a:ext cx="12204000" cy="428625"/>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358780"/>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箭头: 五边形 4">
            <a:extLst>
              <a:ext uri="{FF2B5EF4-FFF2-40B4-BE49-F238E27FC236}">
                <a16:creationId xmlns:a16="http://schemas.microsoft.com/office/drawing/2014/main" id="{F63A1E11-F59F-4375-B2C4-FD9CF47BCF6E}"/>
              </a:ext>
            </a:extLst>
          </p:cNvPr>
          <p:cNvSpPr/>
          <p:nvPr/>
        </p:nvSpPr>
        <p:spPr>
          <a:xfrm>
            <a:off x="-1" y="1"/>
            <a:ext cx="5710336" cy="714374"/>
          </a:xfrm>
          <a:prstGeom prst="homePlat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24569D"/>
                </a:solidFill>
                <a:latin typeface="Times New Roman" panose="02020603050405020304" pitchFamily="18" charset="0"/>
                <a:cs typeface="Times New Roman" panose="02020603050405020304" pitchFamily="18" charset="0"/>
              </a:rPr>
              <a:t>2.2.2 Decomposition Layer</a:t>
            </a:r>
            <a:endParaRPr lang="zh-CN" altLang="en-US" sz="3600" b="1" dirty="0">
              <a:solidFill>
                <a:srgbClr val="24569D"/>
              </a:solidFill>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5F034223-A435-42AA-99B3-6CD046619709}"/>
              </a:ext>
            </a:extLst>
          </p:cNvPr>
          <p:cNvSpPr/>
          <p:nvPr/>
        </p:nvSpPr>
        <p:spPr>
          <a:xfrm>
            <a:off x="9638523" y="111967"/>
            <a:ext cx="2105117" cy="34523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rPr>
              <a:t>Chongqing University of Technology</a:t>
            </a:r>
            <a:endParaRPr lang="zh-CN" altLang="en-US"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10" name="椭圆 9">
            <a:extLst>
              <a:ext uri="{FF2B5EF4-FFF2-40B4-BE49-F238E27FC236}">
                <a16:creationId xmlns:a16="http://schemas.microsoft.com/office/drawing/2014/main" id="{795EE89A-D846-4C30-B9F5-E6B513D734E9}"/>
              </a:ext>
            </a:extLst>
          </p:cNvPr>
          <p:cNvSpPr/>
          <p:nvPr/>
        </p:nvSpPr>
        <p:spPr>
          <a:xfrm>
            <a:off x="11585019" y="18662"/>
            <a:ext cx="588319" cy="53184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4FF806EB-843B-43B4-A999-DCEA52FA5E2C}"/>
                  </a:ext>
                </a:extLst>
              </p:cNvPr>
              <p:cNvSpPr/>
              <p:nvPr/>
            </p:nvSpPr>
            <p:spPr>
              <a:xfrm>
                <a:off x="494768" y="1096434"/>
                <a:ext cx="11202464" cy="847220"/>
              </a:xfrm>
              <a:prstGeom prst="rect">
                <a:avLst/>
              </a:prstGeom>
            </p:spPr>
            <p:txBody>
              <a:bodyPr wrap="square">
                <a:spAutoFit/>
              </a:bodyPr>
              <a:lstStyle/>
              <a:p>
                <a:r>
                  <a:rPr lang="en-US" altLang="zh-CN" sz="2400" dirty="0">
                    <a:solidFill>
                      <a:srgbClr val="000000"/>
                    </a:solidFill>
                    <a:latin typeface="Times New Roman" panose="02020603050405020304" pitchFamily="18" charset="0"/>
                    <a:cs typeface="Times New Roman" panose="02020603050405020304" pitchFamily="18" charset="0"/>
                  </a:rPr>
                  <a:t>Then compress the alignment component </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𝐻</m:t>
                        </m:r>
                      </m:e>
                      <m:sub>
                        <m:r>
                          <a:rPr lang="en-US" altLang="zh-CN" sz="2400" i="1">
                            <a:latin typeface="Cambria Math" panose="02040503050406030204" pitchFamily="18" charset="0"/>
                          </a:rPr>
                          <m:t>𝑐</m:t>
                        </m:r>
                        <m:r>
                          <a:rPr lang="en-US" altLang="zh-CN" sz="2400" i="1">
                            <a:latin typeface="Cambria Math" panose="02040503050406030204" pitchFamily="18" charset="0"/>
                          </a:rPr>
                          <m:t>,</m:t>
                        </m:r>
                        <m:r>
                          <a:rPr lang="en-US" altLang="zh-CN" sz="2400" i="1">
                            <a:latin typeface="Cambria Math" panose="02040503050406030204" pitchFamily="18" charset="0"/>
                          </a:rPr>
                          <m:t>𝑎</m:t>
                        </m:r>
                      </m:sub>
                    </m:sSub>
                    <m:r>
                      <a:rPr lang="en-US" altLang="zh-CN" sz="2400" b="0" i="1" smtClean="0">
                        <a:latin typeface="Cambria Math" panose="02040503050406030204" pitchFamily="18" charset="0"/>
                      </a:rPr>
                      <m:t> </m:t>
                    </m:r>
                  </m:oMath>
                </a14:m>
                <a:r>
                  <a:rPr lang="en-US" altLang="zh-CN" sz="2400" dirty="0">
                    <a:solidFill>
                      <a:srgbClr val="000000"/>
                    </a:solidFill>
                    <a:latin typeface="Times New Roman" panose="02020603050405020304" pitchFamily="18" charset="0"/>
                    <a:cs typeface="Times New Roman" panose="02020603050405020304" pitchFamily="18" charset="0"/>
                  </a:rPr>
                  <a:t>and residual component </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𝐻</m:t>
                        </m:r>
                      </m:e>
                      <m:sub>
                        <m:r>
                          <a:rPr lang="en-US" altLang="zh-CN" sz="2400" i="1">
                            <a:latin typeface="Cambria Math" panose="02040503050406030204" pitchFamily="18" charset="0"/>
                          </a:rPr>
                          <m:t>𝑐</m:t>
                        </m:r>
                        <m:r>
                          <a:rPr lang="en-US" altLang="zh-CN" sz="2400" i="1">
                            <a:latin typeface="Cambria Math" panose="02040503050406030204" pitchFamily="18" charset="0"/>
                          </a:rPr>
                          <m:t>,</m:t>
                        </m:r>
                        <m:r>
                          <a:rPr lang="en-US" altLang="zh-CN" sz="2400" i="1">
                            <a:latin typeface="Cambria Math" panose="02040503050406030204" pitchFamily="18" charset="0"/>
                          </a:rPr>
                          <m:t>𝑟</m:t>
                        </m:r>
                      </m:sub>
                    </m:sSub>
                  </m:oMath>
                </a14:m>
                <a:r>
                  <a:rPr lang="en-US" altLang="zh-CN" sz="2400" i="1" dirty="0">
                    <a:solidFill>
                      <a:srgbClr val="000000"/>
                    </a:solidFill>
                    <a:latin typeface="Times New Roman" panose="02020603050405020304" pitchFamily="18" charset="0"/>
                    <a:cs typeface="Times New Roman" panose="02020603050405020304" pitchFamily="18" charset="0"/>
                  </a:rPr>
                  <a:t> </a:t>
                </a:r>
                <a:r>
                  <a:rPr lang="en-US" altLang="zh-CN" sz="2400" dirty="0">
                    <a:solidFill>
                      <a:srgbClr val="000000"/>
                    </a:solidFill>
                    <a:latin typeface="Times New Roman" panose="02020603050405020304" pitchFamily="18" charset="0"/>
                    <a:cs typeface="Times New Roman" panose="02020603050405020304" pitchFamily="18" charset="0"/>
                  </a:rPr>
                  <a:t>into single vectors to summarize all the information through the aggregation function </a:t>
                </a:r>
                <a14:m>
                  <m:oMath xmlns:m="http://schemas.openxmlformats.org/officeDocument/2006/math">
                    <m:r>
                      <a:rPr lang="en-US" altLang="zh-CN" sz="2400" i="1">
                        <a:latin typeface="Cambria Math" panose="02040503050406030204" pitchFamily="18" charset="0"/>
                      </a:rPr>
                      <m:t>𝑔</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m:t>
                        </m:r>
                      </m:e>
                    </m:d>
                  </m:oMath>
                </a14:m>
                <a:r>
                  <a:rPr lang="zh-CN" altLang="en-US" sz="2400" dirty="0">
                    <a:latin typeface="Times New Roman" panose="02020603050405020304" pitchFamily="18" charset="0"/>
                    <a:cs typeface="Times New Roman" panose="02020603050405020304" pitchFamily="18" charset="0"/>
                  </a:rPr>
                  <a:t>：</a:t>
                </a:r>
              </a:p>
            </p:txBody>
          </p:sp>
        </mc:Choice>
        <mc:Fallback xmlns="">
          <p:sp>
            <p:nvSpPr>
              <p:cNvPr id="4" name="矩形 3">
                <a:extLst>
                  <a:ext uri="{FF2B5EF4-FFF2-40B4-BE49-F238E27FC236}">
                    <a16:creationId xmlns:a16="http://schemas.microsoft.com/office/drawing/2014/main" id="{4FF806EB-843B-43B4-A999-DCEA52FA5E2C}"/>
                  </a:ext>
                </a:extLst>
              </p:cNvPr>
              <p:cNvSpPr>
                <a:spLocks noRot="1" noChangeAspect="1" noMove="1" noResize="1" noEditPoints="1" noAdjustHandles="1" noChangeArrowheads="1" noChangeShapeType="1" noTextEdit="1"/>
              </p:cNvSpPr>
              <p:nvPr/>
            </p:nvSpPr>
            <p:spPr>
              <a:xfrm>
                <a:off x="494768" y="1096434"/>
                <a:ext cx="11202464" cy="847220"/>
              </a:xfrm>
              <a:prstGeom prst="rect">
                <a:avLst/>
              </a:prstGeom>
              <a:blipFill>
                <a:blip r:embed="rId3"/>
                <a:stretch>
                  <a:fillRect l="-816" t="-5755" b="-158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DF76C8F8-EFEC-4301-BE0C-46AC2A78035A}"/>
                  </a:ext>
                </a:extLst>
              </p:cNvPr>
              <p:cNvSpPr/>
              <p:nvPr/>
            </p:nvSpPr>
            <p:spPr>
              <a:xfrm>
                <a:off x="4507455" y="2066615"/>
                <a:ext cx="3556679" cy="839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𝑉</m:t>
                          </m:r>
                        </m:e>
                        <m:sub>
                          <m:r>
                            <a:rPr lang="zh-CN" altLang="en-US" sz="2000" i="1">
                              <a:latin typeface="Cambria Math" panose="02040503050406030204" pitchFamily="18" charset="0"/>
                            </a:rPr>
                            <m:t>𝑐</m:t>
                          </m:r>
                          <m:r>
                            <a:rPr lang="zh-CN" altLang="en-US" sz="2000" i="0">
                              <a:latin typeface="Cambria Math" panose="02040503050406030204" pitchFamily="18" charset="0"/>
                            </a:rPr>
                            <m:t>,</m:t>
                          </m:r>
                          <m:r>
                            <a:rPr lang="zh-CN" altLang="en-US" sz="2000" i="1">
                              <a:latin typeface="Cambria Math" panose="02040503050406030204" pitchFamily="18" charset="0"/>
                            </a:rPr>
                            <m:t>𝑎</m:t>
                          </m:r>
                        </m:sub>
                      </m:sSub>
                      <m:r>
                        <a:rPr lang="zh-CN" altLang="en-US" sz="2000" i="0">
                          <a:latin typeface="Cambria Math" panose="02040503050406030204" pitchFamily="18" charset="0"/>
                        </a:rPr>
                        <m:t>=</m:t>
                      </m:r>
                      <m:r>
                        <a:rPr lang="zh-CN" altLang="en-US" sz="2000" i="1">
                          <a:latin typeface="Cambria Math" panose="02040503050406030204" pitchFamily="18" charset="0"/>
                        </a:rPr>
                        <m:t>𝑔</m:t>
                      </m:r>
                      <m:d>
                        <m:dPr>
                          <m:ctrlPr>
                            <a:rPr lang="zh-CN" altLang="en-US" sz="2000" i="1">
                              <a:latin typeface="Cambria Math" panose="02040503050406030204" pitchFamily="18" charset="0"/>
                            </a:rPr>
                          </m:ctrlPr>
                        </m:dPr>
                        <m:e>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𝐻</m:t>
                              </m:r>
                            </m:e>
                            <m:sub>
                              <m:r>
                                <a:rPr lang="zh-CN" altLang="en-US" sz="2000" i="1">
                                  <a:latin typeface="Cambria Math" panose="02040503050406030204" pitchFamily="18" charset="0"/>
                                </a:rPr>
                                <m:t>𝑐</m:t>
                              </m:r>
                              <m:r>
                                <a:rPr lang="zh-CN" altLang="en-US" sz="2000" i="0">
                                  <a:latin typeface="Cambria Math" panose="02040503050406030204" pitchFamily="18" charset="0"/>
                                </a:rPr>
                                <m:t>,</m:t>
                              </m:r>
                              <m:r>
                                <a:rPr lang="zh-CN" altLang="en-US" sz="2000" i="1">
                                  <a:latin typeface="Cambria Math" panose="02040503050406030204" pitchFamily="18" charset="0"/>
                                </a:rPr>
                                <m:t>𝑎</m:t>
                              </m:r>
                            </m:sub>
                          </m:sSub>
                        </m:e>
                      </m:d>
                      <m:r>
                        <a:rPr lang="zh-CN" altLang="en-US" sz="2000" i="0">
                          <a:latin typeface="Cambria Math" panose="02040503050406030204" pitchFamily="18" charset="0"/>
                        </a:rPr>
                        <m:t>=</m:t>
                      </m:r>
                      <m:f>
                        <m:fPr>
                          <m:ctrlPr>
                            <a:rPr lang="zh-CN" altLang="en-US" sz="2000" i="1">
                              <a:latin typeface="Cambria Math" panose="02040503050406030204" pitchFamily="18" charset="0"/>
                            </a:rPr>
                          </m:ctrlPr>
                        </m:fPr>
                        <m:num>
                          <m:r>
                            <a:rPr lang="zh-CN" altLang="en-US" sz="2000" i="0">
                              <a:latin typeface="Cambria Math" panose="02040503050406030204" pitchFamily="18" charset="0"/>
                            </a:rPr>
                            <m:t>1</m:t>
                          </m:r>
                        </m:num>
                        <m:den>
                          <m:r>
                            <a:rPr lang="zh-CN" altLang="en-US" sz="2000" i="1">
                              <a:latin typeface="Cambria Math" panose="02040503050406030204" pitchFamily="18" charset="0"/>
                            </a:rPr>
                            <m:t>𝑚</m:t>
                          </m:r>
                        </m:den>
                      </m:f>
                      <m:nary>
                        <m:naryPr>
                          <m:chr m:val="∑"/>
                          <m:limLoc m:val="undOvr"/>
                          <m:supHide m:val="on"/>
                          <m:ctrlPr>
                            <a:rPr lang="zh-CN" altLang="en-US" sz="2000" i="1">
                              <a:latin typeface="Cambria Math" panose="02040503050406030204" pitchFamily="18" charset="0"/>
                            </a:rPr>
                          </m:ctrlPr>
                        </m:naryPr>
                        <m:sub>
                          <m:r>
                            <a:rPr lang="zh-CN" altLang="en-US" sz="2000" i="1">
                              <a:latin typeface="Cambria Math" panose="02040503050406030204" pitchFamily="18" charset="0"/>
                            </a:rPr>
                            <m:t>𝑡</m:t>
                          </m:r>
                        </m:sub>
                        <m:sup/>
                        <m:e>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𝐻</m:t>
                              </m:r>
                            </m:e>
                            <m:sub>
                              <m:r>
                                <a:rPr lang="zh-CN" altLang="en-US" sz="2000" i="1">
                                  <a:latin typeface="Cambria Math" panose="02040503050406030204" pitchFamily="18" charset="0"/>
                                </a:rPr>
                                <m:t>𝑐</m:t>
                              </m:r>
                              <m:r>
                                <a:rPr lang="zh-CN" altLang="en-US" sz="2000" i="0">
                                  <a:latin typeface="Cambria Math" panose="02040503050406030204" pitchFamily="18" charset="0"/>
                                </a:rPr>
                                <m:t>,</m:t>
                              </m:r>
                              <m:r>
                                <a:rPr lang="zh-CN" altLang="en-US" sz="2000" i="1">
                                  <a:latin typeface="Cambria Math" panose="02040503050406030204" pitchFamily="18" charset="0"/>
                                </a:rPr>
                                <m:t>𝑎</m:t>
                              </m:r>
                            </m:sub>
                          </m:sSub>
                          <m:d>
                            <m:dPr>
                              <m:ctrlPr>
                                <a:rPr lang="zh-CN" altLang="en-US" sz="2000" i="1">
                                  <a:latin typeface="Cambria Math" panose="02040503050406030204" pitchFamily="18" charset="0"/>
                                </a:rPr>
                              </m:ctrlPr>
                            </m:dPr>
                            <m:e>
                              <m:r>
                                <a:rPr lang="zh-CN" altLang="en-US" sz="2000" i="1">
                                  <a:latin typeface="Cambria Math" panose="02040503050406030204" pitchFamily="18" charset="0"/>
                                </a:rPr>
                                <m:t>𝑡</m:t>
                              </m:r>
                            </m:e>
                          </m:d>
                        </m:e>
                      </m:nary>
                    </m:oMath>
                  </m:oMathPara>
                </a14:m>
                <a:endParaRPr lang="zh-CN" altLang="en-US" sz="2000" dirty="0"/>
              </a:p>
            </p:txBody>
          </p:sp>
        </mc:Choice>
        <mc:Fallback xmlns="">
          <p:sp>
            <p:nvSpPr>
              <p:cNvPr id="11" name="矩形 10">
                <a:extLst>
                  <a:ext uri="{FF2B5EF4-FFF2-40B4-BE49-F238E27FC236}">
                    <a16:creationId xmlns:a16="http://schemas.microsoft.com/office/drawing/2014/main" id="{DF76C8F8-EFEC-4301-BE0C-46AC2A78035A}"/>
                  </a:ext>
                </a:extLst>
              </p:cNvPr>
              <p:cNvSpPr>
                <a:spLocks noRot="1" noChangeAspect="1" noMove="1" noResize="1" noEditPoints="1" noAdjustHandles="1" noChangeArrowheads="1" noChangeShapeType="1" noTextEdit="1"/>
              </p:cNvSpPr>
              <p:nvPr/>
            </p:nvSpPr>
            <p:spPr>
              <a:xfrm>
                <a:off x="4507455" y="2066615"/>
                <a:ext cx="3556679" cy="83926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37611F18-8B57-4D26-87AA-B9A70B93780C}"/>
                  </a:ext>
                </a:extLst>
              </p:cNvPr>
              <p:cNvSpPr/>
              <p:nvPr/>
            </p:nvSpPr>
            <p:spPr>
              <a:xfrm>
                <a:off x="4507455" y="2958681"/>
                <a:ext cx="3508012" cy="839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𝑉</m:t>
                          </m:r>
                        </m:e>
                        <m:sub>
                          <m:r>
                            <a:rPr lang="zh-CN" altLang="en-US" sz="2000" i="1">
                              <a:latin typeface="Cambria Math" panose="02040503050406030204" pitchFamily="18" charset="0"/>
                            </a:rPr>
                            <m:t>𝑐</m:t>
                          </m:r>
                          <m:r>
                            <a:rPr lang="zh-CN" altLang="en-US" sz="2000" i="0">
                              <a:latin typeface="Cambria Math" panose="02040503050406030204" pitchFamily="18" charset="0"/>
                            </a:rPr>
                            <m:t>,</m:t>
                          </m:r>
                          <m:r>
                            <a:rPr lang="zh-CN" altLang="en-US" sz="2000" i="1">
                              <a:latin typeface="Cambria Math" panose="02040503050406030204" pitchFamily="18" charset="0"/>
                            </a:rPr>
                            <m:t>𝑟</m:t>
                          </m:r>
                        </m:sub>
                      </m:sSub>
                      <m:r>
                        <a:rPr lang="zh-CN" altLang="en-US" sz="2000" i="0">
                          <a:latin typeface="Cambria Math" panose="02040503050406030204" pitchFamily="18" charset="0"/>
                        </a:rPr>
                        <m:t>=</m:t>
                      </m:r>
                      <m:r>
                        <a:rPr lang="zh-CN" altLang="en-US" sz="2000" i="1">
                          <a:latin typeface="Cambria Math" panose="02040503050406030204" pitchFamily="18" charset="0"/>
                        </a:rPr>
                        <m:t>𝑔</m:t>
                      </m:r>
                      <m:d>
                        <m:dPr>
                          <m:ctrlPr>
                            <a:rPr lang="zh-CN" altLang="en-US" sz="2000" i="1">
                              <a:latin typeface="Cambria Math" panose="02040503050406030204" pitchFamily="18" charset="0"/>
                            </a:rPr>
                          </m:ctrlPr>
                        </m:dPr>
                        <m:e>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𝐻</m:t>
                              </m:r>
                            </m:e>
                            <m:sub>
                              <m:r>
                                <a:rPr lang="zh-CN" altLang="en-US" sz="2000" i="1">
                                  <a:latin typeface="Cambria Math" panose="02040503050406030204" pitchFamily="18" charset="0"/>
                                </a:rPr>
                                <m:t>𝑐</m:t>
                              </m:r>
                              <m:r>
                                <a:rPr lang="zh-CN" altLang="en-US" sz="2000" i="0">
                                  <a:latin typeface="Cambria Math" panose="02040503050406030204" pitchFamily="18" charset="0"/>
                                </a:rPr>
                                <m:t>,</m:t>
                              </m:r>
                              <m:r>
                                <a:rPr lang="zh-CN" altLang="en-US" sz="2000" i="1">
                                  <a:latin typeface="Cambria Math" panose="02040503050406030204" pitchFamily="18" charset="0"/>
                                </a:rPr>
                                <m:t>𝑟</m:t>
                              </m:r>
                            </m:sub>
                          </m:sSub>
                        </m:e>
                      </m:d>
                      <m:r>
                        <a:rPr lang="zh-CN" altLang="en-US" sz="2000" i="0">
                          <a:latin typeface="Cambria Math" panose="02040503050406030204" pitchFamily="18" charset="0"/>
                        </a:rPr>
                        <m:t>=</m:t>
                      </m:r>
                      <m:f>
                        <m:fPr>
                          <m:ctrlPr>
                            <a:rPr lang="zh-CN" altLang="en-US" sz="2000" i="1">
                              <a:latin typeface="Cambria Math" panose="02040503050406030204" pitchFamily="18" charset="0"/>
                            </a:rPr>
                          </m:ctrlPr>
                        </m:fPr>
                        <m:num>
                          <m:r>
                            <a:rPr lang="zh-CN" altLang="en-US" sz="2000" i="0">
                              <a:latin typeface="Cambria Math" panose="02040503050406030204" pitchFamily="18" charset="0"/>
                            </a:rPr>
                            <m:t>1</m:t>
                          </m:r>
                        </m:num>
                        <m:den>
                          <m:r>
                            <a:rPr lang="zh-CN" altLang="en-US" sz="2000" i="1">
                              <a:latin typeface="Cambria Math" panose="02040503050406030204" pitchFamily="18" charset="0"/>
                            </a:rPr>
                            <m:t>𝑚</m:t>
                          </m:r>
                        </m:den>
                      </m:f>
                      <m:nary>
                        <m:naryPr>
                          <m:chr m:val="∑"/>
                          <m:limLoc m:val="undOvr"/>
                          <m:supHide m:val="on"/>
                          <m:ctrlPr>
                            <a:rPr lang="zh-CN" altLang="en-US" sz="2000" i="1">
                              <a:latin typeface="Cambria Math" panose="02040503050406030204" pitchFamily="18" charset="0"/>
                            </a:rPr>
                          </m:ctrlPr>
                        </m:naryPr>
                        <m:sub>
                          <m:r>
                            <a:rPr lang="zh-CN" altLang="en-US" sz="2000" i="1">
                              <a:latin typeface="Cambria Math" panose="02040503050406030204" pitchFamily="18" charset="0"/>
                            </a:rPr>
                            <m:t>𝑡</m:t>
                          </m:r>
                        </m:sub>
                        <m:sup/>
                        <m:e>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𝐻</m:t>
                              </m:r>
                            </m:e>
                            <m:sub>
                              <m:r>
                                <a:rPr lang="zh-CN" altLang="en-US" sz="2000" i="1">
                                  <a:latin typeface="Cambria Math" panose="02040503050406030204" pitchFamily="18" charset="0"/>
                                </a:rPr>
                                <m:t>𝑐</m:t>
                              </m:r>
                              <m:r>
                                <a:rPr lang="zh-CN" altLang="en-US" sz="2000" i="0">
                                  <a:latin typeface="Cambria Math" panose="02040503050406030204" pitchFamily="18" charset="0"/>
                                </a:rPr>
                                <m:t>,</m:t>
                              </m:r>
                              <m:r>
                                <a:rPr lang="zh-CN" altLang="en-US" sz="2000" i="1">
                                  <a:latin typeface="Cambria Math" panose="02040503050406030204" pitchFamily="18" charset="0"/>
                                </a:rPr>
                                <m:t>𝑟</m:t>
                              </m:r>
                            </m:sub>
                          </m:sSub>
                          <m:d>
                            <m:dPr>
                              <m:ctrlPr>
                                <a:rPr lang="zh-CN" altLang="en-US" sz="2000" i="1">
                                  <a:latin typeface="Cambria Math" panose="02040503050406030204" pitchFamily="18" charset="0"/>
                                </a:rPr>
                              </m:ctrlPr>
                            </m:dPr>
                            <m:e>
                              <m:r>
                                <a:rPr lang="zh-CN" altLang="en-US" sz="2000" i="1">
                                  <a:latin typeface="Cambria Math" panose="02040503050406030204" pitchFamily="18" charset="0"/>
                                </a:rPr>
                                <m:t>𝑡</m:t>
                              </m:r>
                            </m:e>
                          </m:d>
                        </m:e>
                      </m:nary>
                    </m:oMath>
                  </m:oMathPara>
                </a14:m>
                <a:endParaRPr lang="zh-CN" altLang="en-US" sz="2000" dirty="0"/>
              </a:p>
            </p:txBody>
          </p:sp>
        </mc:Choice>
        <mc:Fallback xmlns="">
          <p:sp>
            <p:nvSpPr>
              <p:cNvPr id="12" name="矩形 11">
                <a:extLst>
                  <a:ext uri="{FF2B5EF4-FFF2-40B4-BE49-F238E27FC236}">
                    <a16:creationId xmlns:a16="http://schemas.microsoft.com/office/drawing/2014/main" id="{37611F18-8B57-4D26-87AA-B9A70B93780C}"/>
                  </a:ext>
                </a:extLst>
              </p:cNvPr>
              <p:cNvSpPr>
                <a:spLocks noRot="1" noChangeAspect="1" noMove="1" noResize="1" noEditPoints="1" noAdjustHandles="1" noChangeArrowheads="1" noChangeShapeType="1" noTextEdit="1"/>
              </p:cNvSpPr>
              <p:nvPr/>
            </p:nvSpPr>
            <p:spPr>
              <a:xfrm>
                <a:off x="4507455" y="2958681"/>
                <a:ext cx="3508012" cy="839269"/>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7D27708C-FC77-4C72-9119-79CEA6085935}"/>
                  </a:ext>
                </a:extLst>
              </p:cNvPr>
              <p:cNvSpPr/>
              <p:nvPr/>
            </p:nvSpPr>
            <p:spPr>
              <a:xfrm>
                <a:off x="494768" y="3999027"/>
                <a:ext cx="10356734" cy="523220"/>
              </a:xfrm>
              <a:prstGeom prst="rect">
                <a:avLst/>
              </a:prstGeom>
            </p:spPr>
            <p:txBody>
              <a:bodyPr wrap="square">
                <a:spAutoFit/>
              </a:bodyPr>
              <a:lstStyle/>
              <a:p>
                <a:r>
                  <a:rPr lang="en-US" altLang="zh-CN" sz="2400" dirty="0">
                    <a:solidFill>
                      <a:srgbClr val="000000"/>
                    </a:solidFill>
                    <a:latin typeface="Times New Roman" panose="02020603050405020304" pitchFamily="18" charset="0"/>
                    <a:cs typeface="Times New Roman" panose="02020603050405020304" pitchFamily="18" charset="0"/>
                  </a:rPr>
                  <a:t>obtain all representations of parents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𝑉</m:t>
                        </m:r>
                      </m:e>
                      <m:sub>
                        <m:r>
                          <a:rPr lang="en-US" altLang="zh-CN" sz="2000" i="1">
                            <a:latin typeface="Cambria Math" panose="02040503050406030204" pitchFamily="18" charset="0"/>
                          </a:rPr>
                          <m:t>𝑃</m:t>
                        </m:r>
                      </m:sub>
                    </m:sSub>
                  </m:oMath>
                </a14:m>
                <a:r>
                  <a:rPr lang="en-US" altLang="zh-CN" sz="2800" i="1" dirty="0">
                    <a:solidFill>
                      <a:srgbClr val="000000"/>
                    </a:solidFill>
                    <a:latin typeface="Times New Roman" panose="02020603050405020304" pitchFamily="18" charset="0"/>
                    <a:cs typeface="Times New Roman" panose="02020603050405020304" pitchFamily="18" charset="0"/>
                  </a:rPr>
                  <a:t> </a:t>
                </a:r>
                <a:r>
                  <a:rPr lang="en-US" altLang="zh-CN" sz="2400" dirty="0">
                    <a:solidFill>
                      <a:srgbClr val="000000"/>
                    </a:solidFill>
                    <a:latin typeface="Times New Roman" panose="02020603050405020304" pitchFamily="18" charset="0"/>
                    <a:cs typeface="Times New Roman" panose="02020603050405020304" pitchFamily="18" charset="0"/>
                  </a:rPr>
                  <a:t>and their children label sets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𝑉</m:t>
                        </m:r>
                      </m:e>
                      <m:sub>
                        <m:r>
                          <a:rPr lang="en-US" altLang="zh-CN" sz="2000" i="1">
                            <a:latin typeface="Cambria Math" panose="02040503050406030204" pitchFamily="18" charset="0"/>
                          </a:rPr>
                          <m:t>𝐶</m:t>
                        </m:r>
                      </m:sub>
                    </m:sSub>
                    <m:r>
                      <a:rPr lang="zh-CN" altLang="en-US" sz="2000" i="1">
                        <a:latin typeface="Cambria Math" panose="02040503050406030204" pitchFamily="18" charset="0"/>
                      </a:rPr>
                      <m:t>：</m:t>
                    </m:r>
                  </m:oMath>
                </a14:m>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13" name="矩形 12">
                <a:extLst>
                  <a:ext uri="{FF2B5EF4-FFF2-40B4-BE49-F238E27FC236}">
                    <a16:creationId xmlns:a16="http://schemas.microsoft.com/office/drawing/2014/main" id="{7D27708C-FC77-4C72-9119-79CEA6085935}"/>
                  </a:ext>
                </a:extLst>
              </p:cNvPr>
              <p:cNvSpPr>
                <a:spLocks noRot="1" noChangeAspect="1" noMove="1" noResize="1" noEditPoints="1" noAdjustHandles="1" noChangeArrowheads="1" noChangeShapeType="1" noTextEdit="1"/>
              </p:cNvSpPr>
              <p:nvPr/>
            </p:nvSpPr>
            <p:spPr>
              <a:xfrm>
                <a:off x="494768" y="3999027"/>
                <a:ext cx="10356734" cy="523220"/>
              </a:xfrm>
              <a:prstGeom prst="rect">
                <a:avLst/>
              </a:prstGeom>
              <a:blipFill>
                <a:blip r:embed="rId6"/>
                <a:stretch>
                  <a:fillRect l="-883" b="-232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6899E284-5C1C-44EB-8790-84712354C429}"/>
                  </a:ext>
                </a:extLst>
              </p:cNvPr>
              <p:cNvSpPr/>
              <p:nvPr/>
            </p:nvSpPr>
            <p:spPr>
              <a:xfrm>
                <a:off x="4676774" y="4653750"/>
                <a:ext cx="2730812" cy="5507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𝑉</m:t>
                          </m:r>
                        </m:e>
                        <m:sub>
                          <m:r>
                            <a:rPr lang="zh-CN" altLang="en-US" sz="2000" i="1">
                              <a:latin typeface="Cambria Math" panose="02040503050406030204" pitchFamily="18" charset="0"/>
                            </a:rPr>
                            <m:t>𝑃</m:t>
                          </m:r>
                        </m:sub>
                      </m:sSub>
                      <m:r>
                        <a:rPr lang="zh-CN" altLang="en-US" sz="2000" i="0">
                          <a:latin typeface="Cambria Math" panose="02040503050406030204" pitchFamily="18" charset="0"/>
                        </a:rPr>
                        <m:t>=</m:t>
                      </m:r>
                      <m:d>
                        <m:dPr>
                          <m:begChr m:val="["/>
                          <m:endChr m:val="]"/>
                          <m:ctrlPr>
                            <a:rPr lang="zh-CN" altLang="en-US" sz="2000" i="1">
                              <a:latin typeface="Cambria Math" panose="02040503050406030204" pitchFamily="18" charset="0"/>
                            </a:rPr>
                          </m:ctrlPr>
                        </m:dPr>
                        <m:e>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𝑉</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𝑃</m:t>
                                  </m:r>
                                </m:e>
                                <m:sub>
                                  <m:r>
                                    <a:rPr lang="zh-CN" altLang="en-US" sz="2000" i="0">
                                      <a:latin typeface="Cambria Math" panose="02040503050406030204" pitchFamily="18" charset="0"/>
                                    </a:rPr>
                                    <m:t>1</m:t>
                                  </m:r>
                                </m:sub>
                              </m:sSub>
                            </m:sub>
                          </m:sSub>
                          <m:r>
                            <a:rPr lang="zh-CN" altLang="en-US" sz="2000" i="0">
                              <a:latin typeface="Cambria Math" panose="02040503050406030204" pitchFamily="18" charset="0"/>
                            </a:rPr>
                            <m:t>,</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𝑉</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𝑃</m:t>
                                  </m:r>
                                </m:e>
                                <m:sub>
                                  <m:r>
                                    <a:rPr lang="zh-CN" altLang="en-US" sz="2000" i="0">
                                      <a:latin typeface="Cambria Math" panose="02040503050406030204" pitchFamily="18" charset="0"/>
                                    </a:rPr>
                                    <m:t>2</m:t>
                                  </m:r>
                                </m:sub>
                              </m:sSub>
                            </m:sub>
                          </m:sSub>
                          <m:r>
                            <a:rPr lang="zh-CN" altLang="en-US" sz="2000" i="0">
                              <a:latin typeface="Cambria Math" panose="02040503050406030204" pitchFamily="18" charset="0"/>
                            </a:rPr>
                            <m:t>,…,</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𝑉</m:t>
                              </m:r>
                            </m:e>
                            <m:sub>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𝑃</m:t>
                                  </m:r>
                                </m:e>
                                <m:sub>
                                  <m:d>
                                    <m:dPr>
                                      <m:begChr m:val="|"/>
                                      <m:endChr m:val="|"/>
                                      <m:ctrlPr>
                                        <a:rPr lang="zh-CN" altLang="en-US" sz="2000" i="1">
                                          <a:latin typeface="Cambria Math" panose="02040503050406030204" pitchFamily="18" charset="0"/>
                                        </a:rPr>
                                      </m:ctrlPr>
                                    </m:dPr>
                                    <m:e>
                                      <m:r>
                                        <a:rPr lang="zh-CN" altLang="en-US" sz="2000" i="1">
                                          <a:latin typeface="Cambria Math" panose="02040503050406030204" pitchFamily="18" charset="0"/>
                                        </a:rPr>
                                        <m:t>𝑃</m:t>
                                      </m:r>
                                    </m:e>
                                  </m:d>
                                </m:sub>
                              </m:sSub>
                            </m:sub>
                          </m:sSub>
                        </m:e>
                      </m:d>
                    </m:oMath>
                  </m:oMathPara>
                </a14:m>
                <a:endParaRPr lang="zh-CN" altLang="en-US" sz="2000" dirty="0"/>
              </a:p>
            </p:txBody>
          </p:sp>
        </mc:Choice>
        <mc:Fallback xmlns="">
          <p:sp>
            <p:nvSpPr>
              <p:cNvPr id="14" name="矩形 13">
                <a:extLst>
                  <a:ext uri="{FF2B5EF4-FFF2-40B4-BE49-F238E27FC236}">
                    <a16:creationId xmlns:a16="http://schemas.microsoft.com/office/drawing/2014/main" id="{6899E284-5C1C-44EB-8790-84712354C429}"/>
                  </a:ext>
                </a:extLst>
              </p:cNvPr>
              <p:cNvSpPr>
                <a:spLocks noRot="1" noChangeAspect="1" noMove="1" noResize="1" noEditPoints="1" noAdjustHandles="1" noChangeArrowheads="1" noChangeShapeType="1" noTextEdit="1"/>
              </p:cNvSpPr>
              <p:nvPr/>
            </p:nvSpPr>
            <p:spPr>
              <a:xfrm>
                <a:off x="4676774" y="4653750"/>
                <a:ext cx="2730812" cy="550728"/>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8AC3F323-1F97-4A9E-BEEB-ED108ACC2E88}"/>
                  </a:ext>
                </a:extLst>
              </p:cNvPr>
              <p:cNvSpPr/>
              <p:nvPr/>
            </p:nvSpPr>
            <p:spPr>
              <a:xfrm>
                <a:off x="4676774" y="5405555"/>
                <a:ext cx="3587521" cy="5552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𝑉</m:t>
                          </m:r>
                        </m:e>
                        <m:sub>
                          <m:r>
                            <a:rPr lang="zh-CN" altLang="en-US" sz="2000" i="1">
                              <a:latin typeface="Cambria Math" panose="02040503050406030204" pitchFamily="18" charset="0"/>
                            </a:rPr>
                            <m:t>𝐶</m:t>
                          </m:r>
                        </m:sub>
                      </m:sSub>
                      <m:r>
                        <a:rPr lang="zh-CN" altLang="en-US" sz="2000" i="0">
                          <a:latin typeface="Cambria Math" panose="02040503050406030204" pitchFamily="18" charset="0"/>
                        </a:rPr>
                        <m:t>=</m:t>
                      </m:r>
                      <m:d>
                        <m:dPr>
                          <m:begChr m:val="["/>
                          <m:endChr m:val="]"/>
                          <m:ctrlPr>
                            <a:rPr lang="zh-CN" altLang="en-US" sz="2000" i="1">
                              <a:latin typeface="Cambria Math" panose="02040503050406030204" pitchFamily="18" charset="0"/>
                            </a:rPr>
                          </m:ctrlPr>
                        </m:dPr>
                        <m:e>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𝑉</m:t>
                              </m:r>
                            </m:e>
                            <m:sub>
                              <m:r>
                                <a:rPr lang="zh-CN" altLang="en-US" sz="2000" i="1">
                                  <a:latin typeface="Cambria Math" panose="02040503050406030204" pitchFamily="18" charset="0"/>
                                </a:rPr>
                                <m:t>𝐶</m:t>
                              </m:r>
                              <m:d>
                                <m:dPr>
                                  <m:ctrlPr>
                                    <a:rPr lang="zh-CN" altLang="en-US" sz="2000" i="1">
                                      <a:latin typeface="Cambria Math" panose="02040503050406030204" pitchFamily="18" charset="0"/>
                                    </a:rPr>
                                  </m:ctrlPr>
                                </m:dPr>
                                <m:e>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𝑝</m:t>
                                      </m:r>
                                    </m:e>
                                    <m:sub>
                                      <m:r>
                                        <a:rPr lang="zh-CN" altLang="en-US" sz="2000" i="0">
                                          <a:latin typeface="Cambria Math" panose="02040503050406030204" pitchFamily="18" charset="0"/>
                                        </a:rPr>
                                        <m:t>1</m:t>
                                      </m:r>
                                    </m:sub>
                                  </m:sSub>
                                </m:e>
                              </m:d>
                            </m:sub>
                          </m:sSub>
                          <m:r>
                            <a:rPr lang="zh-CN" altLang="en-US" sz="2000" i="0">
                              <a:latin typeface="Cambria Math" panose="02040503050406030204" pitchFamily="18" charset="0"/>
                            </a:rPr>
                            <m:t>,</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𝑉</m:t>
                              </m:r>
                            </m:e>
                            <m:sub>
                              <m:r>
                                <a:rPr lang="zh-CN" altLang="en-US" sz="2000" i="1">
                                  <a:latin typeface="Cambria Math" panose="02040503050406030204" pitchFamily="18" charset="0"/>
                                </a:rPr>
                                <m:t>𝐶</m:t>
                              </m:r>
                              <m:d>
                                <m:dPr>
                                  <m:ctrlPr>
                                    <a:rPr lang="zh-CN" altLang="en-US" sz="2000" i="1">
                                      <a:latin typeface="Cambria Math" panose="02040503050406030204" pitchFamily="18" charset="0"/>
                                    </a:rPr>
                                  </m:ctrlPr>
                                </m:dPr>
                                <m:e>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𝑝</m:t>
                                      </m:r>
                                    </m:e>
                                    <m:sub>
                                      <m:r>
                                        <a:rPr lang="zh-CN" altLang="en-US" sz="2000" i="0">
                                          <a:latin typeface="Cambria Math" panose="02040503050406030204" pitchFamily="18" charset="0"/>
                                        </a:rPr>
                                        <m:t>2</m:t>
                                      </m:r>
                                    </m:sub>
                                  </m:sSub>
                                </m:e>
                              </m:d>
                            </m:sub>
                          </m:sSub>
                          <m:r>
                            <a:rPr lang="zh-CN" altLang="en-US" sz="2000" i="0">
                              <a:latin typeface="Cambria Math" panose="02040503050406030204" pitchFamily="18" charset="0"/>
                            </a:rPr>
                            <m:t>,…,</m:t>
                          </m:r>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𝑉</m:t>
                              </m:r>
                            </m:e>
                            <m:sub>
                              <m:r>
                                <a:rPr lang="zh-CN" altLang="en-US" sz="2000" i="1">
                                  <a:latin typeface="Cambria Math" panose="02040503050406030204" pitchFamily="18" charset="0"/>
                                </a:rPr>
                                <m:t>𝐶</m:t>
                              </m:r>
                              <m:d>
                                <m:dPr>
                                  <m:ctrlPr>
                                    <a:rPr lang="zh-CN" altLang="en-US" sz="2000" i="1">
                                      <a:latin typeface="Cambria Math" panose="02040503050406030204" pitchFamily="18" charset="0"/>
                                    </a:rPr>
                                  </m:ctrlPr>
                                </m:dPr>
                                <m:e>
                                  <m:sSub>
                                    <m:sSubPr>
                                      <m:ctrlPr>
                                        <a:rPr lang="zh-CN" altLang="en-US" sz="2000" i="1">
                                          <a:latin typeface="Cambria Math" panose="02040503050406030204" pitchFamily="18" charset="0"/>
                                        </a:rPr>
                                      </m:ctrlPr>
                                    </m:sSubPr>
                                    <m:e>
                                      <m:r>
                                        <a:rPr lang="zh-CN" altLang="en-US" sz="2000" i="1">
                                          <a:latin typeface="Cambria Math" panose="02040503050406030204" pitchFamily="18" charset="0"/>
                                        </a:rPr>
                                        <m:t>𝐶</m:t>
                                      </m:r>
                                    </m:e>
                                    <m:sub>
                                      <m:d>
                                        <m:dPr>
                                          <m:begChr m:val="|"/>
                                          <m:endChr m:val="|"/>
                                          <m:ctrlPr>
                                            <a:rPr lang="zh-CN" altLang="en-US" sz="2000" i="1">
                                              <a:latin typeface="Cambria Math" panose="02040503050406030204" pitchFamily="18" charset="0"/>
                                            </a:rPr>
                                          </m:ctrlPr>
                                        </m:dPr>
                                        <m:e>
                                          <m:r>
                                            <a:rPr lang="zh-CN" altLang="en-US" sz="2000" i="1">
                                              <a:latin typeface="Cambria Math" panose="02040503050406030204" pitchFamily="18" charset="0"/>
                                            </a:rPr>
                                            <m:t>𝑃</m:t>
                                          </m:r>
                                        </m:e>
                                      </m:d>
                                    </m:sub>
                                  </m:sSub>
                                </m:e>
                              </m:d>
                            </m:sub>
                          </m:sSub>
                        </m:e>
                      </m:d>
                    </m:oMath>
                  </m:oMathPara>
                </a14:m>
                <a:endParaRPr lang="zh-CN" altLang="en-US" sz="2000" dirty="0"/>
              </a:p>
            </p:txBody>
          </p:sp>
        </mc:Choice>
        <mc:Fallback xmlns="">
          <p:sp>
            <p:nvSpPr>
              <p:cNvPr id="15" name="矩形 14">
                <a:extLst>
                  <a:ext uri="{FF2B5EF4-FFF2-40B4-BE49-F238E27FC236}">
                    <a16:creationId xmlns:a16="http://schemas.microsoft.com/office/drawing/2014/main" id="{8AC3F323-1F97-4A9E-BEEB-ED108ACC2E88}"/>
                  </a:ext>
                </a:extLst>
              </p:cNvPr>
              <p:cNvSpPr>
                <a:spLocks noRot="1" noChangeAspect="1" noMove="1" noResize="1" noEditPoints="1" noAdjustHandles="1" noChangeArrowheads="1" noChangeShapeType="1" noTextEdit="1"/>
              </p:cNvSpPr>
              <p:nvPr/>
            </p:nvSpPr>
            <p:spPr>
              <a:xfrm>
                <a:off x="4676774" y="5405555"/>
                <a:ext cx="3587521" cy="555280"/>
              </a:xfrm>
              <a:prstGeom prst="rect">
                <a:avLst/>
              </a:prstGeom>
              <a:blipFill>
                <a:blip r:embed="rId8"/>
                <a:stretch>
                  <a:fillRect/>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4BAE1939-99F5-4192-A5AC-B6DE1425A1B1}"/>
              </a:ext>
            </a:extLst>
          </p:cNvPr>
          <p:cNvSpPr txBox="1"/>
          <p:nvPr/>
        </p:nvSpPr>
        <p:spPr>
          <a:xfrm>
            <a:off x="9265298" y="2726653"/>
            <a:ext cx="746450" cy="369332"/>
          </a:xfrm>
          <a:prstGeom prst="rect">
            <a:avLst/>
          </a:prstGeom>
          <a:noFill/>
        </p:spPr>
        <p:txBody>
          <a:bodyPr wrap="square" rtlCol="0">
            <a:spAutoFit/>
          </a:bodyPr>
          <a:lstStyle/>
          <a:p>
            <a:r>
              <a:rPr lang="zh-CN" altLang="en-US" dirty="0"/>
              <a:t>（</a:t>
            </a:r>
            <a:r>
              <a:rPr lang="en-US" altLang="zh-CN" dirty="0"/>
              <a:t>5</a:t>
            </a:r>
            <a:r>
              <a:rPr lang="zh-CN" altLang="en-US" dirty="0"/>
              <a:t>）</a:t>
            </a:r>
          </a:p>
        </p:txBody>
      </p:sp>
      <p:sp>
        <p:nvSpPr>
          <p:cNvPr id="16" name="矩形 15">
            <a:extLst>
              <a:ext uri="{FF2B5EF4-FFF2-40B4-BE49-F238E27FC236}">
                <a16:creationId xmlns:a16="http://schemas.microsoft.com/office/drawing/2014/main" id="{3C0E4AB0-348C-459E-8F8E-EEA32D718220}"/>
              </a:ext>
            </a:extLst>
          </p:cNvPr>
          <p:cNvSpPr/>
          <p:nvPr/>
        </p:nvSpPr>
        <p:spPr>
          <a:xfrm>
            <a:off x="0" y="6429374"/>
            <a:ext cx="12204000" cy="428625"/>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1573622"/>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箭头: 五边形 4">
            <a:extLst>
              <a:ext uri="{FF2B5EF4-FFF2-40B4-BE49-F238E27FC236}">
                <a16:creationId xmlns:a16="http://schemas.microsoft.com/office/drawing/2014/main" id="{F63A1E11-F59F-4375-B2C4-FD9CF47BCF6E}"/>
              </a:ext>
            </a:extLst>
          </p:cNvPr>
          <p:cNvSpPr/>
          <p:nvPr/>
        </p:nvSpPr>
        <p:spPr>
          <a:xfrm>
            <a:off x="-1" y="1"/>
            <a:ext cx="4609323" cy="714374"/>
          </a:xfrm>
          <a:prstGeom prst="homePlate">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24569D"/>
                </a:solidFill>
                <a:latin typeface="Times New Roman" panose="02020603050405020304" pitchFamily="18" charset="0"/>
                <a:cs typeface="Times New Roman" panose="02020603050405020304" pitchFamily="18" charset="0"/>
              </a:rPr>
              <a:t>2.2.3 Matching Layer</a:t>
            </a:r>
            <a:endParaRPr lang="zh-CN" altLang="en-US" sz="3600" b="1" dirty="0">
              <a:solidFill>
                <a:srgbClr val="24569D"/>
              </a:solidFill>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778033C9-6136-4B0F-88F7-443A8B98C5C5}"/>
              </a:ext>
            </a:extLst>
          </p:cNvPr>
          <p:cNvSpPr/>
          <p:nvPr/>
        </p:nvSpPr>
        <p:spPr>
          <a:xfrm>
            <a:off x="9638523" y="111967"/>
            <a:ext cx="2105117" cy="345233"/>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rPr>
              <a:t>Chongqing University of Technology</a:t>
            </a:r>
            <a:endParaRPr lang="zh-CN" altLang="en-US"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4" name="椭圆 3">
            <a:extLst>
              <a:ext uri="{FF2B5EF4-FFF2-40B4-BE49-F238E27FC236}">
                <a16:creationId xmlns:a16="http://schemas.microsoft.com/office/drawing/2014/main" id="{4A42B7D1-BDD2-424E-9941-F50B639479C3}"/>
              </a:ext>
            </a:extLst>
          </p:cNvPr>
          <p:cNvSpPr/>
          <p:nvPr/>
        </p:nvSpPr>
        <p:spPr>
          <a:xfrm>
            <a:off x="11585019" y="18662"/>
            <a:ext cx="588319" cy="53184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EF1B5F90-CD1B-453B-AFC8-F6A7086871A7}"/>
              </a:ext>
            </a:extLst>
          </p:cNvPr>
          <p:cNvSpPr/>
          <p:nvPr/>
        </p:nvSpPr>
        <p:spPr>
          <a:xfrm>
            <a:off x="512406" y="984961"/>
            <a:ext cx="11167188" cy="461665"/>
          </a:xfrm>
          <a:prstGeom prst="rect">
            <a:avLst/>
          </a:prstGeom>
        </p:spPr>
        <p:txBody>
          <a:bodyPr wrap="square">
            <a:spAutoFit/>
          </a:bodyPr>
          <a:lstStyle/>
          <a:p>
            <a:r>
              <a:rPr lang="en-US" altLang="zh-CN" sz="2400" dirty="0">
                <a:highlight>
                  <a:srgbClr val="FFFF00"/>
                </a:highlight>
                <a:latin typeface="Times New Roman" panose="02020603050405020304" pitchFamily="18" charset="0"/>
                <a:cs typeface="Times New Roman" panose="02020603050405020304" pitchFamily="18" charset="0"/>
              </a:rPr>
              <a:t>Purpose: select attentive semantics from both facts and labels to generate relevance scores</a:t>
            </a:r>
            <a:endParaRPr lang="zh-CN" altLang="en-US" sz="2400" dirty="0">
              <a:highlight>
                <a:srgbClr val="FFFF00"/>
              </a:highlight>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BF425182-5E6D-4AE8-927E-227872C82B17}"/>
              </a:ext>
            </a:extLst>
          </p:cNvPr>
          <p:cNvSpPr/>
          <p:nvPr/>
        </p:nvSpPr>
        <p:spPr>
          <a:xfrm>
            <a:off x="550699" y="1605907"/>
            <a:ext cx="7430278" cy="400110"/>
          </a:xfrm>
          <a:prstGeom prst="rect">
            <a:avLst/>
          </a:prstGeom>
        </p:spPr>
        <p:txBody>
          <a:bodyPr wrap="square">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propose a co-attention mechanism to compute the affinity matrix:</a:t>
            </a: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2D9E4EA1-D4FB-4F32-B6E5-7A3197B1BCE5}"/>
                  </a:ext>
                </a:extLst>
              </p:cNvPr>
              <p:cNvSpPr/>
              <p:nvPr/>
            </p:nvSpPr>
            <p:spPr>
              <a:xfrm>
                <a:off x="3206656" y="2250883"/>
                <a:ext cx="2041777" cy="4199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𝑀</m:t>
                          </m:r>
                        </m:e>
                        <m:sub>
                          <m:r>
                            <a:rPr lang="zh-CN" altLang="en-US" i="1">
                              <a:latin typeface="Cambria Math" panose="02040503050406030204" pitchFamily="18" charset="0"/>
                            </a:rPr>
                            <m:t>𝑓</m:t>
                          </m:r>
                          <m:r>
                            <a:rPr lang="zh-CN" altLang="en-US" i="0">
                              <a:latin typeface="Cambria Math" panose="02040503050406030204" pitchFamily="18" charset="0"/>
                            </a:rPr>
                            <m:t>,</m:t>
                          </m:r>
                          <m:r>
                            <a:rPr lang="zh-CN" altLang="en-US" i="1">
                              <a:latin typeface="Cambria Math" panose="02040503050406030204" pitchFamily="18" charset="0"/>
                            </a:rPr>
                            <m:t>𝑝</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𝑉</m:t>
                          </m:r>
                        </m:e>
                        <m:sub>
                          <m:r>
                            <a:rPr lang="zh-CN" altLang="en-US" i="1">
                              <a:latin typeface="Cambria Math" panose="02040503050406030204" pitchFamily="18" charset="0"/>
                            </a:rPr>
                            <m:t>𝑓</m:t>
                          </m:r>
                        </m:sub>
                      </m:sSub>
                      <m:r>
                        <a:rPr lang="zh-CN" altLang="en-US" i="1">
                          <a:latin typeface="Cambria Math" panose="02040503050406030204" pitchFamily="18" charset="0"/>
                        </a:rPr>
                        <m:t>𝑠</m:t>
                      </m:r>
                      <m:d>
                        <m:dPr>
                          <m:ctrlPr>
                            <a:rPr lang="zh-CN" altLang="en-US" i="1">
                              <a:latin typeface="Cambria Math" panose="02040503050406030204" pitchFamily="18" charset="0"/>
                            </a:rPr>
                          </m:ctrlPr>
                        </m:dPr>
                        <m:e>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𝑉</m:t>
                              </m:r>
                            </m:e>
                            <m:sub>
                              <m:r>
                                <a:rPr lang="zh-CN" altLang="en-US" i="1">
                                  <a:latin typeface="Cambria Math" panose="02040503050406030204" pitchFamily="18" charset="0"/>
                                </a:rPr>
                                <m:t>𝑓</m:t>
                              </m:r>
                            </m:sub>
                            <m:sup>
                              <m:r>
                                <a:rPr lang="zh-CN" altLang="en-US" i="1">
                                  <a:latin typeface="Cambria Math" panose="02040503050406030204" pitchFamily="18" charset="0"/>
                                </a:rPr>
                                <m:t>𝑇</m:t>
                              </m:r>
                            </m:sup>
                          </m:sSubSup>
                          <m:sSub>
                            <m:sSubPr>
                              <m:ctrlPr>
                                <a:rPr lang="zh-CN" altLang="en-US" i="1">
                                  <a:latin typeface="Cambria Math" panose="02040503050406030204" pitchFamily="18" charset="0"/>
                                </a:rPr>
                              </m:ctrlPr>
                            </m:sSubPr>
                            <m:e>
                              <m:r>
                                <a:rPr lang="zh-CN" altLang="en-US" i="1">
                                  <a:latin typeface="Cambria Math" panose="02040503050406030204" pitchFamily="18" charset="0"/>
                                </a:rPr>
                                <m:t>𝑉</m:t>
                              </m:r>
                            </m:e>
                            <m:sub>
                              <m:r>
                                <a:rPr lang="zh-CN" altLang="en-US" i="1">
                                  <a:latin typeface="Cambria Math" panose="02040503050406030204" pitchFamily="18" charset="0"/>
                                </a:rPr>
                                <m:t>𝑃</m:t>
                              </m:r>
                            </m:sub>
                          </m:sSub>
                        </m:e>
                      </m:d>
                    </m:oMath>
                  </m:oMathPara>
                </a14:m>
                <a:endParaRPr lang="zh-CN" altLang="en-US" dirty="0"/>
              </a:p>
            </p:txBody>
          </p:sp>
        </mc:Choice>
        <mc:Fallback xmlns="">
          <p:sp>
            <p:nvSpPr>
              <p:cNvPr id="7" name="矩形 6">
                <a:extLst>
                  <a:ext uri="{FF2B5EF4-FFF2-40B4-BE49-F238E27FC236}">
                    <a16:creationId xmlns:a16="http://schemas.microsoft.com/office/drawing/2014/main" id="{2D9E4EA1-D4FB-4F32-B6E5-7A3197B1BCE5}"/>
                  </a:ext>
                </a:extLst>
              </p:cNvPr>
              <p:cNvSpPr>
                <a:spLocks noRot="1" noChangeAspect="1" noMove="1" noResize="1" noEditPoints="1" noAdjustHandles="1" noChangeArrowheads="1" noChangeShapeType="1" noTextEdit="1"/>
              </p:cNvSpPr>
              <p:nvPr/>
            </p:nvSpPr>
            <p:spPr>
              <a:xfrm>
                <a:off x="3206656" y="2250883"/>
                <a:ext cx="2041777" cy="419923"/>
              </a:xfrm>
              <a:prstGeom prst="rect">
                <a:avLst/>
              </a:prstGeom>
              <a:blipFill>
                <a:blip r:embed="rId3"/>
                <a:stretch>
                  <a:fillRect b="-101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B2926C7F-623A-4603-8519-08F5CC29DC40}"/>
                  </a:ext>
                </a:extLst>
              </p:cNvPr>
              <p:cNvSpPr/>
              <p:nvPr/>
            </p:nvSpPr>
            <p:spPr>
              <a:xfrm>
                <a:off x="6547776" y="2109114"/>
                <a:ext cx="2433936" cy="582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zh-CN" altLang="en-US" i="1">
                              <a:latin typeface="Cambria Math" panose="02040503050406030204" pitchFamily="18" charset="0"/>
                            </a:rPr>
                            <m:t>𝑀</m:t>
                          </m:r>
                        </m:e>
                        <m:sub>
                          <m:r>
                            <a:rPr lang="zh-CN" altLang="en-US" i="1">
                              <a:latin typeface="Cambria Math" panose="02040503050406030204" pitchFamily="18" charset="0"/>
                            </a:rPr>
                            <m:t>𝑝</m:t>
                          </m:r>
                          <m:r>
                            <a:rPr lang="zh-CN" altLang="en-US" i="0">
                              <a:latin typeface="Cambria Math" panose="02040503050406030204" pitchFamily="18" charset="0"/>
                            </a:rPr>
                            <m:t>,</m:t>
                          </m:r>
                          <m:r>
                            <a:rPr lang="zh-CN" altLang="en-US" i="1">
                              <a:latin typeface="Cambria Math" panose="02040503050406030204" pitchFamily="18" charset="0"/>
                            </a:rPr>
                            <m:t>𝑓</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𝑉</m:t>
                          </m:r>
                        </m:e>
                        <m:sub>
                          <m:r>
                            <a:rPr lang="zh-CN" altLang="en-US" i="1">
                              <a:latin typeface="Cambria Math" panose="02040503050406030204" pitchFamily="18" charset="0"/>
                            </a:rPr>
                            <m:t>𝑝</m:t>
                          </m:r>
                        </m:sub>
                      </m:sSub>
                      <m:r>
                        <a:rPr lang="zh-CN" altLang="en-US" i="1">
                          <a:latin typeface="Cambria Math" panose="02040503050406030204" pitchFamily="18" charset="0"/>
                        </a:rPr>
                        <m:t>𝑠</m:t>
                      </m:r>
                      <m:d>
                        <m:dPr>
                          <m:ctrlPr>
                            <a:rPr lang="en-US" altLang="zh-CN" i="1" smtClean="0">
                              <a:latin typeface="Cambria Math" panose="02040503050406030204" pitchFamily="18" charset="0"/>
                            </a:rPr>
                          </m:ctrlPr>
                        </m:dPr>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𝑉</m:t>
                                      </m:r>
                                    </m:e>
                                    <m:sub>
                                      <m:r>
                                        <a:rPr lang="zh-CN" altLang="en-US" i="1">
                                          <a:latin typeface="Cambria Math" panose="02040503050406030204" pitchFamily="18" charset="0"/>
                                        </a:rPr>
                                        <m:t>𝑓</m:t>
                                      </m:r>
                                    </m:sub>
                                    <m:sup>
                                      <m:r>
                                        <a:rPr lang="zh-CN" altLang="en-US" i="1">
                                          <a:latin typeface="Cambria Math" panose="02040503050406030204" pitchFamily="18" charset="0"/>
                                        </a:rPr>
                                        <m:t>𝑇</m:t>
                                      </m:r>
                                    </m:sup>
                                  </m:sSubSup>
                                  <m:sSub>
                                    <m:sSubPr>
                                      <m:ctrlPr>
                                        <a:rPr lang="zh-CN" altLang="en-US" i="1">
                                          <a:latin typeface="Cambria Math" panose="02040503050406030204" pitchFamily="18" charset="0"/>
                                        </a:rPr>
                                      </m:ctrlPr>
                                    </m:sSubPr>
                                    <m:e>
                                      <m:r>
                                        <a:rPr lang="zh-CN" altLang="en-US" i="1">
                                          <a:latin typeface="Cambria Math" panose="02040503050406030204" pitchFamily="18" charset="0"/>
                                        </a:rPr>
                                        <m:t>𝑉</m:t>
                                      </m:r>
                                    </m:e>
                                    <m:sub>
                                      <m:r>
                                        <a:rPr lang="zh-CN" altLang="en-US" i="1">
                                          <a:latin typeface="Cambria Math" panose="02040503050406030204" pitchFamily="18" charset="0"/>
                                        </a:rPr>
                                        <m:t>𝑃</m:t>
                                      </m:r>
                                    </m:sub>
                                  </m:sSub>
                                </m:e>
                              </m:d>
                            </m:e>
                            <m:sup>
                              <m:r>
                                <a:rPr lang="zh-CN" altLang="en-US" i="1">
                                  <a:latin typeface="Cambria Math" panose="02040503050406030204" pitchFamily="18" charset="0"/>
                                </a:rPr>
                                <m:t>𝑇</m:t>
                              </m:r>
                            </m:sup>
                          </m:sSup>
                        </m:e>
                      </m:d>
                    </m:oMath>
                  </m:oMathPara>
                </a14:m>
                <a:endParaRPr lang="zh-CN" altLang="en-US" dirty="0"/>
              </a:p>
            </p:txBody>
          </p:sp>
        </mc:Choice>
        <mc:Fallback xmlns="">
          <p:sp>
            <p:nvSpPr>
              <p:cNvPr id="8" name="矩形 7">
                <a:extLst>
                  <a:ext uri="{FF2B5EF4-FFF2-40B4-BE49-F238E27FC236}">
                    <a16:creationId xmlns:a16="http://schemas.microsoft.com/office/drawing/2014/main" id="{B2926C7F-623A-4603-8519-08F5CC29DC40}"/>
                  </a:ext>
                </a:extLst>
              </p:cNvPr>
              <p:cNvSpPr>
                <a:spLocks noRot="1" noChangeAspect="1" noMove="1" noResize="1" noEditPoints="1" noAdjustHandles="1" noChangeArrowheads="1" noChangeShapeType="1" noTextEdit="1"/>
              </p:cNvSpPr>
              <p:nvPr/>
            </p:nvSpPr>
            <p:spPr>
              <a:xfrm>
                <a:off x="6547776" y="2109114"/>
                <a:ext cx="2433936" cy="58214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B892F95D-D800-44C2-B4B6-91D4DE3AA8CE}"/>
                  </a:ext>
                </a:extLst>
              </p:cNvPr>
              <p:cNvSpPr/>
              <p:nvPr/>
            </p:nvSpPr>
            <p:spPr>
              <a:xfrm>
                <a:off x="3206656" y="2880037"/>
                <a:ext cx="2269019" cy="4199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𝑀</m:t>
                          </m:r>
                        </m:e>
                        <m:sub>
                          <m:r>
                            <a:rPr lang="zh-CN" altLang="en-US" i="1">
                              <a:latin typeface="Cambria Math" panose="02040503050406030204" pitchFamily="18" charset="0"/>
                            </a:rPr>
                            <m:t>𝑓</m:t>
                          </m:r>
                          <m:r>
                            <a:rPr lang="zh-CN" altLang="en-US" i="0">
                              <a:latin typeface="Cambria Math" panose="02040503050406030204" pitchFamily="18" charset="0"/>
                            </a:rPr>
                            <m:t>,</m:t>
                          </m:r>
                          <m:r>
                            <a:rPr lang="zh-CN" altLang="en-US" i="1">
                              <a:latin typeface="Cambria Math" panose="02040503050406030204" pitchFamily="18" charset="0"/>
                            </a:rPr>
                            <m:t>𝑐</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𝑉</m:t>
                          </m:r>
                        </m:e>
                        <m:sub>
                          <m:r>
                            <a:rPr lang="zh-CN" altLang="en-US" i="1">
                              <a:latin typeface="Cambria Math" panose="02040503050406030204" pitchFamily="18" charset="0"/>
                            </a:rPr>
                            <m:t>𝑓</m:t>
                          </m:r>
                        </m:sub>
                      </m:sSub>
                      <m:r>
                        <a:rPr lang="zh-CN" altLang="en-US" i="1">
                          <a:latin typeface="Cambria Math" panose="02040503050406030204" pitchFamily="18" charset="0"/>
                        </a:rPr>
                        <m:t>𝑠</m:t>
                      </m:r>
                      <m:d>
                        <m:dPr>
                          <m:ctrlPr>
                            <a:rPr lang="zh-CN" altLang="en-US" i="1">
                              <a:latin typeface="Cambria Math" panose="02040503050406030204" pitchFamily="18" charset="0"/>
                            </a:rPr>
                          </m:ctrlPr>
                        </m:dPr>
                        <m:e>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𝑉</m:t>
                              </m:r>
                            </m:e>
                            <m:sub>
                              <m:r>
                                <a:rPr lang="zh-CN" altLang="en-US" i="1">
                                  <a:latin typeface="Cambria Math" panose="02040503050406030204" pitchFamily="18" charset="0"/>
                                </a:rPr>
                                <m:t>𝑓</m:t>
                              </m:r>
                            </m:sub>
                            <m:sup>
                              <m:r>
                                <a:rPr lang="zh-CN" altLang="en-US" i="1">
                                  <a:latin typeface="Cambria Math" panose="02040503050406030204" pitchFamily="18" charset="0"/>
                                </a:rPr>
                                <m:t>𝑇</m:t>
                              </m:r>
                            </m:sup>
                          </m:sSubSup>
                          <m:sSub>
                            <m:sSubPr>
                              <m:ctrlPr>
                                <a:rPr lang="zh-CN" altLang="en-US" i="1">
                                  <a:latin typeface="Cambria Math" panose="02040503050406030204" pitchFamily="18" charset="0"/>
                                </a:rPr>
                              </m:ctrlPr>
                            </m:sSubPr>
                            <m:e>
                              <m:r>
                                <a:rPr lang="zh-CN" altLang="en-US" i="1">
                                  <a:latin typeface="Cambria Math" panose="02040503050406030204" pitchFamily="18" charset="0"/>
                                </a:rPr>
                                <m:t>𝑉</m:t>
                              </m:r>
                            </m:e>
                            <m:sub>
                              <m:r>
                                <a:rPr lang="zh-CN" altLang="en-US" i="1">
                                  <a:latin typeface="Cambria Math" panose="02040503050406030204" pitchFamily="18" charset="0"/>
                                </a:rPr>
                                <m:t>𝐶</m:t>
                              </m:r>
                              <m:d>
                                <m:dPr>
                                  <m:ctrlPr>
                                    <a:rPr lang="zh-CN" altLang="en-US" i="1">
                                      <a:latin typeface="Cambria Math" panose="02040503050406030204" pitchFamily="18" charset="0"/>
                                    </a:rPr>
                                  </m:ctrlPr>
                                </m:dPr>
                                <m:e>
                                  <m:r>
                                    <a:rPr lang="zh-CN" altLang="en-US" i="1">
                                      <a:latin typeface="Cambria Math" panose="02040503050406030204" pitchFamily="18" charset="0"/>
                                    </a:rPr>
                                    <m:t>𝑝</m:t>
                                  </m:r>
                                </m:e>
                              </m:d>
                            </m:sub>
                          </m:sSub>
                        </m:e>
                      </m:d>
                    </m:oMath>
                  </m:oMathPara>
                </a14:m>
                <a:endParaRPr lang="zh-CN" altLang="en-US" dirty="0"/>
              </a:p>
            </p:txBody>
          </p:sp>
        </mc:Choice>
        <mc:Fallback xmlns="">
          <p:sp>
            <p:nvSpPr>
              <p:cNvPr id="9" name="矩形 8">
                <a:extLst>
                  <a:ext uri="{FF2B5EF4-FFF2-40B4-BE49-F238E27FC236}">
                    <a16:creationId xmlns:a16="http://schemas.microsoft.com/office/drawing/2014/main" id="{B892F95D-D800-44C2-B4B6-91D4DE3AA8CE}"/>
                  </a:ext>
                </a:extLst>
              </p:cNvPr>
              <p:cNvSpPr>
                <a:spLocks noRot="1" noChangeAspect="1" noMove="1" noResize="1" noEditPoints="1" noAdjustHandles="1" noChangeArrowheads="1" noChangeShapeType="1" noTextEdit="1"/>
              </p:cNvSpPr>
              <p:nvPr/>
            </p:nvSpPr>
            <p:spPr>
              <a:xfrm>
                <a:off x="3206656" y="2880037"/>
                <a:ext cx="2269019" cy="419923"/>
              </a:xfrm>
              <a:prstGeom prst="rect">
                <a:avLst/>
              </a:prstGeom>
              <a:blipFill>
                <a:blip r:embed="rId5"/>
                <a:stretch>
                  <a:fillRect b="-101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02E543BF-350F-46D0-B0D1-C4DF151D9FF5}"/>
                  </a:ext>
                </a:extLst>
              </p:cNvPr>
              <p:cNvSpPr/>
              <p:nvPr/>
            </p:nvSpPr>
            <p:spPr>
              <a:xfrm>
                <a:off x="6547776" y="2738268"/>
                <a:ext cx="2934521" cy="582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𝑀</m:t>
                          </m:r>
                        </m:e>
                        <m:sub>
                          <m:r>
                            <a:rPr lang="zh-CN" altLang="en-US" i="1">
                              <a:latin typeface="Cambria Math" panose="02040503050406030204" pitchFamily="18" charset="0"/>
                            </a:rPr>
                            <m:t>𝑐</m:t>
                          </m:r>
                          <m:r>
                            <a:rPr lang="zh-CN" altLang="en-US" i="0">
                              <a:latin typeface="Cambria Math" panose="02040503050406030204" pitchFamily="18" charset="0"/>
                            </a:rPr>
                            <m:t>,</m:t>
                          </m:r>
                          <m:r>
                            <a:rPr lang="zh-CN" altLang="en-US" i="1">
                              <a:latin typeface="Cambria Math" panose="02040503050406030204" pitchFamily="18" charset="0"/>
                            </a:rPr>
                            <m:t>𝑓</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𝑉</m:t>
                          </m:r>
                        </m:e>
                        <m:sub>
                          <m:r>
                            <a:rPr lang="zh-CN" altLang="en-US" i="1">
                              <a:latin typeface="Cambria Math" panose="02040503050406030204" pitchFamily="18" charset="0"/>
                            </a:rPr>
                            <m:t>𝐶</m:t>
                          </m:r>
                          <m:d>
                            <m:dPr>
                              <m:ctrlPr>
                                <a:rPr lang="zh-CN" altLang="en-US" i="1">
                                  <a:latin typeface="Cambria Math" panose="02040503050406030204" pitchFamily="18" charset="0"/>
                                </a:rPr>
                              </m:ctrlPr>
                            </m:dPr>
                            <m:e>
                              <m:r>
                                <a:rPr lang="zh-CN" altLang="en-US" i="1">
                                  <a:latin typeface="Cambria Math" panose="02040503050406030204" pitchFamily="18" charset="0"/>
                                </a:rPr>
                                <m:t>𝑝</m:t>
                              </m:r>
                            </m:e>
                          </m:d>
                        </m:sub>
                      </m:sSub>
                      <m:r>
                        <a:rPr lang="zh-CN" altLang="en-US" i="1">
                          <a:latin typeface="Cambria Math" panose="02040503050406030204" pitchFamily="18" charset="0"/>
                        </a:rPr>
                        <m:t>𝑠</m:t>
                      </m:r>
                      <m:d>
                        <m:dPr>
                          <m:ctrlPr>
                            <a:rPr lang="en-US" altLang="zh-CN" i="1" smtClean="0">
                              <a:latin typeface="Cambria Math" panose="02040503050406030204" pitchFamily="18" charset="0"/>
                            </a:rPr>
                          </m:ctrlPr>
                        </m:dPr>
                        <m:e>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𝑉</m:t>
                                      </m:r>
                                    </m:e>
                                    <m:sub>
                                      <m:r>
                                        <a:rPr lang="zh-CN" altLang="en-US" i="1">
                                          <a:latin typeface="Cambria Math" panose="02040503050406030204" pitchFamily="18" charset="0"/>
                                        </a:rPr>
                                        <m:t>𝑓</m:t>
                                      </m:r>
                                    </m:sub>
                                    <m:sup>
                                      <m:r>
                                        <a:rPr lang="zh-CN" altLang="en-US" i="1">
                                          <a:latin typeface="Cambria Math" panose="02040503050406030204" pitchFamily="18" charset="0"/>
                                        </a:rPr>
                                        <m:t>𝑇</m:t>
                                      </m:r>
                                    </m:sup>
                                  </m:sSubSup>
                                  <m:sSub>
                                    <m:sSubPr>
                                      <m:ctrlPr>
                                        <a:rPr lang="zh-CN" altLang="en-US" i="1">
                                          <a:latin typeface="Cambria Math" panose="02040503050406030204" pitchFamily="18" charset="0"/>
                                        </a:rPr>
                                      </m:ctrlPr>
                                    </m:sSubPr>
                                    <m:e>
                                      <m:r>
                                        <a:rPr lang="zh-CN" altLang="en-US" i="1">
                                          <a:latin typeface="Cambria Math" panose="02040503050406030204" pitchFamily="18" charset="0"/>
                                        </a:rPr>
                                        <m:t>𝑉</m:t>
                                      </m:r>
                                    </m:e>
                                    <m:sub>
                                      <m:r>
                                        <a:rPr lang="zh-CN" altLang="en-US" i="1">
                                          <a:latin typeface="Cambria Math" panose="02040503050406030204" pitchFamily="18" charset="0"/>
                                        </a:rPr>
                                        <m:t>𝐶</m:t>
                                      </m:r>
                                      <m:d>
                                        <m:dPr>
                                          <m:ctrlPr>
                                            <a:rPr lang="zh-CN" altLang="en-US" i="1">
                                              <a:latin typeface="Cambria Math" panose="02040503050406030204" pitchFamily="18" charset="0"/>
                                            </a:rPr>
                                          </m:ctrlPr>
                                        </m:dPr>
                                        <m:e>
                                          <m:r>
                                            <a:rPr lang="zh-CN" altLang="en-US" i="1">
                                              <a:latin typeface="Cambria Math" panose="02040503050406030204" pitchFamily="18" charset="0"/>
                                            </a:rPr>
                                            <m:t>𝑝</m:t>
                                          </m:r>
                                        </m:e>
                                      </m:d>
                                    </m:sub>
                                  </m:sSub>
                                </m:e>
                              </m:d>
                            </m:e>
                            <m:sup>
                              <m:r>
                                <a:rPr lang="zh-CN" altLang="en-US" i="1">
                                  <a:latin typeface="Cambria Math" panose="02040503050406030204" pitchFamily="18" charset="0"/>
                                </a:rPr>
                                <m:t>𝑇</m:t>
                              </m:r>
                            </m:sup>
                          </m:sSup>
                        </m:e>
                      </m:d>
                    </m:oMath>
                  </m:oMathPara>
                </a14:m>
                <a:endParaRPr lang="zh-CN" altLang="en-US" dirty="0"/>
              </a:p>
            </p:txBody>
          </p:sp>
        </mc:Choice>
        <mc:Fallback xmlns="">
          <p:sp>
            <p:nvSpPr>
              <p:cNvPr id="10" name="矩形 9">
                <a:extLst>
                  <a:ext uri="{FF2B5EF4-FFF2-40B4-BE49-F238E27FC236}">
                    <a16:creationId xmlns:a16="http://schemas.microsoft.com/office/drawing/2014/main" id="{02E543BF-350F-46D0-B0D1-C4DF151D9FF5}"/>
                  </a:ext>
                </a:extLst>
              </p:cNvPr>
              <p:cNvSpPr>
                <a:spLocks noRot="1" noChangeAspect="1" noMove="1" noResize="1" noEditPoints="1" noAdjustHandles="1" noChangeArrowheads="1" noChangeShapeType="1" noTextEdit="1"/>
              </p:cNvSpPr>
              <p:nvPr/>
            </p:nvSpPr>
            <p:spPr>
              <a:xfrm>
                <a:off x="6547776" y="2738268"/>
                <a:ext cx="2934521" cy="582147"/>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7AA98572-2314-4DDF-926A-4ACE54B954AF}"/>
                  </a:ext>
                </a:extLst>
              </p:cNvPr>
              <p:cNvSpPr/>
              <p:nvPr/>
            </p:nvSpPr>
            <p:spPr>
              <a:xfrm>
                <a:off x="550699" y="3543630"/>
                <a:ext cx="9149250" cy="400110"/>
              </a:xfrm>
              <a:prstGeom prst="rect">
                <a:avLst/>
              </a:prstGeom>
            </p:spPr>
            <p:txBody>
              <a:bodyPr wrap="square">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HMN outputs the relevance scores of </a:t>
                </a:r>
                <a14:m>
                  <m:oMath xmlns:m="http://schemas.openxmlformats.org/officeDocument/2006/math">
                    <m:d>
                      <m:dPr>
                        <m:ctrlPr>
                          <a:rPr lang="zh-CN"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𝑝</m:t>
                        </m:r>
                      </m:e>
                    </m:d>
                  </m:oMath>
                </a14:m>
                <a:r>
                  <a:rPr lang="en-US" altLang="zh-CN" sz="2000" dirty="0">
                    <a:solidFill>
                      <a:srgbClr val="000000"/>
                    </a:solidFill>
                    <a:latin typeface="Times New Roman" panose="02020603050405020304" pitchFamily="18" charset="0"/>
                    <a:cs typeface="Times New Roman" panose="02020603050405020304" pitchFamily="18" charset="0"/>
                  </a:rPr>
                  <a:t> and </a:t>
                </a:r>
                <a14:m>
                  <m:oMath xmlns:m="http://schemas.openxmlformats.org/officeDocument/2006/math">
                    <m:d>
                      <m:dPr>
                        <m:ctrlPr>
                          <a:rPr lang="zh-CN"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𝑐</m:t>
                        </m:r>
                      </m:e>
                    </m:d>
                  </m:oMath>
                </a14:m>
                <a:r>
                  <a:rPr lang="en-US" altLang="zh-CN" sz="2000" dirty="0">
                    <a:solidFill>
                      <a:srgbClr val="000000"/>
                    </a:solidFill>
                    <a:latin typeface="Times New Roman" panose="02020603050405020304" pitchFamily="18" charset="0"/>
                    <a:cs typeface="Times New Roman" panose="02020603050405020304" pitchFamily="18" charset="0"/>
                  </a:rPr>
                  <a:t> through the sigmoid function </a:t>
                </a:r>
                <a14:m>
                  <m:oMath xmlns:m="http://schemas.openxmlformats.org/officeDocument/2006/math">
                    <m:r>
                      <a:rPr lang="en-US" altLang="zh-CN" i="1">
                        <a:latin typeface="Cambria Math" panose="02040503050406030204" pitchFamily="18" charset="0"/>
                      </a:rPr>
                      <m:t>𝜎</m:t>
                    </m:r>
                    <m:d>
                      <m:dPr>
                        <m:ctrlPr>
                          <a:rPr lang="zh-CN" altLang="zh-CN" i="1">
                            <a:latin typeface="Cambria Math" panose="02040503050406030204" pitchFamily="18" charset="0"/>
                          </a:rPr>
                        </m:ctrlPr>
                      </m:dPr>
                      <m:e>
                        <m:r>
                          <a:rPr lang="en-US" altLang="zh-CN" i="1">
                            <a:latin typeface="Cambria Math" panose="02040503050406030204" pitchFamily="18" charset="0"/>
                          </a:rPr>
                          <m:t>∙</m:t>
                        </m:r>
                      </m:e>
                    </m:d>
                  </m:oMath>
                </a14:m>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11" name="矩形 10">
                <a:extLst>
                  <a:ext uri="{FF2B5EF4-FFF2-40B4-BE49-F238E27FC236}">
                    <a16:creationId xmlns:a16="http://schemas.microsoft.com/office/drawing/2014/main" id="{7AA98572-2314-4DDF-926A-4ACE54B954AF}"/>
                  </a:ext>
                </a:extLst>
              </p:cNvPr>
              <p:cNvSpPr>
                <a:spLocks noRot="1" noChangeAspect="1" noMove="1" noResize="1" noEditPoints="1" noAdjustHandles="1" noChangeArrowheads="1" noChangeShapeType="1" noTextEdit="1"/>
              </p:cNvSpPr>
              <p:nvPr/>
            </p:nvSpPr>
            <p:spPr>
              <a:xfrm>
                <a:off x="550699" y="3543630"/>
                <a:ext cx="9149250" cy="400110"/>
              </a:xfrm>
              <a:prstGeom prst="rect">
                <a:avLst/>
              </a:prstGeom>
              <a:blipFill>
                <a:blip r:embed="rId7"/>
                <a:stretch>
                  <a:fillRect l="-666"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7A543BB8-29AE-4403-AB2F-1AD620009FC3}"/>
                  </a:ext>
                </a:extLst>
              </p:cNvPr>
              <p:cNvSpPr/>
              <p:nvPr/>
            </p:nvSpPr>
            <p:spPr>
              <a:xfrm>
                <a:off x="3304072" y="4134575"/>
                <a:ext cx="5411225" cy="411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𝑃</m:t>
                      </m:r>
                      <m:d>
                        <m:dPr>
                          <m:ctrlPr>
                            <a:rPr lang="zh-CN" altLang="en-US" i="1">
                              <a:latin typeface="Cambria Math" panose="02040503050406030204" pitchFamily="18" charset="0"/>
                            </a:rPr>
                          </m:ctrlPr>
                        </m:dPr>
                        <m:e>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𝑝</m:t>
                          </m:r>
                        </m:e>
                      </m:d>
                      <m:r>
                        <a:rPr lang="zh-CN" altLang="en-US" i="0">
                          <a:latin typeface="Cambria Math" panose="02040503050406030204" pitchFamily="18" charset="0"/>
                        </a:rPr>
                        <m:t>= </m:t>
                      </m:r>
                      <m:r>
                        <a:rPr lang="zh-CN" altLang="en-US" i="1">
                          <a:latin typeface="Cambria Math" panose="02040503050406030204" pitchFamily="18" charset="0"/>
                        </a:rPr>
                        <m:t>𝜎</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𝑊</m:t>
                              </m:r>
                            </m:e>
                            <m:sub>
                              <m:r>
                                <a:rPr lang="zh-CN" altLang="en-US" i="1">
                                  <a:latin typeface="Cambria Math" panose="02040503050406030204" pitchFamily="18" charset="0"/>
                                </a:rPr>
                                <m:t>𝑝</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𝑉</m:t>
                              </m:r>
                            </m:e>
                            <m:sub>
                              <m:r>
                                <a:rPr lang="zh-CN" altLang="en-US" i="1">
                                  <a:latin typeface="Cambria Math" panose="02040503050406030204" pitchFamily="18" charset="0"/>
                                </a:rPr>
                                <m:t>𝑓</m:t>
                              </m:r>
                              <m:r>
                                <a:rPr lang="zh-CN" altLang="en-US" i="0">
                                  <a:latin typeface="Cambria Math" panose="02040503050406030204" pitchFamily="18" charset="0"/>
                                </a:rPr>
                                <m:t>,</m:t>
                              </m:r>
                              <m:r>
                                <a:rPr lang="zh-CN" altLang="en-US" i="1">
                                  <a:latin typeface="Cambria Math" panose="02040503050406030204" pitchFamily="18" charset="0"/>
                                </a:rPr>
                                <m:t>𝑝</m:t>
                              </m:r>
                            </m:sub>
                          </m:sSub>
                        </m:e>
                      </m:d>
                      <m:r>
                        <a:rPr lang="zh-CN" altLang="en-US" i="0">
                          <a:latin typeface="Cambria Math" panose="02040503050406030204" pitchFamily="18" charset="0"/>
                        </a:rPr>
                        <m:t>=</m:t>
                      </m:r>
                      <m:r>
                        <a:rPr lang="zh-CN" altLang="en-US" i="1">
                          <a:latin typeface="Cambria Math" panose="02040503050406030204" pitchFamily="18" charset="0"/>
                        </a:rPr>
                        <m:t>𝜎</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𝑊</m:t>
                              </m:r>
                            </m:e>
                            <m:sub>
                              <m:r>
                                <a:rPr lang="zh-CN" altLang="en-US" i="1">
                                  <a:latin typeface="Cambria Math" panose="02040503050406030204" pitchFamily="18" charset="0"/>
                                </a:rPr>
                                <m:t>𝑝</m:t>
                              </m:r>
                            </m:sub>
                          </m:sSub>
                          <m:r>
                            <a:rPr lang="zh-CN" altLang="en-US" i="0">
                              <a:latin typeface="Cambria Math" panose="02040503050406030204" pitchFamily="18" charset="0"/>
                            </a:rPr>
                            <m:t>∙</m:t>
                          </m:r>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𝑔</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𝑀</m:t>
                                      </m:r>
                                    </m:e>
                                    <m:sub>
                                      <m:r>
                                        <a:rPr lang="zh-CN" altLang="en-US" i="1">
                                          <a:latin typeface="Cambria Math" panose="02040503050406030204" pitchFamily="18" charset="0"/>
                                        </a:rPr>
                                        <m:t>𝑓</m:t>
                                      </m:r>
                                      <m:r>
                                        <a:rPr lang="zh-CN" altLang="en-US" i="0">
                                          <a:latin typeface="Cambria Math" panose="02040503050406030204" pitchFamily="18" charset="0"/>
                                        </a:rPr>
                                        <m:t>,</m:t>
                                      </m:r>
                                      <m:r>
                                        <a:rPr lang="zh-CN" altLang="en-US" i="1">
                                          <a:latin typeface="Cambria Math" panose="02040503050406030204" pitchFamily="18" charset="0"/>
                                        </a:rPr>
                                        <m:t>𝑝</m:t>
                                      </m:r>
                                    </m:sub>
                                  </m:sSub>
                                </m:e>
                              </m:d>
                              <m:r>
                                <a:rPr lang="zh-CN" altLang="en-US" i="0">
                                  <a:latin typeface="Cambria Math" panose="02040503050406030204" pitchFamily="18" charset="0"/>
                                </a:rPr>
                                <m:t>;</m:t>
                              </m:r>
                              <m:r>
                                <a:rPr lang="zh-CN" altLang="en-US" i="1">
                                  <a:latin typeface="Cambria Math" panose="02040503050406030204" pitchFamily="18" charset="0"/>
                                </a:rPr>
                                <m:t>𝑔</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𝑀</m:t>
                                      </m:r>
                                    </m:e>
                                    <m:sub>
                                      <m:r>
                                        <a:rPr lang="zh-CN" altLang="en-US" i="1">
                                          <a:latin typeface="Cambria Math" panose="02040503050406030204" pitchFamily="18" charset="0"/>
                                        </a:rPr>
                                        <m:t>𝑝</m:t>
                                      </m:r>
                                      <m:r>
                                        <a:rPr lang="zh-CN" altLang="en-US" i="0">
                                          <a:latin typeface="Cambria Math" panose="02040503050406030204" pitchFamily="18" charset="0"/>
                                        </a:rPr>
                                        <m:t>,</m:t>
                                      </m:r>
                                      <m:r>
                                        <a:rPr lang="zh-CN" altLang="en-US" i="1">
                                          <a:latin typeface="Cambria Math" panose="02040503050406030204" pitchFamily="18" charset="0"/>
                                        </a:rPr>
                                        <m:t>𝑓</m:t>
                                      </m:r>
                                    </m:sub>
                                  </m:sSub>
                                </m:e>
                              </m:d>
                            </m:e>
                          </m:d>
                        </m:e>
                      </m:d>
                    </m:oMath>
                  </m:oMathPara>
                </a14:m>
                <a:endParaRPr lang="zh-CN" altLang="en-US" dirty="0"/>
              </a:p>
            </p:txBody>
          </p:sp>
        </mc:Choice>
        <mc:Fallback xmlns="">
          <p:sp>
            <p:nvSpPr>
              <p:cNvPr id="12" name="矩形 11">
                <a:extLst>
                  <a:ext uri="{FF2B5EF4-FFF2-40B4-BE49-F238E27FC236}">
                    <a16:creationId xmlns:a16="http://schemas.microsoft.com/office/drawing/2014/main" id="{7A543BB8-29AE-4403-AB2F-1AD620009FC3}"/>
                  </a:ext>
                </a:extLst>
              </p:cNvPr>
              <p:cNvSpPr>
                <a:spLocks noRot="1" noChangeAspect="1" noMove="1" noResize="1" noEditPoints="1" noAdjustHandles="1" noChangeArrowheads="1" noChangeShapeType="1" noTextEdit="1"/>
              </p:cNvSpPr>
              <p:nvPr/>
            </p:nvSpPr>
            <p:spPr>
              <a:xfrm>
                <a:off x="3304072" y="4134575"/>
                <a:ext cx="5411225" cy="411331"/>
              </a:xfrm>
              <a:prstGeom prst="rect">
                <a:avLst/>
              </a:prstGeom>
              <a:blipFill>
                <a:blip r:embed="rId8"/>
                <a:stretch>
                  <a:fillRect b="-88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6ED7BACC-9836-4798-97F5-0CF476E2FFD2}"/>
                  </a:ext>
                </a:extLst>
              </p:cNvPr>
              <p:cNvSpPr/>
              <p:nvPr/>
            </p:nvSpPr>
            <p:spPr>
              <a:xfrm>
                <a:off x="3304072" y="4727119"/>
                <a:ext cx="5510226" cy="411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𝑃</m:t>
                      </m:r>
                      <m:d>
                        <m:dPr>
                          <m:ctrlPr>
                            <a:rPr lang="zh-CN" altLang="en-US" i="1">
                              <a:latin typeface="Cambria Math" panose="02040503050406030204" pitchFamily="18" charset="0"/>
                            </a:rPr>
                          </m:ctrlPr>
                        </m:dPr>
                        <m:e>
                          <m:r>
                            <a:rPr lang="zh-CN" altLang="en-US" i="1">
                              <a:latin typeface="Cambria Math" panose="02040503050406030204" pitchFamily="18" charset="0"/>
                            </a:rPr>
                            <m:t>𝑐</m:t>
                          </m:r>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𝑝</m:t>
                          </m:r>
                        </m:e>
                      </m:d>
                      <m:r>
                        <a:rPr lang="zh-CN" altLang="en-US" i="0">
                          <a:latin typeface="Cambria Math" panose="02040503050406030204" pitchFamily="18" charset="0"/>
                        </a:rPr>
                        <m:t>= </m:t>
                      </m:r>
                      <m:r>
                        <a:rPr lang="zh-CN" altLang="en-US" i="1">
                          <a:latin typeface="Cambria Math" panose="02040503050406030204" pitchFamily="18" charset="0"/>
                        </a:rPr>
                        <m:t>𝜎</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𝑊</m:t>
                              </m:r>
                            </m:e>
                            <m:sub>
                              <m:r>
                                <a:rPr lang="zh-CN" altLang="en-US" i="1">
                                  <a:latin typeface="Cambria Math" panose="02040503050406030204" pitchFamily="18" charset="0"/>
                                </a:rPr>
                                <m:t>𝑐</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𝑉</m:t>
                              </m:r>
                            </m:e>
                            <m:sub>
                              <m:r>
                                <a:rPr lang="zh-CN" altLang="en-US" i="1">
                                  <a:latin typeface="Cambria Math" panose="02040503050406030204" pitchFamily="18" charset="0"/>
                                </a:rPr>
                                <m:t>𝑓</m:t>
                              </m:r>
                              <m:r>
                                <a:rPr lang="zh-CN" altLang="en-US" i="0">
                                  <a:latin typeface="Cambria Math" panose="02040503050406030204" pitchFamily="18" charset="0"/>
                                </a:rPr>
                                <m:t>,</m:t>
                              </m:r>
                              <m:r>
                                <a:rPr lang="zh-CN" altLang="en-US" i="1">
                                  <a:latin typeface="Cambria Math" panose="02040503050406030204" pitchFamily="18" charset="0"/>
                                </a:rPr>
                                <m:t>𝑐</m:t>
                              </m:r>
                            </m:sub>
                          </m:sSub>
                        </m:e>
                      </m:d>
                      <m:r>
                        <a:rPr lang="zh-CN" altLang="en-US" i="0">
                          <a:latin typeface="Cambria Math" panose="02040503050406030204" pitchFamily="18" charset="0"/>
                        </a:rPr>
                        <m:t>=</m:t>
                      </m:r>
                      <m:r>
                        <a:rPr lang="zh-CN" altLang="en-US" i="1">
                          <a:latin typeface="Cambria Math" panose="02040503050406030204" pitchFamily="18" charset="0"/>
                        </a:rPr>
                        <m:t>𝜎</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𝑊</m:t>
                              </m:r>
                            </m:e>
                            <m:sub>
                              <m:r>
                                <a:rPr lang="zh-CN" altLang="en-US" i="1">
                                  <a:latin typeface="Cambria Math" panose="02040503050406030204" pitchFamily="18" charset="0"/>
                                </a:rPr>
                                <m:t>𝑐</m:t>
                              </m:r>
                            </m:sub>
                          </m:sSub>
                          <m:r>
                            <a:rPr lang="zh-CN" altLang="en-US" i="0">
                              <a:latin typeface="Cambria Math" panose="02040503050406030204" pitchFamily="18" charset="0"/>
                            </a:rPr>
                            <m:t>∙</m:t>
                          </m:r>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𝑔</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𝑀</m:t>
                                      </m:r>
                                    </m:e>
                                    <m:sub>
                                      <m:r>
                                        <a:rPr lang="zh-CN" altLang="en-US" i="1">
                                          <a:latin typeface="Cambria Math" panose="02040503050406030204" pitchFamily="18" charset="0"/>
                                        </a:rPr>
                                        <m:t>𝑓</m:t>
                                      </m:r>
                                      <m:r>
                                        <a:rPr lang="zh-CN" altLang="en-US" i="0">
                                          <a:latin typeface="Cambria Math" panose="02040503050406030204" pitchFamily="18" charset="0"/>
                                        </a:rPr>
                                        <m:t>,</m:t>
                                      </m:r>
                                      <m:r>
                                        <a:rPr lang="zh-CN" altLang="en-US" i="1">
                                          <a:latin typeface="Cambria Math" panose="02040503050406030204" pitchFamily="18" charset="0"/>
                                        </a:rPr>
                                        <m:t>𝑐</m:t>
                                      </m:r>
                                    </m:sub>
                                  </m:sSub>
                                </m:e>
                              </m:d>
                              <m:r>
                                <a:rPr lang="zh-CN" altLang="en-US" i="0">
                                  <a:latin typeface="Cambria Math" panose="02040503050406030204" pitchFamily="18" charset="0"/>
                                </a:rPr>
                                <m:t>;</m:t>
                              </m:r>
                              <m:r>
                                <a:rPr lang="zh-CN" altLang="en-US" i="1">
                                  <a:latin typeface="Cambria Math" panose="02040503050406030204" pitchFamily="18" charset="0"/>
                                </a:rPr>
                                <m:t>𝑔</m:t>
                              </m:r>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𝑀</m:t>
                                      </m:r>
                                    </m:e>
                                    <m:sub>
                                      <m:r>
                                        <a:rPr lang="zh-CN" altLang="en-US" i="1">
                                          <a:latin typeface="Cambria Math" panose="02040503050406030204" pitchFamily="18" charset="0"/>
                                        </a:rPr>
                                        <m:t>𝑐</m:t>
                                      </m:r>
                                      <m:r>
                                        <a:rPr lang="zh-CN" altLang="en-US" i="0">
                                          <a:latin typeface="Cambria Math" panose="02040503050406030204" pitchFamily="18" charset="0"/>
                                        </a:rPr>
                                        <m:t>,</m:t>
                                      </m:r>
                                      <m:r>
                                        <a:rPr lang="zh-CN" altLang="en-US" i="1">
                                          <a:latin typeface="Cambria Math" panose="02040503050406030204" pitchFamily="18" charset="0"/>
                                        </a:rPr>
                                        <m:t>𝑓</m:t>
                                      </m:r>
                                    </m:sub>
                                  </m:sSub>
                                </m:e>
                              </m:d>
                            </m:e>
                          </m:d>
                        </m:e>
                      </m:d>
                    </m:oMath>
                  </m:oMathPara>
                </a14:m>
                <a:endParaRPr lang="zh-CN" altLang="en-US" dirty="0"/>
              </a:p>
            </p:txBody>
          </p:sp>
        </mc:Choice>
        <mc:Fallback xmlns="">
          <p:sp>
            <p:nvSpPr>
              <p:cNvPr id="13" name="矩形 12">
                <a:extLst>
                  <a:ext uri="{FF2B5EF4-FFF2-40B4-BE49-F238E27FC236}">
                    <a16:creationId xmlns:a16="http://schemas.microsoft.com/office/drawing/2014/main" id="{6ED7BACC-9836-4798-97F5-0CF476E2FFD2}"/>
                  </a:ext>
                </a:extLst>
              </p:cNvPr>
              <p:cNvSpPr>
                <a:spLocks noRot="1" noChangeAspect="1" noMove="1" noResize="1" noEditPoints="1" noAdjustHandles="1" noChangeArrowheads="1" noChangeShapeType="1" noTextEdit="1"/>
              </p:cNvSpPr>
              <p:nvPr/>
            </p:nvSpPr>
            <p:spPr>
              <a:xfrm>
                <a:off x="3304072" y="4727119"/>
                <a:ext cx="5510226" cy="411331"/>
              </a:xfrm>
              <a:prstGeom prst="rect">
                <a:avLst/>
              </a:prstGeom>
              <a:blipFill>
                <a:blip r:embed="rId9"/>
                <a:stretch>
                  <a:fillRect b="-882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92F0CE6D-E236-4F67-83E4-7CC09AC5C9DE}"/>
                  </a:ext>
                </a:extLst>
              </p:cNvPr>
              <p:cNvSpPr/>
              <p:nvPr/>
            </p:nvSpPr>
            <p:spPr>
              <a:xfrm>
                <a:off x="512406" y="5402420"/>
                <a:ext cx="10062781" cy="8090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 </m:t>
                      </m:r>
                      <m:r>
                        <a:rPr lang="zh-CN" altLang="en-US" i="1">
                          <a:latin typeface="Cambria Math" panose="02040503050406030204" pitchFamily="18" charset="0"/>
                        </a:rPr>
                        <m:t>𝐿</m:t>
                      </m:r>
                      <m:d>
                        <m:dPr>
                          <m:ctrlPr>
                            <a:rPr lang="zh-CN" altLang="en-US" i="1">
                              <a:latin typeface="Cambria Math" panose="02040503050406030204" pitchFamily="18" charset="0"/>
                            </a:rPr>
                          </m:ctrlPr>
                        </m:dPr>
                        <m:e>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𝑥</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𝑥</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𝐶</m:t>
                                  </m:r>
                                </m:e>
                                <m:sub>
                                  <m:r>
                                    <a:rPr lang="zh-CN" altLang="en-US" i="1">
                                      <a:latin typeface="Cambria Math" panose="02040503050406030204" pitchFamily="18" charset="0"/>
                                    </a:rPr>
                                    <m:t>𝑥</m:t>
                                  </m:r>
                                </m:sub>
                              </m:sSub>
                            </m:e>
                          </m:d>
                        </m:e>
                      </m:d>
                      <m:r>
                        <a:rPr lang="zh-CN" altLang="en-US" i="0">
                          <a:latin typeface="Cambria Math" panose="02040503050406030204" pitchFamily="18" charset="0"/>
                        </a:rPr>
                        <m:t>=</m:t>
                      </m:r>
                      <m:nary>
                        <m:naryPr>
                          <m:chr m:val="∑"/>
                          <m:limLoc m:val="undOvr"/>
                          <m:supHide m:val="on"/>
                          <m:ctrlPr>
                            <a:rPr lang="zh-CN" altLang="en-US" i="1">
                              <a:latin typeface="Cambria Math" panose="02040503050406030204" pitchFamily="18" charset="0"/>
                            </a:rPr>
                          </m:ctrlPr>
                        </m:naryPr>
                        <m:sub>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𝑋</m:t>
                          </m:r>
                        </m:sub>
                        <m:sup/>
                        <m:e>
                          <m:d>
                            <m:dPr>
                              <m:ctrlPr>
                                <a:rPr lang="zh-CN" altLang="en-US" i="1">
                                  <a:latin typeface="Cambria Math" panose="02040503050406030204" pitchFamily="18" charset="0"/>
                                </a:rPr>
                              </m:ctrlPr>
                            </m:dPr>
                            <m:e>
                              <m:nary>
                                <m:naryPr>
                                  <m:chr m:val="∑"/>
                                  <m:limLoc m:val="undOvr"/>
                                  <m:supHide m:val="on"/>
                                  <m:ctrlPr>
                                    <a:rPr lang="zh-CN" altLang="en-US" i="1">
                                      <a:latin typeface="Cambria Math" panose="02040503050406030204" pitchFamily="18" charset="0"/>
                                    </a:rPr>
                                  </m:ctrlPr>
                                </m:naryPr>
                                <m:sub>
                                  <m:r>
                                    <a:rPr lang="zh-CN" altLang="en-US" i="1">
                                      <a:latin typeface="Cambria Math" panose="02040503050406030204" pitchFamily="18" charset="0"/>
                                    </a:rPr>
                                    <m:t>𝑝</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𝑃</m:t>
                                      </m:r>
                                    </m:e>
                                    <m:sub>
                                      <m:r>
                                        <a:rPr lang="zh-CN" altLang="en-US" i="1">
                                          <a:latin typeface="Cambria Math" panose="02040503050406030204" pitchFamily="18" charset="0"/>
                                        </a:rPr>
                                        <m:t>𝑥</m:t>
                                      </m:r>
                                    </m:sub>
                                  </m:sSub>
                                </m:sub>
                                <m:sup/>
                                <m:e>
                                  <m:d>
                                    <m:dPr>
                                      <m:ctrlPr>
                                        <a:rPr lang="zh-CN" altLang="en-US" i="1">
                                          <a:latin typeface="Cambria Math" panose="02040503050406030204" pitchFamily="18" charset="0"/>
                                        </a:rPr>
                                      </m:ctrlPr>
                                    </m:dPr>
                                    <m:e>
                                      <m:r>
                                        <a:rPr lang="zh-CN" altLang="en-US" i="1">
                                          <a:latin typeface="Cambria Math" panose="02040503050406030204" pitchFamily="18" charset="0"/>
                                        </a:rPr>
                                        <m:t>𝑙𝑛𝑃</m:t>
                                      </m:r>
                                      <m:d>
                                        <m:dPr>
                                          <m:ctrlPr>
                                            <a:rPr lang="zh-CN" altLang="en-US" i="1">
                                              <a:latin typeface="Cambria Math" panose="02040503050406030204" pitchFamily="18" charset="0"/>
                                            </a:rPr>
                                          </m:ctrlPr>
                                        </m:dPr>
                                        <m:e>
                                          <m:r>
                                            <a:rPr lang="zh-CN" altLang="en-US" i="1">
                                              <a:latin typeface="Cambria Math" panose="02040503050406030204" pitchFamily="18" charset="0"/>
                                            </a:rPr>
                                            <m:t>𝑝</m:t>
                                          </m:r>
                                          <m:r>
                                            <a:rPr lang="zh-CN" altLang="en-US" i="0">
                                              <a:latin typeface="Cambria Math" panose="02040503050406030204" pitchFamily="18" charset="0"/>
                                            </a:rPr>
                                            <m:t>,</m:t>
                                          </m:r>
                                          <m:r>
                                            <a:rPr lang="zh-CN" altLang="en-US" i="1">
                                              <a:latin typeface="Cambria Math" panose="02040503050406030204" pitchFamily="18" charset="0"/>
                                            </a:rPr>
                                            <m:t>𝑥</m:t>
                                          </m:r>
                                        </m:e>
                                      </m:d>
                                      <m:r>
                                        <a:rPr lang="zh-CN" altLang="en-US" i="0">
                                          <a:latin typeface="Cambria Math" panose="02040503050406030204" pitchFamily="18" charset="0"/>
                                        </a:rPr>
                                        <m:t>−</m:t>
                                      </m:r>
                                      <m:nary>
                                        <m:naryPr>
                                          <m:chr m:val="∑"/>
                                          <m:limLoc m:val="undOvr"/>
                                          <m:supHide m:val="on"/>
                                          <m:ctrlPr>
                                            <a:rPr lang="zh-CN" altLang="en-US" i="1">
                                              <a:latin typeface="Cambria Math" panose="02040503050406030204" pitchFamily="18" charset="0"/>
                                            </a:rPr>
                                          </m:ctrlPr>
                                        </m:naryPr>
                                        <m:sub>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𝑝</m:t>
                                              </m:r>
                                            </m:e>
                                          </m:acc>
                                          <m:r>
                                            <a:rPr lang="zh-CN" altLang="en-US" i="0">
                                              <a:latin typeface="Cambria Math" panose="02040503050406030204" pitchFamily="18" charset="0"/>
                                            </a:rPr>
                                            <m:t>∈</m:t>
                                          </m:r>
                                          <m:r>
                                            <a:rPr lang="zh-CN" altLang="en-US" i="1">
                                              <a:latin typeface="Cambria Math" panose="02040503050406030204" pitchFamily="18" charset="0"/>
                                            </a:rPr>
                                            <m:t>𝑆</m:t>
                                          </m:r>
                                          <m:d>
                                            <m:dPr>
                                              <m:ctrlPr>
                                                <a:rPr lang="zh-CN" altLang="en-US" i="1">
                                                  <a:latin typeface="Cambria Math" panose="02040503050406030204" pitchFamily="18" charset="0"/>
                                                </a:rPr>
                                              </m:ctrlPr>
                                            </m:dPr>
                                            <m:e>
                                              <m:r>
                                                <a:rPr lang="zh-CN" altLang="en-US" i="1">
                                                  <a:latin typeface="Cambria Math" panose="02040503050406030204" pitchFamily="18" charset="0"/>
                                                </a:rPr>
                                                <m:t>𝑃</m:t>
                                              </m:r>
                                            </m:e>
                                          </m:d>
                                        </m:sub>
                                        <m:sup/>
                                        <m:e>
                                          <m:r>
                                            <a:rPr lang="zh-CN" altLang="en-US" i="1">
                                              <a:latin typeface="Cambria Math" panose="02040503050406030204" pitchFamily="18" charset="0"/>
                                            </a:rPr>
                                            <m:t>𝑙𝑛𝑃</m:t>
                                          </m:r>
                                          <m:d>
                                            <m:dPr>
                                              <m:ctrlPr>
                                                <a:rPr lang="zh-CN" altLang="en-US" i="1">
                                                  <a:latin typeface="Cambria Math" panose="02040503050406030204" pitchFamily="18" charset="0"/>
                                                </a:rPr>
                                              </m:ctrlPr>
                                            </m:d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𝑝</m:t>
                                                  </m:r>
                                                </m:e>
                                              </m:acc>
                                              <m:r>
                                                <a:rPr lang="zh-CN" altLang="en-US" i="0">
                                                  <a:latin typeface="Cambria Math" panose="02040503050406030204" pitchFamily="18" charset="0"/>
                                                </a:rPr>
                                                <m:t>,</m:t>
                                              </m:r>
                                              <m:r>
                                                <a:rPr lang="zh-CN" altLang="en-US" i="1">
                                                  <a:latin typeface="Cambria Math" panose="02040503050406030204" pitchFamily="18" charset="0"/>
                                                </a:rPr>
                                                <m:t>𝑥</m:t>
                                              </m:r>
                                            </m:e>
                                          </m:d>
                                        </m:e>
                                      </m:nary>
                                    </m:e>
                                  </m:d>
                                </m:e>
                              </m:nary>
                              <m:r>
                                <a:rPr lang="zh-CN" altLang="en-US" i="0">
                                  <a:latin typeface="Cambria Math" panose="02040503050406030204" pitchFamily="18" charset="0"/>
                                </a:rPr>
                                <m:t>+</m:t>
                              </m:r>
                              <m:nary>
                                <m:naryPr>
                                  <m:chr m:val="∑"/>
                                  <m:limLoc m:val="undOvr"/>
                                  <m:supHide m:val="on"/>
                                  <m:ctrlPr>
                                    <a:rPr lang="zh-CN" altLang="en-US" i="1">
                                      <a:latin typeface="Cambria Math" panose="02040503050406030204" pitchFamily="18" charset="0"/>
                                    </a:rPr>
                                  </m:ctrlPr>
                                </m:naryPr>
                                <m:sub>
                                  <m:r>
                                    <a:rPr lang="zh-CN" altLang="en-US" i="1">
                                      <a:latin typeface="Cambria Math" panose="02040503050406030204" pitchFamily="18" charset="0"/>
                                    </a:rPr>
                                    <m:t>𝑐</m:t>
                                  </m:r>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𝐶</m:t>
                                      </m:r>
                                    </m:e>
                                    <m:sub>
                                      <m:r>
                                        <a:rPr lang="zh-CN" altLang="en-US" i="1">
                                          <a:latin typeface="Cambria Math" panose="02040503050406030204" pitchFamily="18" charset="0"/>
                                        </a:rPr>
                                        <m:t>𝑥</m:t>
                                      </m:r>
                                    </m:sub>
                                  </m:sSub>
                                </m:sub>
                                <m:sup/>
                                <m:e>
                                  <m:d>
                                    <m:dPr>
                                      <m:ctrlPr>
                                        <a:rPr lang="zh-CN" altLang="en-US" i="1">
                                          <a:latin typeface="Cambria Math" panose="02040503050406030204" pitchFamily="18" charset="0"/>
                                        </a:rPr>
                                      </m:ctrlPr>
                                    </m:dPr>
                                    <m:e>
                                      <m:r>
                                        <a:rPr lang="zh-CN" altLang="en-US" i="1">
                                          <a:latin typeface="Cambria Math" panose="02040503050406030204" pitchFamily="18" charset="0"/>
                                        </a:rPr>
                                        <m:t>𝑙𝑛</m:t>
                                      </m:r>
                                      <m:r>
                                        <a:rPr lang="zh-CN" altLang="en-US" i="0">
                                          <a:latin typeface="Cambria Math" panose="02040503050406030204" pitchFamily="18" charset="0"/>
                                        </a:rPr>
                                        <m:t> </m:t>
                                      </m:r>
                                      <m:r>
                                        <a:rPr lang="zh-CN" altLang="en-US" i="1">
                                          <a:latin typeface="Cambria Math" panose="02040503050406030204" pitchFamily="18" charset="0"/>
                                        </a:rPr>
                                        <m:t>𝑃</m:t>
                                      </m:r>
                                      <m:d>
                                        <m:dPr>
                                          <m:ctrlPr>
                                            <a:rPr lang="zh-CN" altLang="en-US" i="1">
                                              <a:latin typeface="Cambria Math" panose="02040503050406030204" pitchFamily="18" charset="0"/>
                                            </a:rPr>
                                          </m:ctrlPr>
                                        </m:dPr>
                                        <m:e>
                                          <m:r>
                                            <a:rPr lang="zh-CN" altLang="en-US" i="1">
                                              <a:latin typeface="Cambria Math" panose="02040503050406030204" pitchFamily="18" charset="0"/>
                                            </a:rPr>
                                            <m:t>𝑐</m:t>
                                          </m:r>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𝑝</m:t>
                                          </m:r>
                                        </m:e>
                                      </m:d>
                                      <m:r>
                                        <a:rPr lang="zh-CN" altLang="en-US" i="0">
                                          <a:latin typeface="Cambria Math" panose="02040503050406030204" pitchFamily="18" charset="0"/>
                                        </a:rPr>
                                        <m:t>−</m:t>
                                      </m:r>
                                      <m:nary>
                                        <m:naryPr>
                                          <m:chr m:val="∑"/>
                                          <m:limLoc m:val="undOvr"/>
                                          <m:supHide m:val="on"/>
                                          <m:ctrlPr>
                                            <a:rPr lang="zh-CN" altLang="en-US" i="1">
                                              <a:latin typeface="Cambria Math" panose="02040503050406030204" pitchFamily="18" charset="0"/>
                                            </a:rPr>
                                          </m:ctrlPr>
                                        </m:naryPr>
                                        <m:sub>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𝑐</m:t>
                                              </m:r>
                                            </m:e>
                                          </m:acc>
                                          <m:r>
                                            <a:rPr lang="zh-CN" altLang="en-US" i="0">
                                              <a:latin typeface="Cambria Math" panose="02040503050406030204" pitchFamily="18" charset="0"/>
                                            </a:rPr>
                                            <m:t>∈</m:t>
                                          </m:r>
                                          <m:r>
                                            <a:rPr lang="zh-CN" altLang="en-US" i="1">
                                              <a:latin typeface="Cambria Math" panose="02040503050406030204" pitchFamily="18" charset="0"/>
                                            </a:rPr>
                                            <m:t>𝑆𝐼𝐵</m:t>
                                          </m:r>
                                          <m:d>
                                            <m:dPr>
                                              <m:ctrlPr>
                                                <a:rPr lang="zh-CN" altLang="en-US" i="1">
                                                  <a:latin typeface="Cambria Math" panose="02040503050406030204" pitchFamily="18" charset="0"/>
                                                </a:rPr>
                                              </m:ctrlPr>
                                            </m:dPr>
                                            <m:e>
                                              <m:r>
                                                <a:rPr lang="zh-CN" altLang="en-US" i="1">
                                                  <a:latin typeface="Cambria Math" panose="02040503050406030204" pitchFamily="18" charset="0"/>
                                                </a:rPr>
                                                <m:t>𝑐</m:t>
                                              </m:r>
                                            </m:e>
                                          </m:d>
                                        </m:sub>
                                        <m:sup/>
                                        <m:e>
                                          <m:r>
                                            <a:rPr lang="zh-CN" altLang="en-US" i="1">
                                              <a:latin typeface="Cambria Math" panose="02040503050406030204" pitchFamily="18" charset="0"/>
                                            </a:rPr>
                                            <m:t>𝑙𝑛</m:t>
                                          </m:r>
                                          <m:r>
                                            <a:rPr lang="zh-CN" altLang="en-US" i="0">
                                              <a:latin typeface="Cambria Math" panose="02040503050406030204" pitchFamily="18" charset="0"/>
                                            </a:rPr>
                                            <m:t> </m:t>
                                          </m:r>
                                          <m:r>
                                            <a:rPr lang="zh-CN" altLang="en-US" i="1">
                                              <a:latin typeface="Cambria Math" panose="02040503050406030204" pitchFamily="18" charset="0"/>
                                            </a:rPr>
                                            <m:t>𝑃</m:t>
                                          </m:r>
                                          <m:d>
                                            <m:dPr>
                                              <m:ctrlPr>
                                                <a:rPr lang="zh-CN" altLang="en-US" i="1">
                                                  <a:latin typeface="Cambria Math" panose="02040503050406030204" pitchFamily="18" charset="0"/>
                                                </a:rPr>
                                              </m:ctrlPr>
                                            </m:dPr>
                                            <m:e>
                                              <m:acc>
                                                <m:accPr>
                                                  <m:chr m:val="̅"/>
                                                  <m:ctrlPr>
                                                    <a:rPr lang="zh-CN" altLang="en-US" i="1">
                                                      <a:latin typeface="Cambria Math" panose="02040503050406030204" pitchFamily="18" charset="0"/>
                                                    </a:rPr>
                                                  </m:ctrlPr>
                                                </m:accPr>
                                                <m:e>
                                                  <m:r>
                                                    <a:rPr lang="zh-CN" altLang="en-US" i="1">
                                                      <a:latin typeface="Cambria Math" panose="02040503050406030204" pitchFamily="18" charset="0"/>
                                                    </a:rPr>
                                                    <m:t>𝑐</m:t>
                                                  </m:r>
                                                </m:e>
                                              </m:acc>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𝑝</m:t>
                                              </m:r>
                                            </m:e>
                                          </m:d>
                                        </m:e>
                                      </m:nary>
                                    </m:e>
                                  </m:d>
                                </m:e>
                              </m:nary>
                            </m:e>
                          </m:d>
                        </m:e>
                      </m:nary>
                    </m:oMath>
                  </m:oMathPara>
                </a14:m>
                <a:endParaRPr lang="zh-CN" altLang="en-US" dirty="0"/>
              </a:p>
            </p:txBody>
          </p:sp>
        </mc:Choice>
        <mc:Fallback xmlns="">
          <p:sp>
            <p:nvSpPr>
              <p:cNvPr id="14" name="矩形 13">
                <a:extLst>
                  <a:ext uri="{FF2B5EF4-FFF2-40B4-BE49-F238E27FC236}">
                    <a16:creationId xmlns:a16="http://schemas.microsoft.com/office/drawing/2014/main" id="{92F0CE6D-E236-4F67-83E4-7CC09AC5C9DE}"/>
                  </a:ext>
                </a:extLst>
              </p:cNvPr>
              <p:cNvSpPr>
                <a:spLocks noRot="1" noChangeAspect="1" noMove="1" noResize="1" noEditPoints="1" noAdjustHandles="1" noChangeArrowheads="1" noChangeShapeType="1" noTextEdit="1"/>
              </p:cNvSpPr>
              <p:nvPr/>
            </p:nvSpPr>
            <p:spPr>
              <a:xfrm>
                <a:off x="512406" y="5402420"/>
                <a:ext cx="10062781" cy="809004"/>
              </a:xfrm>
              <a:prstGeom prst="rect">
                <a:avLst/>
              </a:prstGeom>
              <a:blipFill>
                <a:blip r:embed="rId10"/>
                <a:stretch>
                  <a:fillRect/>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8284AEA4-67ED-47F3-9113-9A350906C595}"/>
              </a:ext>
            </a:extLst>
          </p:cNvPr>
          <p:cNvSpPr txBox="1"/>
          <p:nvPr/>
        </p:nvSpPr>
        <p:spPr>
          <a:xfrm>
            <a:off x="10855266" y="2486140"/>
            <a:ext cx="574152" cy="369332"/>
          </a:xfrm>
          <a:prstGeom prst="rect">
            <a:avLst/>
          </a:prstGeom>
          <a:noFill/>
        </p:spPr>
        <p:txBody>
          <a:bodyPr wrap="square" rtlCol="0">
            <a:spAutoFit/>
          </a:bodyPr>
          <a:lstStyle/>
          <a:p>
            <a:r>
              <a:rPr lang="zh-CN" altLang="en-US" dirty="0"/>
              <a:t>（</a:t>
            </a:r>
            <a:r>
              <a:rPr lang="en-US" altLang="zh-CN" dirty="0"/>
              <a:t>6</a:t>
            </a:r>
            <a:r>
              <a:rPr lang="zh-CN" altLang="en-US" dirty="0"/>
              <a:t>）</a:t>
            </a:r>
          </a:p>
        </p:txBody>
      </p:sp>
      <p:sp>
        <p:nvSpPr>
          <p:cNvPr id="16" name="文本框 15">
            <a:extLst>
              <a:ext uri="{FF2B5EF4-FFF2-40B4-BE49-F238E27FC236}">
                <a16:creationId xmlns:a16="http://schemas.microsoft.com/office/drawing/2014/main" id="{2A05F599-FECD-4DD6-90BA-DC3C9C9A855A}"/>
              </a:ext>
            </a:extLst>
          </p:cNvPr>
          <p:cNvSpPr txBox="1"/>
          <p:nvPr/>
        </p:nvSpPr>
        <p:spPr>
          <a:xfrm>
            <a:off x="10792444" y="4361240"/>
            <a:ext cx="574152" cy="369332"/>
          </a:xfrm>
          <a:prstGeom prst="rect">
            <a:avLst/>
          </a:prstGeom>
          <a:noFill/>
        </p:spPr>
        <p:txBody>
          <a:bodyPr wrap="square" rtlCol="0">
            <a:spAutoFit/>
          </a:bodyPr>
          <a:lstStyle/>
          <a:p>
            <a:r>
              <a:rPr lang="zh-CN" altLang="en-US" dirty="0"/>
              <a:t>（</a:t>
            </a:r>
            <a:r>
              <a:rPr lang="en-US" altLang="zh-CN" dirty="0"/>
              <a:t>7</a:t>
            </a:r>
            <a:r>
              <a:rPr lang="zh-CN" altLang="en-US" dirty="0"/>
              <a:t>）</a:t>
            </a:r>
          </a:p>
        </p:txBody>
      </p:sp>
      <p:sp>
        <p:nvSpPr>
          <p:cNvPr id="17" name="文本框 16">
            <a:extLst>
              <a:ext uri="{FF2B5EF4-FFF2-40B4-BE49-F238E27FC236}">
                <a16:creationId xmlns:a16="http://schemas.microsoft.com/office/drawing/2014/main" id="{D91110B5-891B-40F4-B095-F25A20A635CD}"/>
              </a:ext>
            </a:extLst>
          </p:cNvPr>
          <p:cNvSpPr txBox="1"/>
          <p:nvPr/>
        </p:nvSpPr>
        <p:spPr>
          <a:xfrm>
            <a:off x="10792444" y="5622256"/>
            <a:ext cx="699796" cy="369332"/>
          </a:xfrm>
          <a:prstGeom prst="rect">
            <a:avLst/>
          </a:prstGeom>
          <a:noFill/>
        </p:spPr>
        <p:txBody>
          <a:bodyPr wrap="square" rtlCol="0">
            <a:spAutoFit/>
          </a:bodyPr>
          <a:lstStyle/>
          <a:p>
            <a:r>
              <a:rPr lang="zh-CN" altLang="en-US" dirty="0"/>
              <a:t>（</a:t>
            </a:r>
            <a:r>
              <a:rPr lang="en-US" altLang="zh-CN" dirty="0"/>
              <a:t>8</a:t>
            </a:r>
            <a:r>
              <a:rPr lang="zh-CN" altLang="en-US" dirty="0"/>
              <a:t>）</a:t>
            </a:r>
          </a:p>
        </p:txBody>
      </p:sp>
      <p:sp>
        <p:nvSpPr>
          <p:cNvPr id="18" name="矩形 17">
            <a:extLst>
              <a:ext uri="{FF2B5EF4-FFF2-40B4-BE49-F238E27FC236}">
                <a16:creationId xmlns:a16="http://schemas.microsoft.com/office/drawing/2014/main" id="{8C64D437-DBED-4F90-AD6A-475836B47787}"/>
              </a:ext>
            </a:extLst>
          </p:cNvPr>
          <p:cNvSpPr/>
          <p:nvPr/>
        </p:nvSpPr>
        <p:spPr>
          <a:xfrm>
            <a:off x="0" y="6429374"/>
            <a:ext cx="12204000" cy="428625"/>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098688"/>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箭头: 五边形 4">
            <a:extLst>
              <a:ext uri="{FF2B5EF4-FFF2-40B4-BE49-F238E27FC236}">
                <a16:creationId xmlns:a16="http://schemas.microsoft.com/office/drawing/2014/main" id="{F63A1E11-F59F-4375-B2C4-FD9CF47BCF6E}"/>
              </a:ext>
            </a:extLst>
          </p:cNvPr>
          <p:cNvSpPr/>
          <p:nvPr/>
        </p:nvSpPr>
        <p:spPr>
          <a:xfrm>
            <a:off x="-1" y="0"/>
            <a:ext cx="5868955" cy="757237"/>
          </a:xfrm>
          <a:prstGeom prst="homePlate">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Times New Roman" panose="02020603050405020304" pitchFamily="18" charset="0"/>
                <a:cs typeface="Times New Roman" panose="02020603050405020304" pitchFamily="18" charset="0"/>
              </a:rPr>
              <a:t>2.3 Learning and Prediction</a:t>
            </a:r>
            <a:endParaRPr lang="zh-CN" altLang="en-US" sz="3600" b="1"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4098D5C5-9251-44A5-9544-5BC10A3BEBBA}"/>
              </a:ext>
            </a:extLst>
          </p:cNvPr>
          <p:cNvSpPr/>
          <p:nvPr/>
        </p:nvSpPr>
        <p:spPr>
          <a:xfrm>
            <a:off x="9638523" y="111967"/>
            <a:ext cx="2105117" cy="34523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rPr>
              <a:t>Chongqing University of Technology</a:t>
            </a:r>
            <a:endParaRPr lang="zh-CN" altLang="en-US"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4" name="椭圆 3">
            <a:extLst>
              <a:ext uri="{FF2B5EF4-FFF2-40B4-BE49-F238E27FC236}">
                <a16:creationId xmlns:a16="http://schemas.microsoft.com/office/drawing/2014/main" id="{B5354628-B741-4484-9460-CB54E871906B}"/>
              </a:ext>
            </a:extLst>
          </p:cNvPr>
          <p:cNvSpPr/>
          <p:nvPr/>
        </p:nvSpPr>
        <p:spPr>
          <a:xfrm>
            <a:off x="11585019" y="18662"/>
            <a:ext cx="588319" cy="53184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61673C46-907D-4F45-B0F3-28109B854F89}"/>
              </a:ext>
            </a:extLst>
          </p:cNvPr>
          <p:cNvSpPr/>
          <p:nvPr/>
        </p:nvSpPr>
        <p:spPr>
          <a:xfrm>
            <a:off x="426437" y="1777183"/>
            <a:ext cx="11050386" cy="369332"/>
          </a:xfrm>
          <a:prstGeom prst="rect">
            <a:avLst/>
          </a:prstGeom>
        </p:spPr>
        <p:txBody>
          <a:bodyPr wrap="square">
            <a:spAutoFit/>
          </a:bodyPr>
          <a:lstStyle/>
          <a:p>
            <a:r>
              <a:rPr lang="en-US" altLang="zh-CN" dirty="0">
                <a:solidFill>
                  <a:srgbClr val="000000"/>
                </a:solidFill>
                <a:latin typeface="Times New Roman" panose="02020603050405020304" pitchFamily="18" charset="0"/>
                <a:cs typeface="Times New Roman" panose="02020603050405020304" pitchFamily="18" charset="0"/>
              </a:rPr>
              <a:t>the best parent label set is a combination of assignments with the highest score from each parent label given the input:</a:t>
            </a:r>
            <a:r>
              <a:rPr lang="en-US" altLang="zh-CN" dirty="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72FF63E4-FEF3-4704-B526-5FAEB6779BF4}"/>
                  </a:ext>
                </a:extLst>
              </p:cNvPr>
              <p:cNvSpPr/>
              <p:nvPr/>
            </p:nvSpPr>
            <p:spPr>
              <a:xfrm>
                <a:off x="4370228" y="2441863"/>
                <a:ext cx="5410455" cy="414985"/>
              </a:xfrm>
              <a:prstGeom prst="rect">
                <a:avLst/>
              </a:prstGeom>
            </p:spPr>
            <p:txBody>
              <a:bodyPr wrap="none">
                <a:spAutoFit/>
              </a:bodyPr>
              <a:lstStyle/>
              <a:p>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𝑂</m:t>
                        </m:r>
                      </m:e>
                      <m:sub>
                        <m:r>
                          <a:rPr lang="zh-CN" altLang="en-US" i="1">
                            <a:latin typeface="Cambria Math" panose="02040503050406030204" pitchFamily="18" charset="0"/>
                          </a:rPr>
                          <m:t>𝑃</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𝑝</m:t>
                        </m:r>
                      </m:e>
                    </m:d>
                    <m:r>
                      <a:rPr lang="zh-CN" altLang="en-US" i="0">
                        <a:latin typeface="Cambria Math" panose="02040503050406030204" pitchFamily="18" charset="0"/>
                      </a:rPr>
                      <m:t>=</m:t>
                    </m:r>
                    <m:nary>
                      <m:naryPr>
                        <m:chr m:val="∑"/>
                        <m:limLoc m:val="undOvr"/>
                        <m:supHide m:val="on"/>
                        <m:ctrlPr>
                          <a:rPr lang="zh-CN" altLang="en-US" i="1">
                            <a:latin typeface="Cambria Math" panose="02040503050406030204" pitchFamily="18" charset="0"/>
                          </a:rPr>
                        </m:ctrlPr>
                      </m:naryPr>
                      <m:sub>
                        <m:r>
                          <a:rPr lang="zh-CN" altLang="en-US" i="1">
                            <a:latin typeface="Cambria Math" panose="02040503050406030204" pitchFamily="18" charset="0"/>
                          </a:rPr>
                          <m:t>𝑝</m:t>
                        </m:r>
                        <m:r>
                          <a:rPr lang="zh-CN" altLang="en-US" i="0">
                            <a:latin typeface="Cambria Math" panose="02040503050406030204" pitchFamily="18" charset="0"/>
                          </a:rPr>
                          <m:t>∈</m:t>
                        </m:r>
                        <m:r>
                          <a:rPr lang="zh-CN" altLang="en-US" i="1">
                            <a:latin typeface="Cambria Math" panose="02040503050406030204" pitchFamily="18" charset="0"/>
                          </a:rPr>
                          <m:t>𝑃</m:t>
                        </m:r>
                      </m:sub>
                      <m:sup/>
                      <m:e>
                        <m:r>
                          <a:rPr lang="zh-CN" altLang="en-US" i="1">
                            <a:latin typeface="Cambria Math" panose="02040503050406030204" pitchFamily="18" charset="0"/>
                          </a:rPr>
                          <m:t>𝐼</m:t>
                        </m:r>
                        <m:d>
                          <m:dPr>
                            <m:ctrlPr>
                              <a:rPr lang="zh-CN" altLang="en-US" i="1">
                                <a:latin typeface="Cambria Math" panose="02040503050406030204" pitchFamily="18" charset="0"/>
                              </a:rPr>
                            </m:ctrlPr>
                          </m:dPr>
                          <m:e>
                            <m:r>
                              <a:rPr lang="zh-CN" altLang="en-US" i="1">
                                <a:latin typeface="Cambria Math" panose="02040503050406030204" pitchFamily="18" charset="0"/>
                              </a:rPr>
                              <m:t>𝑃</m:t>
                            </m:r>
                            <m:d>
                              <m:dPr>
                                <m:ctrlPr>
                                  <a:rPr lang="zh-CN" altLang="en-US" i="1">
                                    <a:latin typeface="Cambria Math" panose="02040503050406030204" pitchFamily="18" charset="0"/>
                                  </a:rPr>
                                </m:ctrlPr>
                              </m:dPr>
                              <m:e>
                                <m:r>
                                  <a:rPr lang="zh-CN" altLang="en-US" i="1">
                                    <a:latin typeface="Cambria Math" panose="02040503050406030204" pitchFamily="18" charset="0"/>
                                  </a:rPr>
                                  <m:t>𝑝</m:t>
                                </m:r>
                                <m:r>
                                  <a:rPr lang="zh-CN" altLang="en-US" i="0">
                                    <a:latin typeface="Cambria Math" panose="02040503050406030204" pitchFamily="18" charset="0"/>
                                  </a:rPr>
                                  <m:t>,</m:t>
                                </m:r>
                                <m:r>
                                  <a:rPr lang="zh-CN" altLang="en-US" i="1">
                                    <a:latin typeface="Cambria Math" panose="02040503050406030204" pitchFamily="18" charset="0"/>
                                  </a:rPr>
                                  <m:t>𝑥</m:t>
                                </m:r>
                              </m:e>
                            </m:d>
                            <m:r>
                              <a:rPr lang="zh-CN" altLang="en-US" i="0">
                                <a:latin typeface="Cambria Math" panose="02040503050406030204" pitchFamily="18" charset="0"/>
                              </a:rPr>
                              <m:t>&gt;</m:t>
                            </m:r>
                            <m:sSub>
                              <m:sSubPr>
                                <m:ctrlPr>
                                  <a:rPr lang="zh-CN" altLang="en-US" i="1">
                                    <a:latin typeface="Cambria Math" panose="02040503050406030204" pitchFamily="18" charset="0"/>
                                  </a:rPr>
                                </m:ctrlPr>
                              </m:sSubPr>
                              <m:e>
                                <m:r>
                                  <a:rPr lang="zh-CN" altLang="en-US" i="1">
                                    <a:latin typeface="Cambria Math" panose="02040503050406030204" pitchFamily="18" charset="0"/>
                                  </a:rPr>
                                  <m:t>𝛿</m:t>
                                </m:r>
                              </m:e>
                              <m:sub>
                                <m:r>
                                  <a:rPr lang="zh-CN" altLang="en-US" i="1">
                                    <a:latin typeface="Cambria Math" panose="02040503050406030204" pitchFamily="18" charset="0"/>
                                  </a:rPr>
                                  <m:t>𝑝</m:t>
                                </m:r>
                              </m:sub>
                            </m:sSub>
                          </m:e>
                        </m:d>
                      </m:e>
                    </m:nary>
                  </m:oMath>
                </a14:m>
                <a:r>
                  <a:rPr lang="zh-CN" altLang="en-US" dirty="0"/>
                  <a:t>          </a:t>
                </a:r>
                <a:r>
                  <a:rPr lang="en-US" altLang="zh-CN" dirty="0"/>
                  <a:t>	</a:t>
                </a:r>
                <a:r>
                  <a:rPr lang="zh-CN" altLang="en-US" dirty="0"/>
                  <a:t>（</a:t>
                </a:r>
                <a:r>
                  <a:rPr lang="en-US" altLang="zh-CN" dirty="0"/>
                  <a:t>9</a:t>
                </a:r>
                <a:r>
                  <a:rPr lang="zh-CN" altLang="en-US" dirty="0"/>
                  <a:t>）</a:t>
                </a:r>
              </a:p>
            </p:txBody>
          </p:sp>
        </mc:Choice>
        <mc:Fallback xmlns="">
          <p:sp>
            <p:nvSpPr>
              <p:cNvPr id="6" name="矩形 5">
                <a:extLst>
                  <a:ext uri="{FF2B5EF4-FFF2-40B4-BE49-F238E27FC236}">
                    <a16:creationId xmlns:a16="http://schemas.microsoft.com/office/drawing/2014/main" id="{72FF63E4-FEF3-4704-B526-5FAEB6779BF4}"/>
                  </a:ext>
                </a:extLst>
              </p:cNvPr>
              <p:cNvSpPr>
                <a:spLocks noRot="1" noChangeAspect="1" noMove="1" noResize="1" noEditPoints="1" noAdjustHandles="1" noChangeArrowheads="1" noChangeShapeType="1" noTextEdit="1"/>
              </p:cNvSpPr>
              <p:nvPr/>
            </p:nvSpPr>
            <p:spPr>
              <a:xfrm>
                <a:off x="4370228" y="2441863"/>
                <a:ext cx="5410455" cy="414985"/>
              </a:xfrm>
              <a:prstGeom prst="rect">
                <a:avLst/>
              </a:prstGeom>
              <a:blipFill>
                <a:blip r:embed="rId3"/>
                <a:stretch>
                  <a:fillRect t="-101471" r="-113" b="-1602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462A0A45-D7B6-41D7-B8EB-7DE1CC9F4D19}"/>
                  </a:ext>
                </a:extLst>
              </p:cNvPr>
              <p:cNvSpPr/>
              <p:nvPr/>
            </p:nvSpPr>
            <p:spPr>
              <a:xfrm>
                <a:off x="4018086" y="4966415"/>
                <a:ext cx="3157403" cy="390748"/>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where</a:t>
                </a:r>
                <a:r>
                  <a:rPr lang="zh-CN" altLang="en-US" dirty="0">
                    <a:latin typeface="Times New Roman" panose="02020603050405020304" pitchFamily="18" charset="0"/>
                    <a:cs typeface="Times New Roman" panose="02020603050405020304" pitchFamily="18" charset="0"/>
                  </a:rPr>
                  <a:t>：</a:t>
                </a:r>
                <a14:m>
                  <m:oMath xmlns:m="http://schemas.openxmlformats.org/officeDocument/2006/math">
                    <m:r>
                      <a:rPr lang="en-US" altLang="zh-CN" b="0" i="0" smtClean="0">
                        <a:latin typeface="Cambria Math" panose="02040503050406030204" pitchFamily="18" charset="0"/>
                      </a:rPr>
                      <m:t> </m:t>
                    </m:r>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𝑃</m:t>
                        </m:r>
                      </m:e>
                      <m:sub>
                        <m:r>
                          <a:rPr lang="zh-CN" altLang="en-US" i="1">
                            <a:latin typeface="Cambria Math" panose="02040503050406030204" pitchFamily="18" charset="0"/>
                          </a:rPr>
                          <m:t>𝑥</m:t>
                        </m:r>
                      </m:sub>
                      <m:sup>
                        <m:r>
                          <a:rPr lang="zh-CN" altLang="en-US" i="0">
                            <a:latin typeface="Cambria Math" panose="02040503050406030204" pitchFamily="18" charset="0"/>
                          </a:rPr>
                          <m:t>∗</m:t>
                        </m:r>
                      </m:sup>
                    </m:sSubSup>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𝑚𝑎𝑥</m:t>
                        </m:r>
                      </m:e>
                      <m:sub>
                        <m:r>
                          <a:rPr lang="zh-CN" altLang="en-US" i="1">
                            <a:latin typeface="Cambria Math" panose="02040503050406030204" pitchFamily="18" charset="0"/>
                          </a:rPr>
                          <m:t>𝑝</m:t>
                        </m:r>
                        <m:r>
                          <a:rPr lang="zh-CN" altLang="en-US" i="0">
                            <a:latin typeface="Cambria Math" panose="02040503050406030204" pitchFamily="18" charset="0"/>
                          </a:rPr>
                          <m:t>∈</m:t>
                        </m:r>
                        <m:r>
                          <a:rPr lang="zh-CN" altLang="en-US" i="1">
                            <a:latin typeface="Cambria Math" panose="02040503050406030204" pitchFamily="18" charset="0"/>
                          </a:rPr>
                          <m:t>𝑃</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𝑂</m:t>
                        </m:r>
                      </m:e>
                      <m:sub>
                        <m:r>
                          <a:rPr lang="zh-CN" altLang="en-US" i="1">
                            <a:latin typeface="Cambria Math" panose="02040503050406030204" pitchFamily="18" charset="0"/>
                          </a:rPr>
                          <m:t>𝑃</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𝑝</m:t>
                        </m:r>
                      </m:e>
                    </m:d>
                  </m:oMath>
                </a14:m>
                <a:endParaRPr lang="zh-CN" altLang="en-US" dirty="0">
                  <a:latin typeface="Times New Roman" panose="02020603050405020304" pitchFamily="18" charset="0"/>
                  <a:cs typeface="Times New Roman" panose="02020603050405020304" pitchFamily="18" charset="0"/>
                </a:endParaRPr>
              </a:p>
            </p:txBody>
          </p:sp>
        </mc:Choice>
        <mc:Fallback xmlns="">
          <p:sp>
            <p:nvSpPr>
              <p:cNvPr id="7" name="矩形 6">
                <a:extLst>
                  <a:ext uri="{FF2B5EF4-FFF2-40B4-BE49-F238E27FC236}">
                    <a16:creationId xmlns:a16="http://schemas.microsoft.com/office/drawing/2014/main" id="{462A0A45-D7B6-41D7-B8EB-7DE1CC9F4D19}"/>
                  </a:ext>
                </a:extLst>
              </p:cNvPr>
              <p:cNvSpPr>
                <a:spLocks noRot="1" noChangeAspect="1" noMove="1" noResize="1" noEditPoints="1" noAdjustHandles="1" noChangeArrowheads="1" noChangeShapeType="1" noTextEdit="1"/>
              </p:cNvSpPr>
              <p:nvPr/>
            </p:nvSpPr>
            <p:spPr>
              <a:xfrm>
                <a:off x="4018086" y="4966415"/>
                <a:ext cx="3157403" cy="390748"/>
              </a:xfrm>
              <a:prstGeom prst="rect">
                <a:avLst/>
              </a:prstGeom>
              <a:blipFill>
                <a:blip r:embed="rId4"/>
                <a:stretch>
                  <a:fillRect l="-1544" t="-9375" b="-18750"/>
                </a:stretch>
              </a:blipFill>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0321B403-F453-471A-B9D5-03C4ADB561E1}"/>
              </a:ext>
            </a:extLst>
          </p:cNvPr>
          <p:cNvSpPr/>
          <p:nvPr/>
        </p:nvSpPr>
        <p:spPr>
          <a:xfrm>
            <a:off x="426437" y="3437947"/>
            <a:ext cx="6096000" cy="400110"/>
          </a:xfrm>
          <a:prstGeom prst="rect">
            <a:avLst/>
          </a:prstGeom>
        </p:spPr>
        <p:txBody>
          <a:bodyPr>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the children label set is obtained as follows:</a:t>
            </a: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95B1B921-180E-4E8A-9A03-63215A494894}"/>
                  </a:ext>
                </a:extLst>
              </p:cNvPr>
              <p:cNvSpPr/>
              <p:nvPr/>
            </p:nvSpPr>
            <p:spPr>
              <a:xfrm>
                <a:off x="4018086" y="4256082"/>
                <a:ext cx="5884944" cy="415114"/>
              </a:xfrm>
              <a:prstGeom prst="rect">
                <a:avLst/>
              </a:prstGeom>
            </p:spPr>
            <p:txBody>
              <a:bodyPr wrap="none">
                <a:spAutoFit/>
              </a:bodyPr>
              <a:lstStyle/>
              <a:p>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𝑂</m:t>
                        </m:r>
                      </m:e>
                      <m:sub>
                        <m:r>
                          <a:rPr lang="zh-CN" altLang="en-US" i="1">
                            <a:latin typeface="Cambria Math" panose="02040503050406030204" pitchFamily="18" charset="0"/>
                          </a:rPr>
                          <m:t>𝐶</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𝑐</m:t>
                        </m:r>
                      </m:e>
                    </m:d>
                    <m:r>
                      <a:rPr lang="zh-CN" altLang="en-US" i="0">
                        <a:latin typeface="Cambria Math" panose="02040503050406030204" pitchFamily="18" charset="0"/>
                      </a:rPr>
                      <m:t>=</m:t>
                    </m:r>
                    <m:nary>
                      <m:naryPr>
                        <m:chr m:val="∑"/>
                        <m:limLoc m:val="undOvr"/>
                        <m:supHide m:val="on"/>
                        <m:ctrlPr>
                          <a:rPr lang="zh-CN" altLang="en-US" i="1">
                            <a:latin typeface="Cambria Math" panose="02040503050406030204" pitchFamily="18" charset="0"/>
                          </a:rPr>
                        </m:ctrlPr>
                      </m:naryPr>
                      <m:sub>
                        <m:r>
                          <a:rPr lang="zh-CN" altLang="en-US" i="1">
                            <a:latin typeface="Cambria Math" panose="02040503050406030204" pitchFamily="18" charset="0"/>
                          </a:rPr>
                          <m:t>𝑝</m:t>
                        </m:r>
                        <m:r>
                          <a:rPr lang="zh-CN" altLang="en-US" i="0">
                            <a:latin typeface="Cambria Math" panose="02040503050406030204" pitchFamily="18" charset="0"/>
                          </a:rPr>
                          <m:t>∈</m:t>
                        </m:r>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𝑃</m:t>
                            </m:r>
                          </m:e>
                          <m:sub>
                            <m:r>
                              <a:rPr lang="zh-CN" altLang="en-US" i="1">
                                <a:latin typeface="Cambria Math" panose="02040503050406030204" pitchFamily="18" charset="0"/>
                              </a:rPr>
                              <m:t>𝑥</m:t>
                            </m:r>
                          </m:sub>
                          <m:sup>
                            <m:r>
                              <a:rPr lang="zh-CN" altLang="en-US" i="0">
                                <a:latin typeface="Cambria Math" panose="02040503050406030204" pitchFamily="18" charset="0"/>
                              </a:rPr>
                              <m:t>∗</m:t>
                            </m:r>
                          </m:sup>
                        </m:sSubSup>
                      </m:sub>
                      <m:sup/>
                      <m:e>
                        <m:nary>
                          <m:naryPr>
                            <m:chr m:val="∑"/>
                            <m:limLoc m:val="undOvr"/>
                            <m:supHide m:val="on"/>
                            <m:ctrlPr>
                              <a:rPr lang="zh-CN" altLang="en-US" i="1">
                                <a:latin typeface="Cambria Math" panose="02040503050406030204" pitchFamily="18" charset="0"/>
                              </a:rPr>
                            </m:ctrlPr>
                          </m:naryPr>
                          <m:sub>
                            <m:r>
                              <a:rPr lang="zh-CN" altLang="en-US" i="1">
                                <a:latin typeface="Cambria Math" panose="02040503050406030204" pitchFamily="18" charset="0"/>
                              </a:rPr>
                              <m:t>𝑐</m:t>
                            </m:r>
                            <m:r>
                              <a:rPr lang="zh-CN" altLang="en-US" i="0">
                                <a:latin typeface="Cambria Math" panose="02040503050406030204" pitchFamily="18" charset="0"/>
                              </a:rPr>
                              <m:t>∈</m:t>
                            </m:r>
                            <m:r>
                              <a:rPr lang="zh-CN" altLang="en-US" i="1">
                                <a:latin typeface="Cambria Math" panose="02040503050406030204" pitchFamily="18" charset="0"/>
                              </a:rPr>
                              <m:t>𝐶</m:t>
                            </m:r>
                            <m:d>
                              <m:dPr>
                                <m:ctrlPr>
                                  <a:rPr lang="zh-CN" altLang="en-US" i="1">
                                    <a:latin typeface="Cambria Math" panose="02040503050406030204" pitchFamily="18" charset="0"/>
                                  </a:rPr>
                                </m:ctrlPr>
                              </m:dPr>
                              <m:e>
                                <m:r>
                                  <a:rPr lang="zh-CN" altLang="en-US" i="1">
                                    <a:latin typeface="Cambria Math" panose="02040503050406030204" pitchFamily="18" charset="0"/>
                                  </a:rPr>
                                  <m:t>𝑝</m:t>
                                </m:r>
                              </m:e>
                            </m:d>
                          </m:sub>
                          <m:sup/>
                          <m:e>
                            <m:r>
                              <a:rPr lang="zh-CN" altLang="en-US" i="1">
                                <a:latin typeface="Cambria Math" panose="02040503050406030204" pitchFamily="18" charset="0"/>
                              </a:rPr>
                              <m:t>𝐼</m:t>
                            </m:r>
                            <m:d>
                              <m:dPr>
                                <m:ctrlPr>
                                  <a:rPr lang="zh-CN" altLang="en-US" i="1">
                                    <a:latin typeface="Cambria Math" panose="02040503050406030204" pitchFamily="18" charset="0"/>
                                  </a:rPr>
                                </m:ctrlPr>
                              </m:dPr>
                              <m:e>
                                <m:r>
                                  <a:rPr lang="zh-CN" altLang="en-US" i="1">
                                    <a:latin typeface="Cambria Math" panose="02040503050406030204" pitchFamily="18" charset="0"/>
                                  </a:rPr>
                                  <m:t>𝑃</m:t>
                                </m:r>
                                <m:d>
                                  <m:dPr>
                                    <m:ctrlPr>
                                      <a:rPr lang="zh-CN" altLang="en-US" i="1">
                                        <a:latin typeface="Cambria Math" panose="02040503050406030204" pitchFamily="18" charset="0"/>
                                      </a:rPr>
                                    </m:ctrlPr>
                                  </m:dPr>
                                  <m:e>
                                    <m:r>
                                      <a:rPr lang="zh-CN" altLang="en-US" i="1">
                                        <a:latin typeface="Cambria Math" panose="02040503050406030204" pitchFamily="18" charset="0"/>
                                      </a:rPr>
                                      <m:t>𝑐</m:t>
                                    </m:r>
                                    <m:r>
                                      <a:rPr lang="zh-CN" altLang="en-US" i="0">
                                        <a:latin typeface="Cambria Math" panose="02040503050406030204" pitchFamily="18" charset="0"/>
                                      </a:rPr>
                                      <m:t>,</m:t>
                                    </m:r>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𝑝</m:t>
                                    </m:r>
                                  </m:e>
                                </m:d>
                                <m:r>
                                  <a:rPr lang="zh-CN" altLang="en-US" i="0">
                                    <a:latin typeface="Cambria Math" panose="02040503050406030204" pitchFamily="18" charset="0"/>
                                  </a:rPr>
                                  <m:t>&gt;</m:t>
                                </m:r>
                                <m:sSub>
                                  <m:sSubPr>
                                    <m:ctrlPr>
                                      <a:rPr lang="zh-CN" altLang="en-US" i="1">
                                        <a:latin typeface="Cambria Math" panose="02040503050406030204" pitchFamily="18" charset="0"/>
                                      </a:rPr>
                                    </m:ctrlPr>
                                  </m:sSubPr>
                                  <m:e>
                                    <m:r>
                                      <a:rPr lang="zh-CN" altLang="en-US" i="1">
                                        <a:latin typeface="Cambria Math" panose="02040503050406030204" pitchFamily="18" charset="0"/>
                                      </a:rPr>
                                      <m:t>𝛿</m:t>
                                    </m:r>
                                  </m:e>
                                  <m:sub>
                                    <m:r>
                                      <a:rPr lang="zh-CN" altLang="en-US" i="1">
                                        <a:latin typeface="Cambria Math" panose="02040503050406030204" pitchFamily="18" charset="0"/>
                                      </a:rPr>
                                      <m:t>𝑐</m:t>
                                    </m:r>
                                  </m:sub>
                                </m:sSub>
                              </m:e>
                            </m:d>
                          </m:e>
                        </m:nary>
                      </m:e>
                    </m:nary>
                  </m:oMath>
                </a14:m>
                <a:r>
                  <a:rPr lang="en-US" altLang="zh-CN" dirty="0"/>
                  <a:t>	    </a:t>
                </a:r>
                <a:r>
                  <a:rPr lang="zh-CN" altLang="en-US" dirty="0"/>
                  <a:t>（</a:t>
                </a:r>
                <a:r>
                  <a:rPr lang="en-US" altLang="zh-CN" dirty="0"/>
                  <a:t>10</a:t>
                </a:r>
                <a:r>
                  <a:rPr lang="zh-CN" altLang="en-US" dirty="0"/>
                  <a:t>）</a:t>
                </a:r>
              </a:p>
            </p:txBody>
          </p:sp>
        </mc:Choice>
        <mc:Fallback xmlns="">
          <p:sp>
            <p:nvSpPr>
              <p:cNvPr id="9" name="矩形 8">
                <a:extLst>
                  <a:ext uri="{FF2B5EF4-FFF2-40B4-BE49-F238E27FC236}">
                    <a16:creationId xmlns:a16="http://schemas.microsoft.com/office/drawing/2014/main" id="{95B1B921-180E-4E8A-9A03-63215A494894}"/>
                  </a:ext>
                </a:extLst>
              </p:cNvPr>
              <p:cNvSpPr>
                <a:spLocks noRot="1" noChangeAspect="1" noMove="1" noResize="1" noEditPoints="1" noAdjustHandles="1" noChangeArrowheads="1" noChangeShapeType="1" noTextEdit="1"/>
              </p:cNvSpPr>
              <p:nvPr/>
            </p:nvSpPr>
            <p:spPr>
              <a:xfrm>
                <a:off x="4018086" y="4256082"/>
                <a:ext cx="5884944" cy="415114"/>
              </a:xfrm>
              <a:prstGeom prst="rect">
                <a:avLst/>
              </a:prstGeom>
              <a:blipFill>
                <a:blip r:embed="rId5"/>
                <a:stretch>
                  <a:fillRect t="-105882" b="-155882"/>
                </a:stretch>
              </a:blipFill>
            </p:spPr>
            <p:txBody>
              <a:bodyPr/>
              <a:lstStyle/>
              <a:p>
                <a:r>
                  <a:rPr lang="zh-CN" altLang="en-US">
                    <a:noFill/>
                  </a:rPr>
                  <a:t> </a:t>
                </a:r>
              </a:p>
            </p:txBody>
          </p:sp>
        </mc:Fallback>
      </mc:AlternateContent>
      <p:sp>
        <p:nvSpPr>
          <p:cNvPr id="10" name="矩形 9">
            <a:extLst>
              <a:ext uri="{FF2B5EF4-FFF2-40B4-BE49-F238E27FC236}">
                <a16:creationId xmlns:a16="http://schemas.microsoft.com/office/drawing/2014/main" id="{B644355F-3172-46AD-9B8B-B3ECC2358CEE}"/>
              </a:ext>
            </a:extLst>
          </p:cNvPr>
          <p:cNvSpPr/>
          <p:nvPr/>
        </p:nvSpPr>
        <p:spPr>
          <a:xfrm>
            <a:off x="0" y="6429374"/>
            <a:ext cx="12204000" cy="428625"/>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761346"/>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矩形 4"/>
          <p:cNvSpPr/>
          <p:nvPr/>
        </p:nvSpPr>
        <p:spPr>
          <a:xfrm>
            <a:off x="2338386" y="2300285"/>
            <a:ext cx="7515224" cy="2257426"/>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3F3365CD-9D65-49CD-A746-0FC00C72E238}"/>
              </a:ext>
            </a:extLst>
          </p:cNvPr>
          <p:cNvSpPr/>
          <p:nvPr/>
        </p:nvSpPr>
        <p:spPr>
          <a:xfrm>
            <a:off x="2650548" y="2557461"/>
            <a:ext cx="6890901" cy="174307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spc="300" dirty="0">
                <a:latin typeface="Times New Roman" panose="02020603050405020304" pitchFamily="18" charset="0"/>
                <a:cs typeface="Times New Roman" panose="02020603050405020304" pitchFamily="18" charset="0"/>
              </a:rPr>
              <a:t>3.EXPERIMENT</a:t>
            </a:r>
            <a:endParaRPr lang="zh-CN" altLang="en-US" sz="6000" b="1" spc="300"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A25212B9-7BD1-425D-9E04-D66AA8592D83}"/>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sp>
        <p:nvSpPr>
          <p:cNvPr id="12" name="矩形 11">
            <a:extLst>
              <a:ext uri="{FF2B5EF4-FFF2-40B4-BE49-F238E27FC236}">
                <a16:creationId xmlns:a16="http://schemas.microsoft.com/office/drawing/2014/main" id="{1BCD8F05-B123-4066-A009-7173D38B980B}"/>
              </a:ext>
            </a:extLst>
          </p:cNvPr>
          <p:cNvSpPr/>
          <p:nvPr/>
        </p:nvSpPr>
        <p:spPr>
          <a:xfrm>
            <a:off x="0" y="6429374"/>
            <a:ext cx="12204000" cy="428625"/>
          </a:xfrm>
          <a:prstGeom prst="rect">
            <a:avLst/>
          </a:prstGeom>
          <a:solidFill>
            <a:srgbClr val="2E75B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49088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箭头: 五边形 4">
            <a:extLst>
              <a:ext uri="{FF2B5EF4-FFF2-40B4-BE49-F238E27FC236}">
                <a16:creationId xmlns:a16="http://schemas.microsoft.com/office/drawing/2014/main" id="{F63A1E11-F59F-4375-B2C4-FD9CF47BCF6E}"/>
              </a:ext>
            </a:extLst>
          </p:cNvPr>
          <p:cNvSpPr/>
          <p:nvPr/>
        </p:nvSpPr>
        <p:spPr>
          <a:xfrm>
            <a:off x="-1" y="0"/>
            <a:ext cx="3247053" cy="757237"/>
          </a:xfrm>
          <a:prstGeom prst="homePlate">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Times New Roman" panose="02020603050405020304" pitchFamily="18" charset="0"/>
                <a:cs typeface="Times New Roman" panose="02020603050405020304" pitchFamily="18" charset="0"/>
              </a:rPr>
              <a:t>3.1 Dataset</a:t>
            </a:r>
            <a:endParaRPr lang="zh-CN" altLang="en-US" sz="3600" b="1"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4098D5C5-9251-44A5-9544-5BC10A3BEBBA}"/>
              </a:ext>
            </a:extLst>
          </p:cNvPr>
          <p:cNvSpPr/>
          <p:nvPr/>
        </p:nvSpPr>
        <p:spPr>
          <a:xfrm>
            <a:off x="9638523" y="111967"/>
            <a:ext cx="2105117" cy="34523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rPr>
              <a:t>Chongqing University of Technology</a:t>
            </a:r>
            <a:endParaRPr lang="zh-CN" altLang="en-US"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4" name="椭圆 3">
            <a:extLst>
              <a:ext uri="{FF2B5EF4-FFF2-40B4-BE49-F238E27FC236}">
                <a16:creationId xmlns:a16="http://schemas.microsoft.com/office/drawing/2014/main" id="{B5354628-B741-4484-9460-CB54E871906B}"/>
              </a:ext>
            </a:extLst>
          </p:cNvPr>
          <p:cNvSpPr/>
          <p:nvPr/>
        </p:nvSpPr>
        <p:spPr>
          <a:xfrm>
            <a:off x="11585019" y="18662"/>
            <a:ext cx="588319" cy="53184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9371B34-05ED-4B20-B445-7111C19D3AF3}"/>
              </a:ext>
            </a:extLst>
          </p:cNvPr>
          <p:cNvSpPr/>
          <p:nvPr/>
        </p:nvSpPr>
        <p:spPr>
          <a:xfrm>
            <a:off x="432564" y="1148037"/>
            <a:ext cx="11326872" cy="2031325"/>
          </a:xfrm>
          <a:prstGeom prst="rect">
            <a:avLst/>
          </a:prstGeom>
        </p:spPr>
        <p:txBody>
          <a:bodyPr wrap="square">
            <a:spAutoFit/>
          </a:bodyPr>
          <a:lstStyle/>
          <a:p>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b="1" dirty="0">
                <a:solidFill>
                  <a:srgbClr val="000000"/>
                </a:solidFill>
                <a:latin typeface="Times New Roman" panose="02020603050405020304" pitchFamily="18" charset="0"/>
                <a:cs typeface="Times New Roman" panose="02020603050405020304" pitchFamily="18" charset="0"/>
              </a:rPr>
              <a:t>Fraud and Civil Action</a:t>
            </a:r>
          </a:p>
          <a:p>
            <a:r>
              <a:rPr lang="en-US" altLang="zh-CN" b="1" dirty="0">
                <a:solidFill>
                  <a:srgbClr val="000000"/>
                </a:solidFill>
                <a:latin typeface="Times New Roman" panose="02020603050405020304" pitchFamily="18" charset="0"/>
                <a:cs typeface="Times New Roman" panose="02020603050405020304" pitchFamily="18" charset="0"/>
              </a:rPr>
              <a:t>	</a:t>
            </a:r>
            <a:r>
              <a:rPr lang="en-US" altLang="zh-CN" dirty="0">
                <a:solidFill>
                  <a:srgbClr val="000000"/>
                </a:solidFill>
                <a:latin typeface="Times New Roman" panose="02020603050405020304" pitchFamily="18" charset="0"/>
                <a:cs typeface="Times New Roman" panose="02020603050405020304" pitchFamily="18" charset="0"/>
              </a:rPr>
              <a:t>comprises 40,256 criminal cases related with fraud, civil action, etc. These data are crawled from China 	Judgment Online and span from Jan.2016 to June. 2016.</a:t>
            </a:r>
          </a:p>
          <a:p>
            <a:br>
              <a:rPr lang="en-US" altLang="zh-CN" dirty="0">
                <a:solidFill>
                  <a:srgbClr val="000000"/>
                </a:solidFill>
                <a:latin typeface="Times New Roman" panose="02020603050405020304" pitchFamily="18" charset="0"/>
                <a:cs typeface="Times New Roman" panose="02020603050405020304" pitchFamily="18" charset="0"/>
              </a:rPr>
            </a:br>
            <a:r>
              <a:rPr lang="en-US" altLang="zh-CN" dirty="0">
                <a:solidFill>
                  <a:srgbClr val="000000"/>
                </a:solidFill>
                <a:latin typeface="Times New Roman" panose="02020603050405020304" pitchFamily="18" charset="0"/>
                <a:cs typeface="Times New Roman" panose="02020603050405020304" pitchFamily="18" charset="0"/>
              </a:rPr>
              <a:t>• </a:t>
            </a:r>
            <a:r>
              <a:rPr lang="en-US" altLang="zh-CN" b="1" dirty="0">
                <a:solidFill>
                  <a:srgbClr val="000000"/>
                </a:solidFill>
                <a:latin typeface="Times New Roman" panose="02020603050405020304" pitchFamily="18" charset="0"/>
                <a:cs typeface="Times New Roman" panose="02020603050405020304" pitchFamily="18" charset="0"/>
              </a:rPr>
              <a:t>CAIL</a:t>
            </a:r>
          </a:p>
          <a:p>
            <a:r>
              <a:rPr lang="en-US" altLang="zh-CN" b="1" dirty="0">
                <a:solidFill>
                  <a:srgbClr val="000000"/>
                </a:solidFill>
                <a:latin typeface="Times New Roman" panose="02020603050405020304" pitchFamily="18" charset="0"/>
                <a:cs typeface="Times New Roman" panose="02020603050405020304" pitchFamily="18" charset="0"/>
              </a:rPr>
              <a:t>	</a:t>
            </a:r>
            <a:r>
              <a:rPr lang="en-US" altLang="zh-CN" dirty="0">
                <a:solidFill>
                  <a:srgbClr val="000000"/>
                </a:solidFill>
                <a:latin typeface="Times New Roman" panose="02020603050405020304" pitchFamily="18" charset="0"/>
                <a:cs typeface="Times New Roman" panose="02020603050405020304" pitchFamily="18" charset="0"/>
              </a:rPr>
              <a:t>contains criminal cases published by the Supreme People’s Court. Each case consists of two parts, i.e., fact 	description and corresponding judgment result (including laws, articles, and charges).</a:t>
            </a:r>
            <a:r>
              <a:rPr lang="en-US" altLang="zh-CN" dirty="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2FAD1EDA-B5EE-4DE6-B723-E8E6EE2B0007}"/>
              </a:ext>
            </a:extLst>
          </p:cNvPr>
          <p:cNvPicPr/>
          <p:nvPr/>
        </p:nvPicPr>
        <p:blipFill>
          <a:blip r:embed="rId3">
            <a:extLst>
              <a:ext uri="{28A0092B-C50C-407E-A947-70E740481C1C}">
                <a14:useLocalDpi xmlns:a14="http://schemas.microsoft.com/office/drawing/2010/main" val="0"/>
              </a:ext>
            </a:extLst>
          </a:blip>
          <a:stretch>
            <a:fillRect/>
          </a:stretch>
        </p:blipFill>
        <p:spPr>
          <a:xfrm>
            <a:off x="730898" y="3867454"/>
            <a:ext cx="10730204" cy="2175863"/>
          </a:xfrm>
          <a:prstGeom prst="rect">
            <a:avLst/>
          </a:prstGeom>
        </p:spPr>
      </p:pic>
      <p:sp>
        <p:nvSpPr>
          <p:cNvPr id="12" name="矩形 11">
            <a:extLst>
              <a:ext uri="{FF2B5EF4-FFF2-40B4-BE49-F238E27FC236}">
                <a16:creationId xmlns:a16="http://schemas.microsoft.com/office/drawing/2014/main" id="{C7502C00-23CC-41C8-AA6B-BB2F8E4CFE1B}"/>
              </a:ext>
            </a:extLst>
          </p:cNvPr>
          <p:cNvSpPr/>
          <p:nvPr/>
        </p:nvSpPr>
        <p:spPr>
          <a:xfrm>
            <a:off x="3855098" y="3559677"/>
            <a:ext cx="4481804" cy="307777"/>
          </a:xfrm>
          <a:prstGeom prst="rect">
            <a:avLst/>
          </a:prstGeom>
        </p:spPr>
        <p:txBody>
          <a:bodyPr wrap="square">
            <a:spAutoFit/>
          </a:bodyPr>
          <a:lstStyle/>
          <a:p>
            <a:r>
              <a:rPr lang="en-US" altLang="zh-CN" sz="1400" dirty="0">
                <a:solidFill>
                  <a:srgbClr val="000000"/>
                </a:solidFill>
                <a:latin typeface="Times New Roman" panose="02020603050405020304" pitchFamily="18" charset="0"/>
                <a:cs typeface="Times New Roman" panose="02020603050405020304" pitchFamily="18" charset="0"/>
              </a:rPr>
              <a:t>Table 2: Statistics of the two legal datasets for experiments.</a:t>
            </a:r>
            <a:r>
              <a:rPr lang="en-US" altLang="zh-CN" sz="1400" dirty="0">
                <a:latin typeface="Times New Roman" panose="02020603050405020304" pitchFamily="18" charset="0"/>
                <a:cs typeface="Times New Roman" panose="02020603050405020304" pitchFamily="18" charset="0"/>
              </a:rPr>
              <a:t> </a:t>
            </a:r>
            <a:endParaRPr lang="zh-CN" altLang="en-US" sz="1400" dirty="0">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E87AB1D6-4070-427F-800D-C7DF9FAA4549}"/>
              </a:ext>
            </a:extLst>
          </p:cNvPr>
          <p:cNvSpPr/>
          <p:nvPr/>
        </p:nvSpPr>
        <p:spPr>
          <a:xfrm>
            <a:off x="9551271" y="6166367"/>
            <a:ext cx="2640729" cy="276999"/>
          </a:xfrm>
          <a:prstGeom prst="rect">
            <a:avLst/>
          </a:prstGeom>
        </p:spPr>
        <p:txBody>
          <a:bodyPr wrap="square">
            <a:spAutoFit/>
          </a:bodyPr>
          <a:lstStyle/>
          <a:p>
            <a:pPr algn="ctr"/>
            <a:r>
              <a:rPr lang="en-US" altLang="zh-CN" sz="1200" dirty="0"/>
              <a:t>【</a:t>
            </a:r>
            <a:r>
              <a:rPr lang="en-US" altLang="zh-CN" sz="1200" dirty="0">
                <a:latin typeface="Times New Roman" panose="02020603050405020304" pitchFamily="18" charset="0"/>
                <a:cs typeface="Times New Roman" panose="02020603050405020304" pitchFamily="18" charset="0"/>
              </a:rPr>
              <a:t> Note: Table 2 comes from this paper </a:t>
            </a:r>
            <a:r>
              <a:rPr lang="en-US" altLang="zh-CN" sz="1200" dirty="0"/>
              <a:t>】</a:t>
            </a:r>
            <a:endParaRPr lang="zh-CN" altLang="en-US" sz="1200" dirty="0"/>
          </a:p>
        </p:txBody>
      </p:sp>
      <p:sp>
        <p:nvSpPr>
          <p:cNvPr id="9" name="矩形 8">
            <a:extLst>
              <a:ext uri="{FF2B5EF4-FFF2-40B4-BE49-F238E27FC236}">
                <a16:creationId xmlns:a16="http://schemas.microsoft.com/office/drawing/2014/main" id="{7AC496BA-B3C3-47CA-B266-2BA13915967B}"/>
              </a:ext>
            </a:extLst>
          </p:cNvPr>
          <p:cNvSpPr/>
          <p:nvPr/>
        </p:nvSpPr>
        <p:spPr>
          <a:xfrm>
            <a:off x="0" y="6429374"/>
            <a:ext cx="12204000" cy="428625"/>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2111407"/>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箭头: 五边形 4">
            <a:extLst>
              <a:ext uri="{FF2B5EF4-FFF2-40B4-BE49-F238E27FC236}">
                <a16:creationId xmlns:a16="http://schemas.microsoft.com/office/drawing/2014/main" id="{F63A1E11-F59F-4375-B2C4-FD9CF47BCF6E}"/>
              </a:ext>
            </a:extLst>
          </p:cNvPr>
          <p:cNvSpPr/>
          <p:nvPr/>
        </p:nvSpPr>
        <p:spPr>
          <a:xfrm>
            <a:off x="0" y="0"/>
            <a:ext cx="8500188" cy="757237"/>
          </a:xfrm>
          <a:prstGeom prst="homePlate">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Times New Roman" panose="02020603050405020304" pitchFamily="18" charset="0"/>
                <a:cs typeface="Times New Roman" panose="02020603050405020304" pitchFamily="18" charset="0"/>
              </a:rPr>
              <a:t>3.2 Evaluation Metric\Parameter Settings</a:t>
            </a:r>
            <a:endParaRPr lang="zh-CN" altLang="en-US" sz="3600" b="1"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4098D5C5-9251-44A5-9544-5BC10A3BEBBA}"/>
              </a:ext>
            </a:extLst>
          </p:cNvPr>
          <p:cNvSpPr/>
          <p:nvPr/>
        </p:nvSpPr>
        <p:spPr>
          <a:xfrm>
            <a:off x="9638523" y="111967"/>
            <a:ext cx="2105117" cy="34523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rPr>
              <a:t>Chongqing University of Technology</a:t>
            </a:r>
            <a:endParaRPr lang="zh-CN" altLang="en-US"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4" name="椭圆 3">
            <a:extLst>
              <a:ext uri="{FF2B5EF4-FFF2-40B4-BE49-F238E27FC236}">
                <a16:creationId xmlns:a16="http://schemas.microsoft.com/office/drawing/2014/main" id="{B5354628-B741-4484-9460-CB54E871906B}"/>
              </a:ext>
            </a:extLst>
          </p:cNvPr>
          <p:cNvSpPr/>
          <p:nvPr/>
        </p:nvSpPr>
        <p:spPr>
          <a:xfrm>
            <a:off x="11585019" y="18662"/>
            <a:ext cx="588319" cy="53184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CBE90DDC-D676-44AF-AF44-E6060A66461A}"/>
              </a:ext>
            </a:extLst>
          </p:cNvPr>
          <p:cNvSpPr/>
          <p:nvPr/>
        </p:nvSpPr>
        <p:spPr>
          <a:xfrm>
            <a:off x="2358843" y="1423266"/>
            <a:ext cx="7186374" cy="1845185"/>
          </a:xfrm>
          <a:prstGeom prst="rect">
            <a:avLst/>
          </a:prstGeom>
        </p:spPr>
        <p:txBody>
          <a:bodyPr wrap="square">
            <a:spAutoFit/>
          </a:bodyPr>
          <a:lstStyle/>
          <a:p>
            <a:pPr>
              <a:lnSpc>
                <a:spcPct val="200000"/>
              </a:lnSpc>
            </a:pPr>
            <a:r>
              <a:rPr lang="en-US" altLang="zh-CN" sz="2000" dirty="0">
                <a:solidFill>
                  <a:srgbClr val="000000"/>
                </a:solidFill>
                <a:latin typeface="Times New Roman" panose="02020603050405020304" pitchFamily="18" charset="0"/>
                <a:cs typeface="Times New Roman" panose="02020603050405020304" pitchFamily="18" charset="0"/>
              </a:rPr>
              <a:t>【evaluation metrics】</a:t>
            </a:r>
          </a:p>
          <a:p>
            <a:pPr>
              <a:lnSpc>
                <a:spcPct val="200000"/>
              </a:lnSpc>
            </a:pPr>
            <a:r>
              <a:rPr lang="en-US" altLang="zh-CN" sz="2000" dirty="0">
                <a:solidFill>
                  <a:srgbClr val="000000"/>
                </a:solidFill>
                <a:latin typeface="Times New Roman" panose="02020603050405020304" pitchFamily="18" charset="0"/>
                <a:cs typeface="Times New Roman" panose="02020603050405020304" pitchFamily="18" charset="0"/>
              </a:rPr>
              <a:t>        macro Precision (</a:t>
            </a:r>
            <a:r>
              <a:rPr lang="en-US" altLang="zh-CN" sz="2000" dirty="0">
                <a:solidFill>
                  <a:srgbClr val="000000"/>
                </a:solidFill>
                <a:highlight>
                  <a:srgbClr val="FFFF00"/>
                </a:highlight>
                <a:latin typeface="Times New Roman" panose="02020603050405020304" pitchFamily="18" charset="0"/>
                <a:cs typeface="Times New Roman" panose="02020603050405020304" pitchFamily="18" charset="0"/>
              </a:rPr>
              <a:t>Macro-P</a:t>
            </a:r>
            <a:r>
              <a:rPr lang="en-US" altLang="zh-CN" sz="2000" dirty="0">
                <a:solidFill>
                  <a:srgbClr val="000000"/>
                </a:solidFill>
                <a:latin typeface="Times New Roman" panose="02020603050405020304" pitchFamily="18" charset="0"/>
                <a:cs typeface="Times New Roman" panose="02020603050405020304" pitchFamily="18" charset="0"/>
              </a:rPr>
              <a:t>),</a:t>
            </a:r>
            <a:r>
              <a:rPr lang="zh-CN" altLang="en-US" sz="2000" dirty="0">
                <a:solidFill>
                  <a:srgbClr val="000000"/>
                </a:solidFill>
                <a:latin typeface="Times New Roman" panose="02020603050405020304" pitchFamily="18" charset="0"/>
                <a:cs typeface="Times New Roman" panose="02020603050405020304" pitchFamily="18" charset="0"/>
              </a:rPr>
              <a:t> </a:t>
            </a:r>
            <a:r>
              <a:rPr lang="en-US" altLang="zh-CN" sz="2000" dirty="0">
                <a:solidFill>
                  <a:srgbClr val="000000"/>
                </a:solidFill>
                <a:latin typeface="Times New Roman" panose="02020603050405020304" pitchFamily="18" charset="0"/>
                <a:cs typeface="Times New Roman" panose="02020603050405020304" pitchFamily="18" charset="0"/>
              </a:rPr>
              <a:t>macro Recall (</a:t>
            </a:r>
            <a:r>
              <a:rPr lang="en-US" altLang="zh-CN" sz="2000" dirty="0">
                <a:solidFill>
                  <a:srgbClr val="000000"/>
                </a:solidFill>
                <a:highlight>
                  <a:srgbClr val="FFFF00"/>
                </a:highlight>
                <a:latin typeface="Times New Roman" panose="02020603050405020304" pitchFamily="18" charset="0"/>
                <a:cs typeface="Times New Roman" panose="02020603050405020304" pitchFamily="18" charset="0"/>
              </a:rPr>
              <a:t>Macro-R</a:t>
            </a:r>
            <a:r>
              <a:rPr lang="en-US" altLang="zh-CN" sz="2000" dirty="0">
                <a:solidFill>
                  <a:srgbClr val="000000"/>
                </a:solidFill>
                <a:latin typeface="Times New Roman" panose="02020603050405020304" pitchFamily="18" charset="0"/>
                <a:cs typeface="Times New Roman" panose="02020603050405020304" pitchFamily="18" charset="0"/>
              </a:rPr>
              <a:t>),</a:t>
            </a:r>
          </a:p>
          <a:p>
            <a:pPr>
              <a:lnSpc>
                <a:spcPct val="200000"/>
              </a:lnSpc>
            </a:pPr>
            <a:r>
              <a:rPr lang="en-US" altLang="zh-CN" sz="2000" dirty="0">
                <a:solidFill>
                  <a:srgbClr val="000000"/>
                </a:solidFill>
                <a:latin typeface="Times New Roman" panose="02020603050405020304" pitchFamily="18" charset="0"/>
                <a:cs typeface="Times New Roman" panose="02020603050405020304" pitchFamily="18" charset="0"/>
              </a:rPr>
              <a:t>        macro F-measure (</a:t>
            </a:r>
            <a:r>
              <a:rPr lang="en-US" altLang="zh-CN" sz="2000" dirty="0">
                <a:solidFill>
                  <a:srgbClr val="000000"/>
                </a:solidFill>
                <a:highlight>
                  <a:srgbClr val="FFFF00"/>
                </a:highlight>
                <a:latin typeface="Times New Roman" panose="02020603050405020304" pitchFamily="18" charset="0"/>
                <a:cs typeface="Times New Roman" panose="02020603050405020304" pitchFamily="18" charset="0"/>
              </a:rPr>
              <a:t>Macro-F</a:t>
            </a:r>
            <a:r>
              <a:rPr lang="en-US" altLang="zh-CN" sz="2000" dirty="0">
                <a:solidFill>
                  <a:srgbClr val="000000"/>
                </a:solidFill>
                <a:latin typeface="Times New Roman" panose="02020603050405020304" pitchFamily="18" charset="0"/>
                <a:cs typeface="Times New Roman" panose="02020603050405020304" pitchFamily="18" charset="0"/>
              </a:rPr>
              <a:t>) and </a:t>
            </a:r>
            <a:r>
              <a:rPr lang="en-US" altLang="zh-CN" sz="2000" dirty="0">
                <a:solidFill>
                  <a:srgbClr val="000000"/>
                </a:solidFill>
                <a:highlight>
                  <a:srgbClr val="FFFF00"/>
                </a:highlight>
                <a:latin typeface="Times New Roman" panose="02020603050405020304" pitchFamily="18" charset="0"/>
                <a:cs typeface="Times New Roman" panose="02020603050405020304" pitchFamily="18" charset="0"/>
              </a:rPr>
              <a:t>Jaccard</a:t>
            </a:r>
            <a:endParaRPr lang="zh-CN" altLang="en-US" sz="2000" dirty="0">
              <a:highlight>
                <a:srgbClr val="FFFF00"/>
              </a:highlight>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D842B378-00B0-4D74-ADCB-11545DB34BEA}"/>
              </a:ext>
            </a:extLst>
          </p:cNvPr>
          <p:cNvSpPr/>
          <p:nvPr/>
        </p:nvSpPr>
        <p:spPr>
          <a:xfrm>
            <a:off x="2358843" y="3934480"/>
            <a:ext cx="5805196" cy="1845185"/>
          </a:xfrm>
          <a:prstGeom prst="rect">
            <a:avLst/>
          </a:prstGeom>
        </p:spPr>
        <p:txBody>
          <a:bodyPr wrap="square">
            <a:spAutoFit/>
          </a:bodyPr>
          <a:lstStyle/>
          <a:p>
            <a:pPr>
              <a:lnSpc>
                <a:spcPct val="200000"/>
              </a:lnSpc>
            </a:pPr>
            <a:r>
              <a:rPr lang="en-US" altLang="zh-CN" sz="2000" dirty="0">
                <a:solidFill>
                  <a:srgbClr val="000000"/>
                </a:solidFill>
                <a:latin typeface="Times New Roman" panose="02020603050405020304" pitchFamily="18" charset="0"/>
                <a:cs typeface="Times New Roman" panose="02020603050405020304" pitchFamily="18" charset="0"/>
              </a:rPr>
              <a:t>【Parameter】</a:t>
            </a:r>
          </a:p>
          <a:p>
            <a:pPr>
              <a:lnSpc>
                <a:spcPct val="200000"/>
              </a:lnSpc>
            </a:pPr>
            <a:r>
              <a:rPr lang="en-US" altLang="zh-CN" sz="2000" dirty="0">
                <a:solidFill>
                  <a:srgbClr val="000000"/>
                </a:solidFill>
                <a:latin typeface="Times New Roman" panose="02020603050405020304" pitchFamily="18" charset="0"/>
                <a:cs typeface="Times New Roman" panose="02020603050405020304" pitchFamily="18" charset="0"/>
              </a:rPr>
              <a:t>        for each fact description, set n=500</a:t>
            </a:r>
          </a:p>
          <a:p>
            <a:pPr>
              <a:lnSpc>
                <a:spcPct val="200000"/>
              </a:lnSpc>
            </a:pPr>
            <a:r>
              <a:rPr lang="en-US" altLang="zh-CN" sz="2000" dirty="0">
                <a:solidFill>
                  <a:srgbClr val="000000"/>
                </a:solidFill>
                <a:latin typeface="Times New Roman" panose="02020603050405020304" pitchFamily="18" charset="0"/>
                <a:cs typeface="Times New Roman" panose="02020603050405020304" pitchFamily="18" charset="0"/>
              </a:rPr>
              <a:t>        for each children label definition, set m=30</a:t>
            </a:r>
            <a:r>
              <a:rPr lang="en-US" altLang="zh-CN" sz="2000" dirty="0">
                <a:latin typeface="Times New Roman" panose="02020603050405020304" pitchFamily="18" charset="0"/>
                <a:cs typeface="Times New Roman" panose="02020603050405020304" pitchFamily="18" charset="0"/>
              </a:rPr>
              <a:t> </a:t>
            </a:r>
            <a:endParaRPr lang="zh-CN" altLang="en-US" sz="2000"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83C04DDD-D610-4B29-9F87-79D1859C6080}"/>
              </a:ext>
            </a:extLst>
          </p:cNvPr>
          <p:cNvSpPr/>
          <p:nvPr/>
        </p:nvSpPr>
        <p:spPr>
          <a:xfrm>
            <a:off x="0" y="6429374"/>
            <a:ext cx="12204000" cy="428625"/>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0759064"/>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箭头: 五边形 4">
            <a:extLst>
              <a:ext uri="{FF2B5EF4-FFF2-40B4-BE49-F238E27FC236}">
                <a16:creationId xmlns:a16="http://schemas.microsoft.com/office/drawing/2014/main" id="{F63A1E11-F59F-4375-B2C4-FD9CF47BCF6E}"/>
              </a:ext>
            </a:extLst>
          </p:cNvPr>
          <p:cNvSpPr/>
          <p:nvPr/>
        </p:nvSpPr>
        <p:spPr>
          <a:xfrm>
            <a:off x="0" y="0"/>
            <a:ext cx="5551714" cy="757237"/>
          </a:xfrm>
          <a:prstGeom prst="homePlate">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Times New Roman" panose="02020603050405020304" pitchFamily="18" charset="0"/>
                <a:cs typeface="Times New Roman" panose="02020603050405020304" pitchFamily="18" charset="0"/>
              </a:rPr>
              <a:t>3.3 Analysis on the HMN</a:t>
            </a:r>
            <a:endParaRPr lang="zh-CN" altLang="en-US" sz="3600" b="1"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4098D5C5-9251-44A5-9544-5BC10A3BEBBA}"/>
              </a:ext>
            </a:extLst>
          </p:cNvPr>
          <p:cNvSpPr/>
          <p:nvPr/>
        </p:nvSpPr>
        <p:spPr>
          <a:xfrm>
            <a:off x="9638523" y="111967"/>
            <a:ext cx="2105117" cy="34523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rPr>
              <a:t>Chongqing University of Technology</a:t>
            </a:r>
            <a:endParaRPr lang="zh-CN" altLang="en-US"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4" name="椭圆 3">
            <a:extLst>
              <a:ext uri="{FF2B5EF4-FFF2-40B4-BE49-F238E27FC236}">
                <a16:creationId xmlns:a16="http://schemas.microsoft.com/office/drawing/2014/main" id="{B5354628-B741-4484-9460-CB54E871906B}"/>
              </a:ext>
            </a:extLst>
          </p:cNvPr>
          <p:cNvSpPr/>
          <p:nvPr/>
        </p:nvSpPr>
        <p:spPr>
          <a:xfrm>
            <a:off x="11585019" y="18662"/>
            <a:ext cx="588319" cy="53184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2370E516-F17A-4558-89EB-CF5B7E111221}"/>
              </a:ext>
            </a:extLst>
          </p:cNvPr>
          <p:cNvPicPr/>
          <p:nvPr/>
        </p:nvPicPr>
        <p:blipFill>
          <a:blip r:embed="rId3"/>
          <a:stretch>
            <a:fillRect/>
          </a:stretch>
        </p:blipFill>
        <p:spPr>
          <a:xfrm>
            <a:off x="776932" y="1642485"/>
            <a:ext cx="10638133" cy="3030609"/>
          </a:xfrm>
          <a:prstGeom prst="rect">
            <a:avLst/>
          </a:prstGeom>
        </p:spPr>
      </p:pic>
      <p:sp>
        <p:nvSpPr>
          <p:cNvPr id="2" name="矩形 1">
            <a:extLst>
              <a:ext uri="{FF2B5EF4-FFF2-40B4-BE49-F238E27FC236}">
                <a16:creationId xmlns:a16="http://schemas.microsoft.com/office/drawing/2014/main" id="{7064FBCC-03EC-43DC-8CB0-951C18A7726B}"/>
              </a:ext>
            </a:extLst>
          </p:cNvPr>
          <p:cNvSpPr/>
          <p:nvPr/>
        </p:nvSpPr>
        <p:spPr>
          <a:xfrm>
            <a:off x="776932" y="1070859"/>
            <a:ext cx="10638133" cy="523220"/>
          </a:xfrm>
          <a:prstGeom prst="rect">
            <a:avLst/>
          </a:prstGeom>
        </p:spPr>
        <p:txBody>
          <a:bodyPr wrap="square">
            <a:spAutoFit/>
          </a:bodyPr>
          <a:lstStyle/>
          <a:p>
            <a:r>
              <a:rPr lang="en-US" altLang="zh-CN" sz="1400" dirty="0">
                <a:solidFill>
                  <a:srgbClr val="000000"/>
                </a:solidFill>
                <a:latin typeface="Times New Roman" panose="02020603050405020304" pitchFamily="18" charset="0"/>
                <a:cs typeface="Times New Roman" panose="02020603050405020304" pitchFamily="18" charset="0"/>
              </a:rPr>
              <a:t>Table 3: Performance comparison over HMN-I and HMN on crime classification in terms of different evaluation metrics on two datasets. The best performance in each case is written in bold. (All the values in the table are percentage numbers with % omitted)</a:t>
            </a:r>
            <a:r>
              <a:rPr lang="en-US" altLang="zh-CN" sz="1400" dirty="0">
                <a:latin typeface="Times New Roman" panose="02020603050405020304" pitchFamily="18" charset="0"/>
                <a:cs typeface="Times New Roman" panose="02020603050405020304" pitchFamily="18" charset="0"/>
              </a:rPr>
              <a:t> </a:t>
            </a:r>
            <a:endParaRPr lang="zh-CN" altLang="en-US" dirty="0"/>
          </a:p>
        </p:txBody>
      </p:sp>
      <p:sp>
        <p:nvSpPr>
          <p:cNvPr id="7" name="矩形 6">
            <a:extLst>
              <a:ext uri="{FF2B5EF4-FFF2-40B4-BE49-F238E27FC236}">
                <a16:creationId xmlns:a16="http://schemas.microsoft.com/office/drawing/2014/main" id="{8B4A18FF-999E-4DE7-9062-B74442302F17}"/>
              </a:ext>
            </a:extLst>
          </p:cNvPr>
          <p:cNvSpPr/>
          <p:nvPr/>
        </p:nvSpPr>
        <p:spPr>
          <a:xfrm>
            <a:off x="9532609" y="6139162"/>
            <a:ext cx="2640729" cy="276999"/>
          </a:xfrm>
          <a:prstGeom prst="rect">
            <a:avLst/>
          </a:prstGeom>
        </p:spPr>
        <p:txBody>
          <a:bodyPr wrap="square">
            <a:spAutoFit/>
          </a:bodyPr>
          <a:lstStyle/>
          <a:p>
            <a:pPr algn="ctr"/>
            <a:r>
              <a:rPr lang="en-US" altLang="zh-CN" sz="1200" dirty="0"/>
              <a:t>【</a:t>
            </a:r>
            <a:r>
              <a:rPr lang="en-US" altLang="zh-CN" sz="1200" dirty="0">
                <a:latin typeface="Times New Roman" panose="02020603050405020304" pitchFamily="18" charset="0"/>
                <a:cs typeface="Times New Roman" panose="02020603050405020304" pitchFamily="18" charset="0"/>
              </a:rPr>
              <a:t> Note: Table 3 comes from this paper </a:t>
            </a:r>
            <a:r>
              <a:rPr lang="en-US" altLang="zh-CN" sz="1200" dirty="0"/>
              <a:t>】</a:t>
            </a:r>
            <a:endParaRPr lang="zh-CN" altLang="en-US" sz="1200" dirty="0"/>
          </a:p>
        </p:txBody>
      </p:sp>
      <p:sp>
        <p:nvSpPr>
          <p:cNvPr id="8" name="矩形 7">
            <a:extLst>
              <a:ext uri="{FF2B5EF4-FFF2-40B4-BE49-F238E27FC236}">
                <a16:creationId xmlns:a16="http://schemas.microsoft.com/office/drawing/2014/main" id="{CA2743B3-0D32-458D-B7B1-455103F99E81}"/>
              </a:ext>
            </a:extLst>
          </p:cNvPr>
          <p:cNvSpPr/>
          <p:nvPr/>
        </p:nvSpPr>
        <p:spPr>
          <a:xfrm>
            <a:off x="686885" y="5387031"/>
            <a:ext cx="10818225" cy="400110"/>
          </a:xfrm>
          <a:prstGeom prst="rect">
            <a:avLst/>
          </a:prstGeom>
        </p:spPr>
        <p:txBody>
          <a:bodyPr wrap="square">
            <a:spAutoFit/>
          </a:bodyPr>
          <a:lstStyle/>
          <a:p>
            <a:r>
              <a:rPr lang="en-US" altLang="zh-CN" sz="2000" dirty="0">
                <a:solidFill>
                  <a:schemeClr val="accent5">
                    <a:lumMod val="75000"/>
                  </a:schemeClr>
                </a:solidFill>
                <a:highlight>
                  <a:srgbClr val="FFFF00"/>
                </a:highlight>
                <a:latin typeface="Times New Roman" panose="02020603050405020304" pitchFamily="18" charset="0"/>
                <a:cs typeface="Times New Roman" panose="02020603050405020304" pitchFamily="18" charset="0"/>
              </a:rPr>
              <a:t>Decomposition Strategy</a:t>
            </a:r>
            <a:r>
              <a:rPr lang="zh-CN" altLang="en-US" sz="2000" dirty="0">
                <a:solidFill>
                  <a:schemeClr val="accent5">
                    <a:lumMod val="75000"/>
                  </a:schemeClr>
                </a:solidFill>
                <a:highlight>
                  <a:srgbClr val="EDEDED"/>
                </a:highlight>
                <a:latin typeface="Times New Roman" panose="02020603050405020304" pitchFamily="18" charset="0"/>
                <a:cs typeface="Times New Roman" panose="02020603050405020304" pitchFamily="18" charset="0"/>
              </a:rPr>
              <a:t>   </a:t>
            </a:r>
            <a:r>
              <a:rPr lang="en-US" altLang="zh-CN" sz="2000" dirty="0">
                <a:solidFill>
                  <a:schemeClr val="accent5">
                    <a:lumMod val="75000"/>
                  </a:schemeClr>
                </a:solidFill>
                <a:latin typeface="Times New Roman" panose="02020603050405020304" pitchFamily="18" charset="0"/>
                <a:cs typeface="Times New Roman" panose="02020603050405020304" pitchFamily="18" charset="0"/>
              </a:rPr>
              <a:t>HMN performs obviously better than HMN-I on article and law classification </a:t>
            </a:r>
            <a:endParaRPr lang="zh-CN" altLang="en-US" sz="20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56D54C1A-9237-4C69-8906-F113CEBB775C}"/>
              </a:ext>
            </a:extLst>
          </p:cNvPr>
          <p:cNvSpPr/>
          <p:nvPr/>
        </p:nvSpPr>
        <p:spPr>
          <a:xfrm>
            <a:off x="2304660" y="3247053"/>
            <a:ext cx="9004041" cy="335902"/>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54FD1B28-9B16-44E1-B7D0-ECEBB505156D}"/>
              </a:ext>
            </a:extLst>
          </p:cNvPr>
          <p:cNvSpPr/>
          <p:nvPr/>
        </p:nvSpPr>
        <p:spPr>
          <a:xfrm>
            <a:off x="2304660" y="4082201"/>
            <a:ext cx="9004041" cy="335902"/>
          </a:xfrm>
          <a:prstGeom prst="rect">
            <a:avLst/>
          </a:prstGeom>
          <a:noFill/>
          <a:ln w="28575">
            <a:solidFill>
              <a:schemeClr val="accent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D930AD74-1C4D-446C-87E0-A2D5E73C8F4B}"/>
              </a:ext>
            </a:extLst>
          </p:cNvPr>
          <p:cNvSpPr/>
          <p:nvPr/>
        </p:nvSpPr>
        <p:spPr>
          <a:xfrm>
            <a:off x="0" y="6429374"/>
            <a:ext cx="12204000" cy="428625"/>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0685303"/>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箭头: 五边形 4">
            <a:extLst>
              <a:ext uri="{FF2B5EF4-FFF2-40B4-BE49-F238E27FC236}">
                <a16:creationId xmlns:a16="http://schemas.microsoft.com/office/drawing/2014/main" id="{F63A1E11-F59F-4375-B2C4-FD9CF47BCF6E}"/>
              </a:ext>
            </a:extLst>
          </p:cNvPr>
          <p:cNvSpPr/>
          <p:nvPr/>
        </p:nvSpPr>
        <p:spPr>
          <a:xfrm>
            <a:off x="0" y="0"/>
            <a:ext cx="5391150" cy="757237"/>
          </a:xfrm>
          <a:prstGeom prst="homePlate">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Times New Roman" panose="02020603050405020304" pitchFamily="18" charset="0"/>
                <a:cs typeface="Times New Roman" panose="02020603050405020304" pitchFamily="18" charset="0"/>
              </a:rPr>
              <a:t>3.3 Analysis on the HMN</a:t>
            </a:r>
            <a:endParaRPr lang="zh-CN" altLang="en-US" sz="3600" b="1"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4098D5C5-9251-44A5-9544-5BC10A3BEBBA}"/>
              </a:ext>
            </a:extLst>
          </p:cNvPr>
          <p:cNvSpPr/>
          <p:nvPr/>
        </p:nvSpPr>
        <p:spPr>
          <a:xfrm>
            <a:off x="9638523" y="111967"/>
            <a:ext cx="2105117" cy="34523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rPr>
              <a:t>Chongqing University of Technology</a:t>
            </a:r>
            <a:endParaRPr lang="zh-CN" altLang="en-US"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4" name="椭圆 3">
            <a:extLst>
              <a:ext uri="{FF2B5EF4-FFF2-40B4-BE49-F238E27FC236}">
                <a16:creationId xmlns:a16="http://schemas.microsoft.com/office/drawing/2014/main" id="{B5354628-B741-4484-9460-CB54E871906B}"/>
              </a:ext>
            </a:extLst>
          </p:cNvPr>
          <p:cNvSpPr/>
          <p:nvPr/>
        </p:nvSpPr>
        <p:spPr>
          <a:xfrm>
            <a:off x="11585019" y="18662"/>
            <a:ext cx="588319" cy="53184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8B4A18FF-999E-4DE7-9062-B74442302F17}"/>
              </a:ext>
            </a:extLst>
          </p:cNvPr>
          <p:cNvSpPr/>
          <p:nvPr/>
        </p:nvSpPr>
        <p:spPr>
          <a:xfrm>
            <a:off x="9532609" y="6159535"/>
            <a:ext cx="2640729" cy="276999"/>
          </a:xfrm>
          <a:prstGeom prst="rect">
            <a:avLst/>
          </a:prstGeom>
        </p:spPr>
        <p:txBody>
          <a:bodyPr wrap="square">
            <a:spAutoFit/>
          </a:bodyPr>
          <a:lstStyle/>
          <a:p>
            <a:pPr algn="ctr"/>
            <a:r>
              <a:rPr lang="en-US" altLang="zh-CN" sz="1200" dirty="0"/>
              <a:t>【</a:t>
            </a:r>
            <a:r>
              <a:rPr lang="en-US" altLang="zh-CN" sz="1200" dirty="0">
                <a:latin typeface="Times New Roman" panose="02020603050405020304" pitchFamily="18" charset="0"/>
                <a:cs typeface="Times New Roman" panose="02020603050405020304" pitchFamily="18" charset="0"/>
              </a:rPr>
              <a:t> Note: Table 4 comes from this paper </a:t>
            </a:r>
            <a:r>
              <a:rPr lang="en-US" altLang="zh-CN" sz="1200" dirty="0"/>
              <a:t>】</a:t>
            </a:r>
            <a:endParaRPr lang="zh-CN" altLang="en-US" sz="1200" dirty="0"/>
          </a:p>
        </p:txBody>
      </p:sp>
      <p:sp>
        <p:nvSpPr>
          <p:cNvPr id="8" name="矩形 7">
            <a:extLst>
              <a:ext uri="{FF2B5EF4-FFF2-40B4-BE49-F238E27FC236}">
                <a16:creationId xmlns:a16="http://schemas.microsoft.com/office/drawing/2014/main" id="{CA2743B3-0D32-458D-B7B1-455103F99E81}"/>
              </a:ext>
            </a:extLst>
          </p:cNvPr>
          <p:cNvSpPr/>
          <p:nvPr/>
        </p:nvSpPr>
        <p:spPr>
          <a:xfrm>
            <a:off x="2408612" y="5127230"/>
            <a:ext cx="7374764" cy="400110"/>
          </a:xfrm>
          <a:prstGeom prst="rect">
            <a:avLst/>
          </a:prstGeom>
        </p:spPr>
        <p:txBody>
          <a:bodyPr wrap="square">
            <a:spAutoFit/>
          </a:bodyPr>
          <a:lstStyle/>
          <a:p>
            <a:r>
              <a:rPr lang="en-US" altLang="zh-CN" dirty="0">
                <a:highlight>
                  <a:srgbClr val="FFFF00"/>
                </a:highlight>
                <a:latin typeface="Times New Roman" panose="02020603050405020304" pitchFamily="18" charset="0"/>
                <a:cs typeface="Times New Roman" panose="02020603050405020304" pitchFamily="18" charset="0"/>
              </a:rPr>
              <a:t>Label Definitions</a:t>
            </a:r>
            <a:r>
              <a:rPr lang="zh-CN" altLang="en-US" sz="2000" dirty="0">
                <a:solidFill>
                  <a:schemeClr val="accent5">
                    <a:lumMod val="75000"/>
                  </a:schemeClr>
                </a:solidFill>
                <a:highlight>
                  <a:srgbClr val="EDEDED"/>
                </a:highlight>
                <a:latin typeface="Times New Roman" panose="02020603050405020304" pitchFamily="18" charset="0"/>
                <a:cs typeface="Times New Roman" panose="02020603050405020304" pitchFamily="18" charset="0"/>
              </a:rPr>
              <a:t>   </a:t>
            </a:r>
            <a:r>
              <a:rPr lang="en-US" altLang="zh-CN" sz="2000" dirty="0">
                <a:solidFill>
                  <a:schemeClr val="accent5">
                    <a:lumMod val="75000"/>
                  </a:schemeClr>
                </a:solidFill>
                <a:latin typeface="Times New Roman" panose="02020603050405020304" pitchFamily="18" charset="0"/>
                <a:cs typeface="Times New Roman" panose="02020603050405020304" pitchFamily="18" charset="0"/>
              </a:rPr>
              <a:t>HMN outperforms HMN-R on all evaluation metrics</a:t>
            </a:r>
            <a:endParaRPr lang="zh-CN" altLang="en-US" sz="20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01572861-A9D3-4B7E-AAB5-00C91233C4F7}"/>
              </a:ext>
            </a:extLst>
          </p:cNvPr>
          <p:cNvPicPr/>
          <p:nvPr/>
        </p:nvPicPr>
        <p:blipFill>
          <a:blip r:embed="rId3"/>
          <a:stretch>
            <a:fillRect/>
          </a:stretch>
        </p:blipFill>
        <p:spPr>
          <a:xfrm>
            <a:off x="1536434" y="1735566"/>
            <a:ext cx="9119121" cy="3107022"/>
          </a:xfrm>
          <a:prstGeom prst="rect">
            <a:avLst/>
          </a:prstGeom>
        </p:spPr>
      </p:pic>
      <p:sp>
        <p:nvSpPr>
          <p:cNvPr id="10" name="矩形 9">
            <a:extLst>
              <a:ext uri="{FF2B5EF4-FFF2-40B4-BE49-F238E27FC236}">
                <a16:creationId xmlns:a16="http://schemas.microsoft.com/office/drawing/2014/main" id="{D1CDA5A2-466E-46DE-94F9-7D905CF6A1A2}"/>
              </a:ext>
            </a:extLst>
          </p:cNvPr>
          <p:cNvSpPr/>
          <p:nvPr/>
        </p:nvSpPr>
        <p:spPr>
          <a:xfrm>
            <a:off x="1536434" y="1130309"/>
            <a:ext cx="9119121" cy="523220"/>
          </a:xfrm>
          <a:prstGeom prst="rect">
            <a:avLst/>
          </a:prstGeom>
        </p:spPr>
        <p:txBody>
          <a:bodyPr wrap="square">
            <a:spAutoFit/>
          </a:bodyPr>
          <a:lstStyle/>
          <a:p>
            <a:r>
              <a:rPr lang="en-US" altLang="zh-CN" sz="1400" dirty="0">
                <a:solidFill>
                  <a:srgbClr val="000000"/>
                </a:solidFill>
                <a:latin typeface="Times New Roman" panose="02020603050405020304" pitchFamily="18" charset="0"/>
                <a:cs typeface="Times New Roman" panose="02020603050405020304" pitchFamily="18" charset="0"/>
              </a:rPr>
              <a:t>Table 4: Performance comparison of HNM-R and HMN over two datasets (all the values in the table are percentage numbers with% omitted). Best performance is written in bold.</a:t>
            </a:r>
            <a:r>
              <a:rPr lang="en-US" altLang="zh-CN" sz="1400" dirty="0">
                <a:latin typeface="Times New Roman" panose="02020603050405020304" pitchFamily="18" charset="0"/>
                <a:cs typeface="Times New Roman" panose="02020603050405020304" pitchFamily="18" charset="0"/>
              </a:rPr>
              <a:t> </a:t>
            </a:r>
            <a:endParaRPr lang="zh-CN" altLang="en-US" sz="1400"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FCA1CEEC-962D-4588-B483-83522C5B8613}"/>
              </a:ext>
            </a:extLst>
          </p:cNvPr>
          <p:cNvSpPr/>
          <p:nvPr/>
        </p:nvSpPr>
        <p:spPr>
          <a:xfrm>
            <a:off x="3825551" y="3144416"/>
            <a:ext cx="6400800" cy="410547"/>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CD022292-106A-4776-9894-10F920DED6EA}"/>
              </a:ext>
            </a:extLst>
          </p:cNvPr>
          <p:cNvSpPr/>
          <p:nvPr/>
        </p:nvSpPr>
        <p:spPr>
          <a:xfrm>
            <a:off x="3825551" y="4115352"/>
            <a:ext cx="6400800" cy="410547"/>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D038F644-98E3-44AA-966F-3CAF2DFF2783}"/>
              </a:ext>
            </a:extLst>
          </p:cNvPr>
          <p:cNvSpPr/>
          <p:nvPr/>
        </p:nvSpPr>
        <p:spPr>
          <a:xfrm>
            <a:off x="0" y="6429374"/>
            <a:ext cx="12204000" cy="428625"/>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15745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B5604EEC-E7C7-4E33-B5D6-909471F4F1F1}"/>
              </a:ext>
            </a:extLst>
          </p:cNvPr>
          <p:cNvSpPr/>
          <p:nvPr/>
        </p:nvSpPr>
        <p:spPr>
          <a:xfrm>
            <a:off x="855407" y="2855242"/>
            <a:ext cx="3755922" cy="1481803"/>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A_文本框 20"/>
          <p:cNvSpPr txBox="1"/>
          <p:nvPr>
            <p:custDataLst>
              <p:tags r:id="rId1"/>
            </p:custDataLst>
          </p:nvPr>
        </p:nvSpPr>
        <p:spPr>
          <a:xfrm>
            <a:off x="5870895" y="1160082"/>
            <a:ext cx="3981811" cy="756000"/>
          </a:xfrm>
          <a:prstGeom prst="rect">
            <a:avLst/>
          </a:prstGeom>
          <a:noFill/>
        </p:spPr>
        <p:txBody>
          <a:bodyPr wrap="square" rtlCol="0">
            <a:spAutoFit/>
          </a:bodyPr>
          <a:lstStyle/>
          <a:p>
            <a:pPr>
              <a:lnSpc>
                <a:spcPct val="150000"/>
              </a:lnSpc>
            </a:pPr>
            <a:r>
              <a:rPr lang="en-US" altLang="zh-CN" sz="3600" b="1" dirty="0">
                <a:solidFill>
                  <a:srgbClr val="24569D"/>
                </a:solidFill>
                <a:latin typeface="Times New Roman" panose="02020603050405020304" pitchFamily="18" charset="0"/>
                <a:cs typeface="Times New Roman" panose="02020603050405020304" pitchFamily="18" charset="0"/>
              </a:rPr>
              <a:t>INTRODUCTION</a:t>
            </a:r>
          </a:p>
        </p:txBody>
      </p:sp>
      <p:sp>
        <p:nvSpPr>
          <p:cNvPr id="25" name="PA_文本框 24"/>
          <p:cNvSpPr txBox="1"/>
          <p:nvPr>
            <p:custDataLst>
              <p:tags r:id="rId2"/>
            </p:custDataLst>
          </p:nvPr>
        </p:nvSpPr>
        <p:spPr>
          <a:xfrm>
            <a:off x="5851622" y="2189113"/>
            <a:ext cx="3181710" cy="756000"/>
          </a:xfrm>
          <a:prstGeom prst="rect">
            <a:avLst/>
          </a:prstGeom>
          <a:noFill/>
        </p:spPr>
        <p:txBody>
          <a:bodyPr wrap="square" rtlCol="0">
            <a:spAutoFit/>
          </a:bodyPr>
          <a:lstStyle/>
          <a:p>
            <a:pPr>
              <a:lnSpc>
                <a:spcPct val="150000"/>
              </a:lnSpc>
            </a:pPr>
            <a:r>
              <a:rPr lang="en-US" altLang="zh-CN" sz="3600" b="1" dirty="0">
                <a:solidFill>
                  <a:srgbClr val="24569D"/>
                </a:solidFill>
                <a:latin typeface="Times New Roman" panose="02020603050405020304" pitchFamily="18" charset="0"/>
                <a:cs typeface="Times New Roman" panose="02020603050405020304" pitchFamily="18" charset="0"/>
              </a:rPr>
              <a:t>APPROACH</a:t>
            </a:r>
          </a:p>
        </p:txBody>
      </p:sp>
      <p:sp>
        <p:nvSpPr>
          <p:cNvPr id="26" name="PA_文本框 25"/>
          <p:cNvSpPr txBox="1"/>
          <p:nvPr>
            <p:custDataLst>
              <p:tags r:id="rId3"/>
            </p:custDataLst>
          </p:nvPr>
        </p:nvSpPr>
        <p:spPr>
          <a:xfrm>
            <a:off x="5870895" y="3218144"/>
            <a:ext cx="3403995" cy="756000"/>
          </a:xfrm>
          <a:prstGeom prst="rect">
            <a:avLst/>
          </a:prstGeom>
          <a:noFill/>
        </p:spPr>
        <p:txBody>
          <a:bodyPr wrap="square" rtlCol="0">
            <a:spAutoFit/>
          </a:bodyPr>
          <a:lstStyle/>
          <a:p>
            <a:pPr>
              <a:lnSpc>
                <a:spcPct val="150000"/>
              </a:lnSpc>
            </a:pPr>
            <a:r>
              <a:rPr lang="en-US" altLang="zh-CN" sz="3600" b="1" dirty="0">
                <a:solidFill>
                  <a:srgbClr val="24569D"/>
                </a:solidFill>
                <a:latin typeface="Times New Roman" panose="02020603050405020304" pitchFamily="18" charset="0"/>
                <a:cs typeface="Times New Roman" panose="02020603050405020304" pitchFamily="18" charset="0"/>
              </a:rPr>
              <a:t>EXPERIMENT</a:t>
            </a:r>
          </a:p>
        </p:txBody>
      </p:sp>
      <p:sp>
        <p:nvSpPr>
          <p:cNvPr id="20" name="PA_文本框 25">
            <a:extLst>
              <a:ext uri="{FF2B5EF4-FFF2-40B4-BE49-F238E27FC236}">
                <a16:creationId xmlns:a16="http://schemas.microsoft.com/office/drawing/2014/main" id="{ACDD1B44-81CC-45EE-B658-3B64A918BB45}"/>
              </a:ext>
            </a:extLst>
          </p:cNvPr>
          <p:cNvSpPr txBox="1"/>
          <p:nvPr>
            <p:custDataLst>
              <p:tags r:id="rId4"/>
            </p:custDataLst>
          </p:nvPr>
        </p:nvSpPr>
        <p:spPr>
          <a:xfrm>
            <a:off x="5851622" y="4247175"/>
            <a:ext cx="3798277" cy="756000"/>
          </a:xfrm>
          <a:prstGeom prst="rect">
            <a:avLst/>
          </a:prstGeom>
          <a:noFill/>
        </p:spPr>
        <p:txBody>
          <a:bodyPr wrap="square" rtlCol="0">
            <a:spAutoFit/>
          </a:bodyPr>
          <a:lstStyle/>
          <a:p>
            <a:pPr>
              <a:lnSpc>
                <a:spcPct val="150000"/>
              </a:lnSpc>
            </a:pPr>
            <a:r>
              <a:rPr lang="en-US" altLang="zh-CN" sz="3600" b="1" spc="300" dirty="0">
                <a:solidFill>
                  <a:srgbClr val="24569D"/>
                </a:solidFill>
                <a:latin typeface="Times New Roman" panose="02020603050405020304" pitchFamily="18" charset="0"/>
                <a:cs typeface="Times New Roman" panose="02020603050405020304" pitchFamily="18" charset="0"/>
              </a:rPr>
              <a:t>CONCLUSION</a:t>
            </a:r>
            <a:endParaRPr lang="en-US" altLang="zh-CN" sz="3600" dirty="0">
              <a:solidFill>
                <a:srgbClr val="24569D"/>
              </a:solidFill>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DA429D34-A76A-4865-BD43-F9C809C94F9F}"/>
              </a:ext>
            </a:extLst>
          </p:cNvPr>
          <p:cNvSpPr/>
          <p:nvPr/>
        </p:nvSpPr>
        <p:spPr>
          <a:xfrm>
            <a:off x="5851622" y="5276206"/>
            <a:ext cx="4224233" cy="756000"/>
          </a:xfrm>
          <a:prstGeom prst="rect">
            <a:avLst/>
          </a:prstGeom>
        </p:spPr>
        <p:txBody>
          <a:bodyPr wrap="none">
            <a:spAutoFit/>
          </a:bodyPr>
          <a:lstStyle/>
          <a:p>
            <a:pPr>
              <a:lnSpc>
                <a:spcPct val="150000"/>
              </a:lnSpc>
            </a:pPr>
            <a:r>
              <a:rPr lang="en-US" altLang="zh-CN" sz="3600" b="1" spc="300" dirty="0">
                <a:solidFill>
                  <a:srgbClr val="24569D"/>
                </a:solidFill>
                <a:latin typeface="Times New Roman" panose="02020603050405020304" pitchFamily="18" charset="0"/>
                <a:cs typeface="Times New Roman" panose="02020603050405020304" pitchFamily="18" charset="0"/>
              </a:rPr>
              <a:t>IMPROVEMENT</a:t>
            </a:r>
            <a:endParaRPr lang="zh-CN" altLang="en-US" sz="3600" b="1" spc="300" dirty="0">
              <a:solidFill>
                <a:srgbClr val="24569D"/>
              </a:solidFill>
              <a:latin typeface="Times New Roman" panose="02020603050405020304" pitchFamily="18" charset="0"/>
              <a:cs typeface="Times New Roman" panose="02020603050405020304" pitchFamily="18" charset="0"/>
            </a:endParaRPr>
          </a:p>
        </p:txBody>
      </p:sp>
      <p:pic>
        <p:nvPicPr>
          <p:cNvPr id="11" name="图片 10">
            <a:extLst>
              <a:ext uri="{FF2B5EF4-FFF2-40B4-BE49-F238E27FC236}">
                <a16:creationId xmlns:a16="http://schemas.microsoft.com/office/drawing/2014/main" id="{5C98C703-7732-4EAF-8A86-8C0BDDBD22FF}"/>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cxnSp>
        <p:nvCxnSpPr>
          <p:cNvPr id="12" name="直接连接符 11">
            <a:extLst>
              <a:ext uri="{FF2B5EF4-FFF2-40B4-BE49-F238E27FC236}">
                <a16:creationId xmlns:a16="http://schemas.microsoft.com/office/drawing/2014/main" id="{37916FA5-9AD7-494C-BA5A-080FB611B3F0}"/>
              </a:ext>
            </a:extLst>
          </p:cNvPr>
          <p:cNvCxnSpPr/>
          <p:nvPr/>
        </p:nvCxnSpPr>
        <p:spPr>
          <a:xfrm>
            <a:off x="0" y="980417"/>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D80B28C3-1DB6-4CCE-8725-5BB6B9C2C6E1}"/>
              </a:ext>
            </a:extLst>
          </p:cNvPr>
          <p:cNvSpPr/>
          <p:nvPr/>
        </p:nvSpPr>
        <p:spPr>
          <a:xfrm>
            <a:off x="0" y="6429374"/>
            <a:ext cx="12204000" cy="428625"/>
          </a:xfrm>
          <a:prstGeom prst="rect">
            <a:avLst/>
          </a:prstGeom>
          <a:solidFill>
            <a:srgbClr val="2E75B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6EB99322-8BC8-4797-9347-EF372FCF6F0E}"/>
              </a:ext>
            </a:extLst>
          </p:cNvPr>
          <p:cNvSpPr/>
          <p:nvPr/>
        </p:nvSpPr>
        <p:spPr>
          <a:xfrm>
            <a:off x="980092" y="3005050"/>
            <a:ext cx="3506551" cy="1182186"/>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spc="300" dirty="0">
                <a:latin typeface="Times New Roman" panose="02020603050405020304" pitchFamily="18" charset="0"/>
                <a:cs typeface="Times New Roman" panose="02020603050405020304" pitchFamily="18" charset="0"/>
              </a:rPr>
              <a:t>CONTENT</a:t>
            </a:r>
            <a:endParaRPr lang="zh-CN" altLang="en-US" sz="4800" b="1" spc="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065693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箭头: 五边形 4">
            <a:extLst>
              <a:ext uri="{FF2B5EF4-FFF2-40B4-BE49-F238E27FC236}">
                <a16:creationId xmlns:a16="http://schemas.microsoft.com/office/drawing/2014/main" id="{F63A1E11-F59F-4375-B2C4-FD9CF47BCF6E}"/>
              </a:ext>
            </a:extLst>
          </p:cNvPr>
          <p:cNvSpPr/>
          <p:nvPr/>
        </p:nvSpPr>
        <p:spPr>
          <a:xfrm>
            <a:off x="0" y="0"/>
            <a:ext cx="5391150" cy="757237"/>
          </a:xfrm>
          <a:prstGeom prst="homePlate">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Times New Roman" panose="02020603050405020304" pitchFamily="18" charset="0"/>
                <a:cs typeface="Times New Roman" panose="02020603050405020304" pitchFamily="18" charset="0"/>
              </a:rPr>
              <a:t>3.3 Analysis on the HMN</a:t>
            </a:r>
            <a:endParaRPr lang="zh-CN" altLang="en-US" sz="3600" b="1"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4098D5C5-9251-44A5-9544-5BC10A3BEBBA}"/>
              </a:ext>
            </a:extLst>
          </p:cNvPr>
          <p:cNvSpPr/>
          <p:nvPr/>
        </p:nvSpPr>
        <p:spPr>
          <a:xfrm>
            <a:off x="9638523" y="111967"/>
            <a:ext cx="2105117" cy="34523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rPr>
              <a:t>Chongqing University of Technology</a:t>
            </a:r>
            <a:endParaRPr lang="zh-CN" altLang="en-US"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4" name="椭圆 3">
            <a:extLst>
              <a:ext uri="{FF2B5EF4-FFF2-40B4-BE49-F238E27FC236}">
                <a16:creationId xmlns:a16="http://schemas.microsoft.com/office/drawing/2014/main" id="{B5354628-B741-4484-9460-CB54E871906B}"/>
              </a:ext>
            </a:extLst>
          </p:cNvPr>
          <p:cNvSpPr/>
          <p:nvPr/>
        </p:nvSpPr>
        <p:spPr>
          <a:xfrm>
            <a:off x="11585019" y="18662"/>
            <a:ext cx="588319" cy="53184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8B4A18FF-999E-4DE7-9062-B74442302F17}"/>
              </a:ext>
            </a:extLst>
          </p:cNvPr>
          <p:cNvSpPr/>
          <p:nvPr/>
        </p:nvSpPr>
        <p:spPr>
          <a:xfrm>
            <a:off x="9471983" y="6152375"/>
            <a:ext cx="2720017" cy="276999"/>
          </a:xfrm>
          <a:prstGeom prst="rect">
            <a:avLst/>
          </a:prstGeom>
        </p:spPr>
        <p:txBody>
          <a:bodyPr wrap="square">
            <a:spAutoFit/>
          </a:bodyPr>
          <a:lstStyle/>
          <a:p>
            <a:pPr algn="ctr"/>
            <a:r>
              <a:rPr lang="en-US" altLang="zh-CN" sz="1200" dirty="0"/>
              <a:t>【</a:t>
            </a:r>
            <a:r>
              <a:rPr lang="en-US" altLang="zh-CN" sz="1200" dirty="0">
                <a:latin typeface="Times New Roman" panose="02020603050405020304" pitchFamily="18" charset="0"/>
                <a:cs typeface="Times New Roman" panose="02020603050405020304" pitchFamily="18" charset="0"/>
              </a:rPr>
              <a:t> Note: Figure 3 comes from this paper </a:t>
            </a:r>
            <a:r>
              <a:rPr lang="en-US" altLang="zh-CN" sz="1200" dirty="0"/>
              <a:t>】</a:t>
            </a:r>
            <a:endParaRPr lang="zh-CN" altLang="en-US" sz="1200" dirty="0"/>
          </a:p>
        </p:txBody>
      </p:sp>
      <p:sp>
        <p:nvSpPr>
          <p:cNvPr id="8" name="矩形 7">
            <a:extLst>
              <a:ext uri="{FF2B5EF4-FFF2-40B4-BE49-F238E27FC236}">
                <a16:creationId xmlns:a16="http://schemas.microsoft.com/office/drawing/2014/main" id="{CA2743B3-0D32-458D-B7B1-455103F99E81}"/>
              </a:ext>
            </a:extLst>
          </p:cNvPr>
          <p:cNvSpPr/>
          <p:nvPr/>
        </p:nvSpPr>
        <p:spPr>
          <a:xfrm>
            <a:off x="1271092" y="5571403"/>
            <a:ext cx="9649816" cy="400110"/>
          </a:xfrm>
          <a:prstGeom prst="rect">
            <a:avLst/>
          </a:prstGeom>
        </p:spPr>
        <p:txBody>
          <a:bodyPr wrap="square">
            <a:spAutoFit/>
          </a:bodyPr>
          <a:lstStyle/>
          <a:p>
            <a:r>
              <a:rPr lang="en-US" altLang="zh-CN" dirty="0">
                <a:highlight>
                  <a:srgbClr val="FFFF00"/>
                </a:highlight>
                <a:latin typeface="Times New Roman" panose="02020603050405020304" pitchFamily="18" charset="0"/>
                <a:cs typeface="Times New Roman" panose="02020603050405020304" pitchFamily="18" charset="0"/>
              </a:rPr>
              <a:t>Semantics VS Hierarchical Structure </a:t>
            </a:r>
            <a:r>
              <a:rPr lang="en-US" altLang="zh-CN" sz="2000" dirty="0">
                <a:solidFill>
                  <a:schemeClr val="accent5">
                    <a:lumMod val="75000"/>
                  </a:schemeClr>
                </a:solidFill>
                <a:latin typeface="Times New Roman" panose="02020603050405020304" pitchFamily="18" charset="0"/>
                <a:cs typeface="Times New Roman" panose="02020603050405020304" pitchFamily="18" charset="0"/>
              </a:rPr>
              <a:t> HMN performs better than HN and FHM on both datasets</a:t>
            </a:r>
            <a:endParaRPr lang="zh-CN" altLang="en-US" sz="20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01572861-A9D3-4B7E-AAB5-00C91233C4F7}"/>
              </a:ext>
            </a:extLst>
          </p:cNvPr>
          <p:cNvPicPr/>
          <p:nvPr/>
        </p:nvPicPr>
        <p:blipFill>
          <a:blip r:embed="rId3">
            <a:extLst>
              <a:ext uri="{28A0092B-C50C-407E-A947-70E740481C1C}">
                <a14:useLocalDpi xmlns:a14="http://schemas.microsoft.com/office/drawing/2010/main" val="0"/>
              </a:ext>
            </a:extLst>
          </a:blip>
          <a:srcRect/>
          <a:stretch/>
        </p:blipFill>
        <p:spPr>
          <a:xfrm>
            <a:off x="279919" y="857942"/>
            <a:ext cx="11599260" cy="4133511"/>
          </a:xfrm>
          <a:prstGeom prst="rect">
            <a:avLst/>
          </a:prstGeom>
        </p:spPr>
      </p:pic>
      <p:sp>
        <p:nvSpPr>
          <p:cNvPr id="10" name="矩形 9">
            <a:extLst>
              <a:ext uri="{FF2B5EF4-FFF2-40B4-BE49-F238E27FC236}">
                <a16:creationId xmlns:a16="http://schemas.microsoft.com/office/drawing/2014/main" id="{D1CDA5A2-466E-46DE-94F9-7D905CF6A1A2}"/>
              </a:ext>
            </a:extLst>
          </p:cNvPr>
          <p:cNvSpPr/>
          <p:nvPr/>
        </p:nvSpPr>
        <p:spPr>
          <a:xfrm>
            <a:off x="279919" y="5002233"/>
            <a:ext cx="11599259" cy="523220"/>
          </a:xfrm>
          <a:prstGeom prst="rect">
            <a:avLst/>
          </a:prstGeom>
        </p:spPr>
        <p:txBody>
          <a:bodyPr wrap="square">
            <a:spAutoFit/>
          </a:bodyPr>
          <a:lstStyle/>
          <a:p>
            <a:r>
              <a:rPr lang="en-US" altLang="zh-CN" sz="1400" dirty="0">
                <a:solidFill>
                  <a:srgbClr val="000000"/>
                </a:solidFill>
                <a:latin typeface="Times New Roman" panose="02020603050405020304" pitchFamily="18" charset="0"/>
                <a:cs typeface="Times New Roman" panose="02020603050405020304" pitchFamily="18" charset="0"/>
              </a:rPr>
              <a:t>Figure 3: Performance comparison of the final HMN model with its two sub-variant models FMN and HN on two datasets in terms of Marco-P, Macro-R, Macro-F, and Jaccard.</a:t>
            </a:r>
            <a:endParaRPr lang="zh-CN" altLang="en-US" sz="1400"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60757446-AC61-44C3-9AA2-077FEF226282}"/>
              </a:ext>
            </a:extLst>
          </p:cNvPr>
          <p:cNvSpPr/>
          <p:nvPr/>
        </p:nvSpPr>
        <p:spPr>
          <a:xfrm>
            <a:off x="0" y="6429374"/>
            <a:ext cx="12204000" cy="428625"/>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7839436"/>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箭头: 五边形 4">
            <a:extLst>
              <a:ext uri="{FF2B5EF4-FFF2-40B4-BE49-F238E27FC236}">
                <a16:creationId xmlns:a16="http://schemas.microsoft.com/office/drawing/2014/main" id="{F63A1E11-F59F-4375-B2C4-FD9CF47BCF6E}"/>
              </a:ext>
            </a:extLst>
          </p:cNvPr>
          <p:cNvSpPr/>
          <p:nvPr/>
        </p:nvSpPr>
        <p:spPr>
          <a:xfrm>
            <a:off x="-1" y="0"/>
            <a:ext cx="6960638" cy="757237"/>
          </a:xfrm>
          <a:prstGeom prst="homePlate">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Times New Roman" panose="02020603050405020304" pitchFamily="18" charset="0"/>
                <a:cs typeface="Times New Roman" panose="02020603050405020304" pitchFamily="18" charset="0"/>
              </a:rPr>
              <a:t>3.4 Comparison against Baselines</a:t>
            </a:r>
            <a:endParaRPr lang="zh-CN" altLang="en-US" sz="3600" b="1"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4098D5C5-9251-44A5-9544-5BC10A3BEBBA}"/>
              </a:ext>
            </a:extLst>
          </p:cNvPr>
          <p:cNvSpPr/>
          <p:nvPr/>
        </p:nvSpPr>
        <p:spPr>
          <a:xfrm>
            <a:off x="9638523" y="111967"/>
            <a:ext cx="2105117" cy="34523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rPr>
              <a:t>Chongqing University of Technology</a:t>
            </a:r>
            <a:endParaRPr lang="zh-CN" altLang="en-US"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4" name="椭圆 3">
            <a:extLst>
              <a:ext uri="{FF2B5EF4-FFF2-40B4-BE49-F238E27FC236}">
                <a16:creationId xmlns:a16="http://schemas.microsoft.com/office/drawing/2014/main" id="{B5354628-B741-4484-9460-CB54E871906B}"/>
              </a:ext>
            </a:extLst>
          </p:cNvPr>
          <p:cNvSpPr/>
          <p:nvPr/>
        </p:nvSpPr>
        <p:spPr>
          <a:xfrm>
            <a:off x="11585019" y="18662"/>
            <a:ext cx="588319" cy="53184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BB5B3567-98F4-49DB-BFBB-7A3BAEA0A1DD}"/>
              </a:ext>
            </a:extLst>
          </p:cNvPr>
          <p:cNvPicPr/>
          <p:nvPr/>
        </p:nvPicPr>
        <p:blipFill>
          <a:blip r:embed="rId3">
            <a:extLst>
              <a:ext uri="{28A0092B-C50C-407E-A947-70E740481C1C}">
                <a14:useLocalDpi xmlns:a14="http://schemas.microsoft.com/office/drawing/2010/main" val="0"/>
              </a:ext>
            </a:extLst>
          </a:blip>
          <a:srcRect/>
          <a:stretch/>
        </p:blipFill>
        <p:spPr>
          <a:xfrm>
            <a:off x="146180" y="1488989"/>
            <a:ext cx="11899639" cy="3902854"/>
          </a:xfrm>
          <a:prstGeom prst="rect">
            <a:avLst/>
          </a:prstGeom>
        </p:spPr>
      </p:pic>
      <p:sp>
        <p:nvSpPr>
          <p:cNvPr id="2" name="矩形 1">
            <a:extLst>
              <a:ext uri="{FF2B5EF4-FFF2-40B4-BE49-F238E27FC236}">
                <a16:creationId xmlns:a16="http://schemas.microsoft.com/office/drawing/2014/main" id="{4E6B9B0E-FC27-457B-8117-9E72281FCC6F}"/>
              </a:ext>
            </a:extLst>
          </p:cNvPr>
          <p:cNvSpPr/>
          <p:nvPr/>
        </p:nvSpPr>
        <p:spPr>
          <a:xfrm>
            <a:off x="146180" y="996546"/>
            <a:ext cx="11899639" cy="492443"/>
          </a:xfrm>
          <a:prstGeom prst="rect">
            <a:avLst/>
          </a:prstGeom>
        </p:spPr>
        <p:txBody>
          <a:bodyPr wrap="square">
            <a:spAutoFit/>
          </a:bodyPr>
          <a:lstStyle/>
          <a:p>
            <a:r>
              <a:rPr lang="en-US" altLang="zh-CN" sz="1300" dirty="0">
                <a:solidFill>
                  <a:srgbClr val="000000"/>
                </a:solidFill>
                <a:latin typeface="Times New Roman" panose="02020603050405020304" pitchFamily="18" charset="0"/>
                <a:cs typeface="Times New Roman" panose="02020603050405020304" pitchFamily="18" charset="0"/>
              </a:rPr>
              <a:t>Table 5: Performance on crime classification between the baselines and our model (all the values in the table are percentage numbers with% omitted). The best performance in each case is written in bold. The last column shows the percentage improvement of our results against the best baseline, which are significant at p-value≤0.05.</a:t>
            </a:r>
            <a:r>
              <a:rPr lang="en-US" altLang="zh-CN" sz="1300" dirty="0">
                <a:latin typeface="Times New Roman" panose="02020603050405020304" pitchFamily="18" charset="0"/>
                <a:cs typeface="Times New Roman" panose="02020603050405020304" pitchFamily="18" charset="0"/>
              </a:rPr>
              <a:t> </a:t>
            </a:r>
            <a:endParaRPr lang="zh-CN" altLang="en-US" sz="1400"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611E205F-E236-4E44-8033-AF6434B2E9A9}"/>
              </a:ext>
            </a:extLst>
          </p:cNvPr>
          <p:cNvSpPr/>
          <p:nvPr/>
        </p:nvSpPr>
        <p:spPr>
          <a:xfrm>
            <a:off x="9722499" y="2174034"/>
            <a:ext cx="951721" cy="3037870"/>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5A9FB041-B441-4DBD-88C2-CD5D4BBD095B}"/>
              </a:ext>
            </a:extLst>
          </p:cNvPr>
          <p:cNvSpPr/>
          <p:nvPr/>
        </p:nvSpPr>
        <p:spPr>
          <a:xfrm>
            <a:off x="9569197" y="6152375"/>
            <a:ext cx="2720017" cy="276999"/>
          </a:xfrm>
          <a:prstGeom prst="rect">
            <a:avLst/>
          </a:prstGeom>
        </p:spPr>
        <p:txBody>
          <a:bodyPr wrap="square">
            <a:spAutoFit/>
          </a:bodyPr>
          <a:lstStyle/>
          <a:p>
            <a:pPr algn="ctr"/>
            <a:r>
              <a:rPr lang="en-US" altLang="zh-CN" sz="1200" dirty="0"/>
              <a:t>【</a:t>
            </a:r>
            <a:r>
              <a:rPr lang="en-US" altLang="zh-CN" sz="1200" dirty="0">
                <a:latin typeface="Times New Roman" panose="02020603050405020304" pitchFamily="18" charset="0"/>
                <a:cs typeface="Times New Roman" panose="02020603050405020304" pitchFamily="18" charset="0"/>
              </a:rPr>
              <a:t> Note: Table 5 comes from this paper </a:t>
            </a:r>
            <a:r>
              <a:rPr lang="en-US" altLang="zh-CN" sz="1200" dirty="0"/>
              <a:t>】</a:t>
            </a:r>
            <a:endParaRPr lang="zh-CN" altLang="en-US" sz="1200" dirty="0"/>
          </a:p>
        </p:txBody>
      </p:sp>
      <p:sp>
        <p:nvSpPr>
          <p:cNvPr id="13" name="矩形 12">
            <a:extLst>
              <a:ext uri="{FF2B5EF4-FFF2-40B4-BE49-F238E27FC236}">
                <a16:creationId xmlns:a16="http://schemas.microsoft.com/office/drawing/2014/main" id="{40766752-5956-44C9-8D34-F07C29472EF7}"/>
              </a:ext>
            </a:extLst>
          </p:cNvPr>
          <p:cNvSpPr/>
          <p:nvPr/>
        </p:nvSpPr>
        <p:spPr>
          <a:xfrm>
            <a:off x="485048" y="5602324"/>
            <a:ext cx="11221902" cy="430887"/>
          </a:xfrm>
          <a:prstGeom prst="rect">
            <a:avLst/>
          </a:prstGeom>
        </p:spPr>
        <p:txBody>
          <a:bodyPr wrap="square">
            <a:spAutoFit/>
          </a:bodyPr>
          <a:lstStyle/>
          <a:p>
            <a:r>
              <a:rPr lang="en-US" altLang="zh-CN" sz="2200" dirty="0">
                <a:solidFill>
                  <a:srgbClr val="24569D"/>
                </a:solidFill>
                <a:latin typeface="Times New Roman" panose="02020603050405020304" pitchFamily="18" charset="0"/>
                <a:cs typeface="Times New Roman" panose="02020603050405020304" pitchFamily="18" charset="0"/>
              </a:rPr>
              <a:t>HMN outperforms all the baseline methods in terms of all the evaluation measures on two datasets. </a:t>
            </a:r>
            <a:endParaRPr lang="zh-CN" altLang="en-US" sz="2200" dirty="0">
              <a:solidFill>
                <a:srgbClr val="24569D"/>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B71E7412-2E9E-43ED-9BA7-B293BB938EEE}"/>
              </a:ext>
            </a:extLst>
          </p:cNvPr>
          <p:cNvSpPr/>
          <p:nvPr/>
        </p:nvSpPr>
        <p:spPr>
          <a:xfrm>
            <a:off x="5620138" y="2174034"/>
            <a:ext cx="668695" cy="3037870"/>
          </a:xfrm>
          <a:prstGeom prst="rect">
            <a:avLst/>
          </a:prstGeom>
          <a:noFill/>
          <a:ln w="285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5995AFE-18F1-4478-A858-6F006439B143}"/>
              </a:ext>
            </a:extLst>
          </p:cNvPr>
          <p:cNvSpPr/>
          <p:nvPr/>
        </p:nvSpPr>
        <p:spPr>
          <a:xfrm>
            <a:off x="0" y="6429374"/>
            <a:ext cx="12204000" cy="428625"/>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361685"/>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箭头: 五边形 4">
            <a:extLst>
              <a:ext uri="{FF2B5EF4-FFF2-40B4-BE49-F238E27FC236}">
                <a16:creationId xmlns:a16="http://schemas.microsoft.com/office/drawing/2014/main" id="{F63A1E11-F59F-4375-B2C4-FD9CF47BCF6E}"/>
              </a:ext>
            </a:extLst>
          </p:cNvPr>
          <p:cNvSpPr/>
          <p:nvPr/>
        </p:nvSpPr>
        <p:spPr>
          <a:xfrm>
            <a:off x="-1" y="0"/>
            <a:ext cx="7203234" cy="757237"/>
          </a:xfrm>
          <a:prstGeom prst="homePlate">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Times New Roman" panose="02020603050405020304" pitchFamily="18" charset="0"/>
                <a:cs typeface="Times New Roman" panose="02020603050405020304" pitchFamily="18" charset="0"/>
              </a:rPr>
              <a:t>3.5 Impact of Label Definition Size </a:t>
            </a:r>
            <a:endParaRPr lang="zh-CN" altLang="en-US" sz="3600" b="1"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4098D5C5-9251-44A5-9544-5BC10A3BEBBA}"/>
              </a:ext>
            </a:extLst>
          </p:cNvPr>
          <p:cNvSpPr/>
          <p:nvPr/>
        </p:nvSpPr>
        <p:spPr>
          <a:xfrm>
            <a:off x="9638523" y="111967"/>
            <a:ext cx="2105117" cy="34523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rPr>
              <a:t>Chongqing University of Technology</a:t>
            </a:r>
            <a:endParaRPr lang="zh-CN" altLang="en-US"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4" name="椭圆 3">
            <a:extLst>
              <a:ext uri="{FF2B5EF4-FFF2-40B4-BE49-F238E27FC236}">
                <a16:creationId xmlns:a16="http://schemas.microsoft.com/office/drawing/2014/main" id="{B5354628-B741-4484-9460-CB54E871906B}"/>
              </a:ext>
            </a:extLst>
          </p:cNvPr>
          <p:cNvSpPr/>
          <p:nvPr/>
        </p:nvSpPr>
        <p:spPr>
          <a:xfrm>
            <a:off x="11585019" y="18662"/>
            <a:ext cx="588319" cy="53184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9E663534-F7EF-4C12-8615-4A42DCE4C016}"/>
              </a:ext>
            </a:extLst>
          </p:cNvPr>
          <p:cNvPicPr/>
          <p:nvPr/>
        </p:nvPicPr>
        <p:blipFill>
          <a:blip r:embed="rId3"/>
          <a:stretch>
            <a:fillRect/>
          </a:stretch>
        </p:blipFill>
        <p:spPr>
          <a:xfrm>
            <a:off x="1208314" y="1546863"/>
            <a:ext cx="9775372" cy="3764274"/>
          </a:xfrm>
          <a:prstGeom prst="rect">
            <a:avLst/>
          </a:prstGeom>
        </p:spPr>
      </p:pic>
      <p:sp>
        <p:nvSpPr>
          <p:cNvPr id="2" name="矩形 1">
            <a:extLst>
              <a:ext uri="{FF2B5EF4-FFF2-40B4-BE49-F238E27FC236}">
                <a16:creationId xmlns:a16="http://schemas.microsoft.com/office/drawing/2014/main" id="{D851D158-0B1E-4364-93BF-14AA62B3EAEA}"/>
              </a:ext>
            </a:extLst>
          </p:cNvPr>
          <p:cNvSpPr/>
          <p:nvPr/>
        </p:nvSpPr>
        <p:spPr>
          <a:xfrm>
            <a:off x="1208314" y="5437581"/>
            <a:ext cx="9775372" cy="523220"/>
          </a:xfrm>
          <a:prstGeom prst="rect">
            <a:avLst/>
          </a:prstGeom>
        </p:spPr>
        <p:txBody>
          <a:bodyPr wrap="square">
            <a:spAutoFit/>
          </a:bodyPr>
          <a:lstStyle/>
          <a:p>
            <a:r>
              <a:rPr lang="en-US" altLang="zh-CN" sz="1400" dirty="0">
                <a:solidFill>
                  <a:srgbClr val="000000"/>
                </a:solidFill>
                <a:latin typeface="Times New Roman" panose="02020603050405020304" pitchFamily="18" charset="0"/>
                <a:cs typeface="Times New Roman" panose="02020603050405020304" pitchFamily="18" charset="0"/>
              </a:rPr>
              <a:t>Figure 4: Performance variation in terms of Macro-F against the article definition size on two datasets. X-axis represents the definition size, which is increased from 10 to 70.</a:t>
            </a:r>
            <a:r>
              <a:rPr lang="en-US" altLang="zh-CN" sz="1400" dirty="0">
                <a:latin typeface="Times New Roman" panose="02020603050405020304" pitchFamily="18" charset="0"/>
                <a:cs typeface="Times New Roman" panose="02020603050405020304" pitchFamily="18" charset="0"/>
              </a:rPr>
              <a:t> </a:t>
            </a:r>
            <a:endParaRPr lang="zh-CN" altLang="en-US" sz="1400"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D817E447-24E8-4FA2-88E0-26BDD2456FBD}"/>
              </a:ext>
            </a:extLst>
          </p:cNvPr>
          <p:cNvSpPr/>
          <p:nvPr/>
        </p:nvSpPr>
        <p:spPr>
          <a:xfrm>
            <a:off x="9483983" y="6147613"/>
            <a:ext cx="2720017" cy="276999"/>
          </a:xfrm>
          <a:prstGeom prst="rect">
            <a:avLst/>
          </a:prstGeom>
        </p:spPr>
        <p:txBody>
          <a:bodyPr wrap="square">
            <a:spAutoFit/>
          </a:bodyPr>
          <a:lstStyle/>
          <a:p>
            <a:pPr algn="ctr"/>
            <a:r>
              <a:rPr lang="en-US" altLang="zh-CN" sz="1200" dirty="0"/>
              <a:t>【</a:t>
            </a:r>
            <a:r>
              <a:rPr lang="en-US" altLang="zh-CN" sz="1200" dirty="0">
                <a:latin typeface="Times New Roman" panose="02020603050405020304" pitchFamily="18" charset="0"/>
                <a:cs typeface="Times New Roman" panose="02020603050405020304" pitchFamily="18" charset="0"/>
              </a:rPr>
              <a:t> Note: Figure 4 comes from this paper </a:t>
            </a:r>
            <a:r>
              <a:rPr lang="en-US" altLang="zh-CN" sz="1200" dirty="0"/>
              <a:t>】</a:t>
            </a:r>
            <a:endParaRPr lang="zh-CN" altLang="en-US" sz="1200" dirty="0"/>
          </a:p>
        </p:txBody>
      </p:sp>
      <p:sp>
        <p:nvSpPr>
          <p:cNvPr id="8" name="矩形 7">
            <a:extLst>
              <a:ext uri="{FF2B5EF4-FFF2-40B4-BE49-F238E27FC236}">
                <a16:creationId xmlns:a16="http://schemas.microsoft.com/office/drawing/2014/main" id="{96428C58-4647-4B5E-80B5-22F05B145B88}"/>
              </a:ext>
            </a:extLst>
          </p:cNvPr>
          <p:cNvSpPr/>
          <p:nvPr/>
        </p:nvSpPr>
        <p:spPr>
          <a:xfrm>
            <a:off x="0" y="6429374"/>
            <a:ext cx="12204000" cy="428625"/>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823836"/>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箭头: 五边形 4">
            <a:extLst>
              <a:ext uri="{FF2B5EF4-FFF2-40B4-BE49-F238E27FC236}">
                <a16:creationId xmlns:a16="http://schemas.microsoft.com/office/drawing/2014/main" id="{F63A1E11-F59F-4375-B2C4-FD9CF47BCF6E}"/>
              </a:ext>
            </a:extLst>
          </p:cNvPr>
          <p:cNvSpPr/>
          <p:nvPr/>
        </p:nvSpPr>
        <p:spPr>
          <a:xfrm>
            <a:off x="0" y="0"/>
            <a:ext cx="3415004" cy="757237"/>
          </a:xfrm>
          <a:prstGeom prst="homePlate">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Times New Roman" panose="02020603050405020304" pitchFamily="18" charset="0"/>
                <a:cs typeface="Times New Roman" panose="02020603050405020304" pitchFamily="18" charset="0"/>
              </a:rPr>
              <a:t>3.6 Case Study</a:t>
            </a:r>
            <a:endParaRPr lang="zh-CN" altLang="en-US" sz="3600" b="1"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4098D5C5-9251-44A5-9544-5BC10A3BEBBA}"/>
              </a:ext>
            </a:extLst>
          </p:cNvPr>
          <p:cNvSpPr/>
          <p:nvPr/>
        </p:nvSpPr>
        <p:spPr>
          <a:xfrm>
            <a:off x="9638523" y="111967"/>
            <a:ext cx="2105117" cy="34523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rPr>
              <a:t>Chongqing University of Technology</a:t>
            </a:r>
            <a:endParaRPr lang="zh-CN" altLang="en-US"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4" name="椭圆 3">
            <a:extLst>
              <a:ext uri="{FF2B5EF4-FFF2-40B4-BE49-F238E27FC236}">
                <a16:creationId xmlns:a16="http://schemas.microsoft.com/office/drawing/2014/main" id="{B5354628-B741-4484-9460-CB54E871906B}"/>
              </a:ext>
            </a:extLst>
          </p:cNvPr>
          <p:cNvSpPr/>
          <p:nvPr/>
        </p:nvSpPr>
        <p:spPr>
          <a:xfrm>
            <a:off x="11585019" y="18662"/>
            <a:ext cx="588319" cy="53184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DA739705-495E-4928-8542-384159BCD94C}"/>
              </a:ext>
            </a:extLst>
          </p:cNvPr>
          <p:cNvPicPr/>
          <p:nvPr/>
        </p:nvPicPr>
        <p:blipFill>
          <a:blip r:embed="rId3"/>
          <a:stretch>
            <a:fillRect/>
          </a:stretch>
        </p:blipFill>
        <p:spPr>
          <a:xfrm>
            <a:off x="482380" y="1527175"/>
            <a:ext cx="11227240" cy="4444417"/>
          </a:xfrm>
          <a:prstGeom prst="rect">
            <a:avLst/>
          </a:prstGeom>
        </p:spPr>
      </p:pic>
      <p:sp>
        <p:nvSpPr>
          <p:cNvPr id="2" name="矩形 1">
            <a:extLst>
              <a:ext uri="{FF2B5EF4-FFF2-40B4-BE49-F238E27FC236}">
                <a16:creationId xmlns:a16="http://schemas.microsoft.com/office/drawing/2014/main" id="{8E3C81D5-7D0A-4665-BA22-7D8B9DC12671}"/>
              </a:ext>
            </a:extLst>
          </p:cNvPr>
          <p:cNvSpPr/>
          <p:nvPr/>
        </p:nvSpPr>
        <p:spPr>
          <a:xfrm>
            <a:off x="482380" y="985754"/>
            <a:ext cx="11227240" cy="523220"/>
          </a:xfrm>
          <a:prstGeom prst="rect">
            <a:avLst/>
          </a:prstGeom>
        </p:spPr>
        <p:txBody>
          <a:bodyPr wrap="square">
            <a:spAutoFit/>
          </a:bodyPr>
          <a:lstStyle/>
          <a:p>
            <a:r>
              <a:rPr lang="en-US" altLang="zh-CN" sz="1400" dirty="0">
                <a:solidFill>
                  <a:srgbClr val="000000"/>
                </a:solidFill>
                <a:latin typeface="Times New Roman" panose="02020603050405020304" pitchFamily="18" charset="0"/>
                <a:cs typeface="Times New Roman" panose="02020603050405020304" pitchFamily="18" charset="0"/>
              </a:rPr>
              <a:t>Table 6: Semantics analysis among article definitions. According to the attention weight learned in decomposition layer, words written in bold represent Top-3 significant words representing semantics of articles, while words underline are Top-3 significant words representing laws.</a:t>
            </a:r>
            <a:r>
              <a:rPr lang="en-US" altLang="zh-CN" sz="1400" dirty="0">
                <a:latin typeface="Times New Roman" panose="02020603050405020304" pitchFamily="18" charset="0"/>
                <a:cs typeface="Times New Roman" panose="02020603050405020304" pitchFamily="18" charset="0"/>
              </a:rPr>
              <a:t> </a:t>
            </a:r>
            <a:endParaRPr lang="zh-CN" altLang="en-US" sz="1400"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DD440340-C4A7-4B65-B93B-F76DADF1398C}"/>
              </a:ext>
            </a:extLst>
          </p:cNvPr>
          <p:cNvSpPr/>
          <p:nvPr/>
        </p:nvSpPr>
        <p:spPr>
          <a:xfrm>
            <a:off x="9567621" y="6152375"/>
            <a:ext cx="2720017" cy="276999"/>
          </a:xfrm>
          <a:prstGeom prst="rect">
            <a:avLst/>
          </a:prstGeom>
        </p:spPr>
        <p:txBody>
          <a:bodyPr wrap="square">
            <a:spAutoFit/>
          </a:bodyPr>
          <a:lstStyle/>
          <a:p>
            <a:pPr algn="ctr"/>
            <a:r>
              <a:rPr lang="en-US" altLang="zh-CN" sz="1200" dirty="0"/>
              <a:t>【</a:t>
            </a:r>
            <a:r>
              <a:rPr lang="en-US" altLang="zh-CN" sz="1200" dirty="0">
                <a:latin typeface="Times New Roman" panose="02020603050405020304" pitchFamily="18" charset="0"/>
                <a:cs typeface="Times New Roman" panose="02020603050405020304" pitchFamily="18" charset="0"/>
              </a:rPr>
              <a:t> Note: Table 6 comes from this paper </a:t>
            </a:r>
            <a:r>
              <a:rPr lang="en-US" altLang="zh-CN" sz="1200" dirty="0"/>
              <a:t>】</a:t>
            </a:r>
            <a:endParaRPr lang="zh-CN" altLang="en-US" sz="1200" dirty="0"/>
          </a:p>
        </p:txBody>
      </p:sp>
      <p:sp>
        <p:nvSpPr>
          <p:cNvPr id="8" name="矩形 7">
            <a:extLst>
              <a:ext uri="{FF2B5EF4-FFF2-40B4-BE49-F238E27FC236}">
                <a16:creationId xmlns:a16="http://schemas.microsoft.com/office/drawing/2014/main" id="{17F7D096-9058-4B70-98CA-9820A6672A60}"/>
              </a:ext>
            </a:extLst>
          </p:cNvPr>
          <p:cNvSpPr/>
          <p:nvPr/>
        </p:nvSpPr>
        <p:spPr>
          <a:xfrm>
            <a:off x="0" y="6429374"/>
            <a:ext cx="12204000" cy="428625"/>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252398"/>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矩形 4"/>
          <p:cNvSpPr/>
          <p:nvPr/>
        </p:nvSpPr>
        <p:spPr>
          <a:xfrm>
            <a:off x="2338386" y="2300285"/>
            <a:ext cx="7515224" cy="2257426"/>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3F3365CD-9D65-49CD-A746-0FC00C72E238}"/>
              </a:ext>
            </a:extLst>
          </p:cNvPr>
          <p:cNvSpPr/>
          <p:nvPr/>
        </p:nvSpPr>
        <p:spPr>
          <a:xfrm>
            <a:off x="2650548" y="2557461"/>
            <a:ext cx="6890901" cy="174307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spc="300" dirty="0">
                <a:latin typeface="Times New Roman" panose="02020603050405020304" pitchFamily="18" charset="0"/>
                <a:cs typeface="Times New Roman" panose="02020603050405020304" pitchFamily="18" charset="0"/>
              </a:rPr>
              <a:t>4.CONCLUSION</a:t>
            </a:r>
            <a:endParaRPr lang="zh-CN" altLang="en-US" sz="4800" b="1" spc="300"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A25212B9-7BD1-425D-9E04-D66AA8592D83}"/>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sp>
        <p:nvSpPr>
          <p:cNvPr id="12" name="矩形 11">
            <a:extLst>
              <a:ext uri="{FF2B5EF4-FFF2-40B4-BE49-F238E27FC236}">
                <a16:creationId xmlns:a16="http://schemas.microsoft.com/office/drawing/2014/main" id="{1BCD8F05-B123-4066-A009-7173D38B980B}"/>
              </a:ext>
            </a:extLst>
          </p:cNvPr>
          <p:cNvSpPr/>
          <p:nvPr/>
        </p:nvSpPr>
        <p:spPr>
          <a:xfrm>
            <a:off x="0" y="6429374"/>
            <a:ext cx="12204000" cy="428625"/>
          </a:xfrm>
          <a:prstGeom prst="rect">
            <a:avLst/>
          </a:prstGeom>
          <a:solidFill>
            <a:srgbClr val="2E75B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27194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箭头: 五边形 4">
            <a:extLst>
              <a:ext uri="{FF2B5EF4-FFF2-40B4-BE49-F238E27FC236}">
                <a16:creationId xmlns:a16="http://schemas.microsoft.com/office/drawing/2014/main" id="{F63A1E11-F59F-4375-B2C4-FD9CF47BCF6E}"/>
              </a:ext>
            </a:extLst>
          </p:cNvPr>
          <p:cNvSpPr/>
          <p:nvPr/>
        </p:nvSpPr>
        <p:spPr>
          <a:xfrm>
            <a:off x="0" y="0"/>
            <a:ext cx="3051110" cy="757237"/>
          </a:xfrm>
          <a:prstGeom prst="homePlate">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Times New Roman" panose="02020603050405020304" pitchFamily="18" charset="0"/>
                <a:cs typeface="Times New Roman" panose="02020603050405020304" pitchFamily="18" charset="0"/>
              </a:rPr>
              <a:t>Conclusion</a:t>
            </a:r>
            <a:endParaRPr lang="zh-CN" altLang="en-US" sz="3600" b="1"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4098D5C5-9251-44A5-9544-5BC10A3BEBBA}"/>
              </a:ext>
            </a:extLst>
          </p:cNvPr>
          <p:cNvSpPr/>
          <p:nvPr/>
        </p:nvSpPr>
        <p:spPr>
          <a:xfrm>
            <a:off x="9638523" y="111967"/>
            <a:ext cx="2105117" cy="34523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rPr>
              <a:t>Chongqing University of Technology</a:t>
            </a:r>
            <a:endParaRPr lang="zh-CN" altLang="en-US"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4" name="椭圆 3">
            <a:extLst>
              <a:ext uri="{FF2B5EF4-FFF2-40B4-BE49-F238E27FC236}">
                <a16:creationId xmlns:a16="http://schemas.microsoft.com/office/drawing/2014/main" id="{B5354628-B741-4484-9460-CB54E871906B}"/>
              </a:ext>
            </a:extLst>
          </p:cNvPr>
          <p:cNvSpPr/>
          <p:nvPr/>
        </p:nvSpPr>
        <p:spPr>
          <a:xfrm>
            <a:off x="11585019" y="18662"/>
            <a:ext cx="588319" cy="53184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DCB4AEB8-D874-4E17-9A7A-C308512D46AD}"/>
              </a:ext>
            </a:extLst>
          </p:cNvPr>
          <p:cNvSpPr/>
          <p:nvPr/>
        </p:nvSpPr>
        <p:spPr>
          <a:xfrm>
            <a:off x="682689" y="1563841"/>
            <a:ext cx="10826622" cy="3730317"/>
          </a:xfrm>
          <a:prstGeom prst="rect">
            <a:avLst/>
          </a:prstGeom>
        </p:spPr>
        <p:txBody>
          <a:bodyPr wrap="square">
            <a:spAutoFit/>
          </a:bodyPr>
          <a:lstStyle/>
          <a:p>
            <a:pPr>
              <a:lnSpc>
                <a:spcPct val="150000"/>
              </a:lnSpc>
            </a:pPr>
            <a:r>
              <a:rPr lang="en-US" altLang="zh-CN" sz="2000" dirty="0">
                <a:solidFill>
                  <a:srgbClr val="000000"/>
                </a:solidFill>
                <a:latin typeface="Times New Roman" panose="02020603050405020304" pitchFamily="18" charset="0"/>
                <a:cs typeface="Times New Roman" panose="02020603050405020304" pitchFamily="18" charset="0"/>
              </a:rPr>
              <a:t>By designing a decomposition strategy, HMN decomposes article definitions into the residual and alignment components. </a:t>
            </a:r>
          </a:p>
          <a:p>
            <a:pPr>
              <a:lnSpc>
                <a:spcPct val="150000"/>
              </a:lnSpc>
            </a:pPr>
            <a:endParaRPr lang="en-US" altLang="zh-CN" sz="2000" dirty="0">
              <a:solidFill>
                <a:srgbClr val="000000"/>
              </a:solidFill>
              <a:latin typeface="Times New Roman" panose="02020603050405020304" pitchFamily="18" charset="0"/>
              <a:cs typeface="Times New Roman" panose="02020603050405020304" pitchFamily="18" charset="0"/>
            </a:endParaRPr>
          </a:p>
          <a:p>
            <a:pPr>
              <a:lnSpc>
                <a:spcPct val="150000"/>
              </a:lnSpc>
            </a:pPr>
            <a:r>
              <a:rPr lang="en-US" altLang="zh-CN" sz="2000" dirty="0">
                <a:solidFill>
                  <a:srgbClr val="000000"/>
                </a:solidFill>
                <a:latin typeface="Times New Roman" panose="02020603050405020304" pitchFamily="18" charset="0"/>
                <a:cs typeface="Times New Roman" panose="02020603050405020304" pitchFamily="18" charset="0"/>
              </a:rPr>
              <a:t>The residual components capture unique characteristics of articles, while alignment components are aggregated to form law representations. A co-attention mechanism is finally applied to generate relevance scores for matching.</a:t>
            </a:r>
            <a:r>
              <a:rPr lang="en-US" altLang="zh-CN" sz="2000" dirty="0">
                <a:latin typeface="Times New Roman" panose="02020603050405020304" pitchFamily="18" charset="0"/>
                <a:cs typeface="Times New Roman" panose="02020603050405020304" pitchFamily="18" charset="0"/>
              </a:rPr>
              <a:t> </a:t>
            </a:r>
          </a:p>
          <a:p>
            <a:pPr>
              <a:lnSpc>
                <a:spcPct val="150000"/>
              </a:lnSpc>
            </a:pP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a:latin typeface="Times New Roman" panose="02020603050405020304" pitchFamily="18" charset="0"/>
                <a:cs typeface="Times New Roman" panose="02020603050405020304" pitchFamily="18" charset="0"/>
              </a:rPr>
              <a:t>HMN model has better effect on crime classification than other models.</a:t>
            </a:r>
            <a:endParaRPr lang="zh-CN" altLang="en-US" sz="20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E4B4734F-1CDB-480F-A94A-D23A37D7D652}"/>
              </a:ext>
            </a:extLst>
          </p:cNvPr>
          <p:cNvSpPr/>
          <p:nvPr/>
        </p:nvSpPr>
        <p:spPr>
          <a:xfrm>
            <a:off x="0" y="6429374"/>
            <a:ext cx="12204000" cy="428625"/>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799879"/>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矩形 4"/>
          <p:cNvSpPr/>
          <p:nvPr/>
        </p:nvSpPr>
        <p:spPr>
          <a:xfrm>
            <a:off x="2338386" y="2300285"/>
            <a:ext cx="7515224" cy="2257426"/>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3F3365CD-9D65-49CD-A746-0FC00C72E238}"/>
              </a:ext>
            </a:extLst>
          </p:cNvPr>
          <p:cNvSpPr/>
          <p:nvPr/>
        </p:nvSpPr>
        <p:spPr>
          <a:xfrm>
            <a:off x="2650548" y="2557461"/>
            <a:ext cx="6890901" cy="174307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spc="300" dirty="0">
                <a:latin typeface="Times New Roman" panose="02020603050405020304" pitchFamily="18" charset="0"/>
                <a:cs typeface="Times New Roman" panose="02020603050405020304" pitchFamily="18" charset="0"/>
              </a:rPr>
              <a:t>5.IMPROVEMENT</a:t>
            </a:r>
            <a:endParaRPr lang="zh-CN" altLang="en-US" sz="4800" b="1" spc="300"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A25212B9-7BD1-425D-9E04-D66AA8592D83}"/>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sp>
        <p:nvSpPr>
          <p:cNvPr id="12" name="矩形 11">
            <a:extLst>
              <a:ext uri="{FF2B5EF4-FFF2-40B4-BE49-F238E27FC236}">
                <a16:creationId xmlns:a16="http://schemas.microsoft.com/office/drawing/2014/main" id="{1BCD8F05-B123-4066-A009-7173D38B980B}"/>
              </a:ext>
            </a:extLst>
          </p:cNvPr>
          <p:cNvSpPr/>
          <p:nvPr/>
        </p:nvSpPr>
        <p:spPr>
          <a:xfrm>
            <a:off x="0" y="6429374"/>
            <a:ext cx="12204000" cy="428625"/>
          </a:xfrm>
          <a:prstGeom prst="rect">
            <a:avLst/>
          </a:prstGeom>
          <a:solidFill>
            <a:srgbClr val="2E75B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64806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箭头: 五边形 4">
            <a:extLst>
              <a:ext uri="{FF2B5EF4-FFF2-40B4-BE49-F238E27FC236}">
                <a16:creationId xmlns:a16="http://schemas.microsoft.com/office/drawing/2014/main" id="{F63A1E11-F59F-4375-B2C4-FD9CF47BCF6E}"/>
              </a:ext>
            </a:extLst>
          </p:cNvPr>
          <p:cNvSpPr/>
          <p:nvPr/>
        </p:nvSpPr>
        <p:spPr>
          <a:xfrm>
            <a:off x="0" y="0"/>
            <a:ext cx="3405673" cy="757237"/>
          </a:xfrm>
          <a:prstGeom prst="homePlate">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Times New Roman" panose="02020603050405020304" pitchFamily="18" charset="0"/>
                <a:cs typeface="Times New Roman" panose="02020603050405020304" pitchFamily="18" charset="0"/>
              </a:rPr>
              <a:t>Improvement</a:t>
            </a:r>
            <a:endParaRPr lang="zh-CN" altLang="en-US" sz="3600" b="1"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4098D5C5-9251-44A5-9544-5BC10A3BEBBA}"/>
              </a:ext>
            </a:extLst>
          </p:cNvPr>
          <p:cNvSpPr/>
          <p:nvPr/>
        </p:nvSpPr>
        <p:spPr>
          <a:xfrm>
            <a:off x="9638523" y="111967"/>
            <a:ext cx="2105117" cy="34523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rPr>
              <a:t>Chongqing University of Technology</a:t>
            </a:r>
            <a:endParaRPr lang="zh-CN" altLang="en-US"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4" name="椭圆 3">
            <a:extLst>
              <a:ext uri="{FF2B5EF4-FFF2-40B4-BE49-F238E27FC236}">
                <a16:creationId xmlns:a16="http://schemas.microsoft.com/office/drawing/2014/main" id="{B5354628-B741-4484-9460-CB54E871906B}"/>
              </a:ext>
            </a:extLst>
          </p:cNvPr>
          <p:cNvSpPr/>
          <p:nvPr/>
        </p:nvSpPr>
        <p:spPr>
          <a:xfrm>
            <a:off x="11585019" y="18662"/>
            <a:ext cx="588319" cy="53184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1D97724D-08E9-48F5-B83C-396B122B9A21}"/>
              </a:ext>
            </a:extLst>
          </p:cNvPr>
          <p:cNvSpPr/>
          <p:nvPr/>
        </p:nvSpPr>
        <p:spPr>
          <a:xfrm>
            <a:off x="931506" y="1819099"/>
            <a:ext cx="10328988" cy="2667782"/>
          </a:xfrm>
          <a:prstGeom prst="rect">
            <a:avLst/>
          </a:prstGeom>
        </p:spPr>
        <p:txBody>
          <a:bodyPr wrap="square">
            <a:spAutoFit/>
          </a:bodyPr>
          <a:lstStyle/>
          <a:p>
            <a:pPr>
              <a:lnSpc>
                <a:spcPct val="150000"/>
              </a:lnSpc>
            </a:pPr>
            <a:r>
              <a:rPr lang="en-US" altLang="zh-CN" sz="2400" dirty="0">
                <a:solidFill>
                  <a:srgbClr val="000000"/>
                </a:solidFill>
                <a:latin typeface="Times New Roman" panose="02020603050405020304" pitchFamily="18" charset="0"/>
                <a:cs typeface="Times New Roman" panose="02020603050405020304" pitchFamily="18" charset="0"/>
              </a:rPr>
              <a:t>HMN concerns a shallow hierarchical structure, only dependencies between laws and articles are concerned. In the future, we will introduce more subtasks (i.e. such as charges, fines, and the term of penalty) in legal judgment, and analyze the impact of their dependencies for crime classification. </a:t>
            </a:r>
            <a:br>
              <a:rPr lang="en-US" altLang="zh-CN" dirty="0"/>
            </a:br>
            <a:endParaRPr lang="zh-CN" altLang="en-US" dirty="0"/>
          </a:p>
        </p:txBody>
      </p:sp>
      <p:sp>
        <p:nvSpPr>
          <p:cNvPr id="6" name="矩形 5">
            <a:extLst>
              <a:ext uri="{FF2B5EF4-FFF2-40B4-BE49-F238E27FC236}">
                <a16:creationId xmlns:a16="http://schemas.microsoft.com/office/drawing/2014/main" id="{E648AE30-E3D9-4230-9531-E2FAC97FBF7E}"/>
              </a:ext>
            </a:extLst>
          </p:cNvPr>
          <p:cNvSpPr/>
          <p:nvPr/>
        </p:nvSpPr>
        <p:spPr>
          <a:xfrm>
            <a:off x="0" y="6429374"/>
            <a:ext cx="12204000" cy="428625"/>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0810861"/>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文本框 2"/>
          <p:cNvSpPr txBox="1"/>
          <p:nvPr/>
        </p:nvSpPr>
        <p:spPr>
          <a:xfrm>
            <a:off x="3256697" y="2321004"/>
            <a:ext cx="5678606" cy="2215991"/>
          </a:xfrm>
          <a:prstGeom prst="rect">
            <a:avLst/>
          </a:prstGeom>
          <a:noFill/>
        </p:spPr>
        <p:txBody>
          <a:bodyPr wrap="none" rtlCol="0">
            <a:spAutoFit/>
          </a:bodyPr>
          <a:lstStyle/>
          <a:p>
            <a:r>
              <a:rPr lang="en-US" altLang="zh-CN" sz="13800" dirty="0">
                <a:solidFill>
                  <a:srgbClr val="24569D"/>
                </a:solidFill>
                <a:latin typeface="Impact" panose="020B0806030902050204" pitchFamily="34" charset="0"/>
              </a:rPr>
              <a:t>THANKS</a:t>
            </a:r>
            <a:endParaRPr lang="zh-CN" altLang="en-US" sz="13800" dirty="0">
              <a:solidFill>
                <a:srgbClr val="24569D"/>
              </a:solidFill>
              <a:latin typeface="Impact" panose="020B0806030902050204" pitchFamily="34" charset="0"/>
            </a:endParaRPr>
          </a:p>
        </p:txBody>
      </p:sp>
      <p:pic>
        <p:nvPicPr>
          <p:cNvPr id="9" name="图片 8">
            <a:extLst>
              <a:ext uri="{FF2B5EF4-FFF2-40B4-BE49-F238E27FC236}">
                <a16:creationId xmlns:a16="http://schemas.microsoft.com/office/drawing/2014/main" id="{6558BA7F-8A56-483C-9217-65B8950C4C32}"/>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sp>
        <p:nvSpPr>
          <p:cNvPr id="11" name="矩形 10">
            <a:extLst>
              <a:ext uri="{FF2B5EF4-FFF2-40B4-BE49-F238E27FC236}">
                <a16:creationId xmlns:a16="http://schemas.microsoft.com/office/drawing/2014/main" id="{73E12C56-8098-4FE6-9494-CC8B896646AC}"/>
              </a:ext>
            </a:extLst>
          </p:cNvPr>
          <p:cNvSpPr/>
          <p:nvPr/>
        </p:nvSpPr>
        <p:spPr>
          <a:xfrm>
            <a:off x="0" y="6429374"/>
            <a:ext cx="12204000" cy="428625"/>
          </a:xfrm>
          <a:prstGeom prst="rect">
            <a:avLst/>
          </a:prstGeom>
          <a:solidFill>
            <a:srgbClr val="2E75B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7938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矩形 4"/>
          <p:cNvSpPr/>
          <p:nvPr/>
        </p:nvSpPr>
        <p:spPr>
          <a:xfrm>
            <a:off x="2338386" y="2300285"/>
            <a:ext cx="7515224" cy="2257426"/>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3F3365CD-9D65-49CD-A746-0FC00C72E238}"/>
              </a:ext>
            </a:extLst>
          </p:cNvPr>
          <p:cNvSpPr/>
          <p:nvPr/>
        </p:nvSpPr>
        <p:spPr>
          <a:xfrm>
            <a:off x="2650548" y="2557461"/>
            <a:ext cx="6890901" cy="174307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spc="300" dirty="0">
                <a:latin typeface="Times New Roman" panose="02020603050405020304" pitchFamily="18" charset="0"/>
                <a:cs typeface="Times New Roman" panose="02020603050405020304" pitchFamily="18" charset="0"/>
              </a:rPr>
              <a:t>1.INTRODUCTION</a:t>
            </a:r>
            <a:endParaRPr lang="zh-CN" altLang="en-US" sz="5400" b="1" spc="300"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A25212B9-7BD1-425D-9E04-D66AA8592D83}"/>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sp>
        <p:nvSpPr>
          <p:cNvPr id="12" name="矩形 11">
            <a:extLst>
              <a:ext uri="{FF2B5EF4-FFF2-40B4-BE49-F238E27FC236}">
                <a16:creationId xmlns:a16="http://schemas.microsoft.com/office/drawing/2014/main" id="{1BCD8F05-B123-4066-A009-7173D38B980B}"/>
              </a:ext>
            </a:extLst>
          </p:cNvPr>
          <p:cNvSpPr/>
          <p:nvPr/>
        </p:nvSpPr>
        <p:spPr>
          <a:xfrm>
            <a:off x="0" y="6429374"/>
            <a:ext cx="12204000" cy="428625"/>
          </a:xfrm>
          <a:prstGeom prst="rect">
            <a:avLst/>
          </a:prstGeom>
          <a:solidFill>
            <a:srgbClr val="2E75B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cxnSp>
        <p:nvCxnSpPr>
          <p:cNvPr id="6" name="直接连接符 5">
            <a:extLst>
              <a:ext uri="{FF2B5EF4-FFF2-40B4-BE49-F238E27FC236}">
                <a16:creationId xmlns:a16="http://schemas.microsoft.com/office/drawing/2014/main" id="{3BDDE0F3-BEF6-4DBC-9514-1D65D1F790B0}"/>
              </a:ext>
            </a:extLst>
          </p:cNvPr>
          <p:cNvCxnSpPr/>
          <p:nvPr/>
        </p:nvCxnSpPr>
        <p:spPr>
          <a:xfrm>
            <a:off x="0" y="980417"/>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12728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14EA25F-1C9E-47ED-A019-F984608917B7}"/>
              </a:ext>
            </a:extLst>
          </p:cNvPr>
          <p:cNvSpPr/>
          <p:nvPr/>
        </p:nvSpPr>
        <p:spPr>
          <a:xfrm>
            <a:off x="9638523" y="111967"/>
            <a:ext cx="2105117" cy="34523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rPr>
              <a:t>Chongqing University of Technology</a:t>
            </a:r>
            <a:endParaRPr lang="zh-CN" altLang="en-US"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6" name="文本框 5"/>
          <p:cNvSpPr txBox="1"/>
          <p:nvPr/>
        </p:nvSpPr>
        <p:spPr>
          <a:xfrm>
            <a:off x="803031" y="1557815"/>
            <a:ext cx="10585939" cy="3742371"/>
          </a:xfrm>
          <a:prstGeom prst="rect">
            <a:avLst/>
          </a:prstGeom>
          <a:noFill/>
        </p:spPr>
        <p:txBody>
          <a:bodyPr wrap="square" rtlCol="0">
            <a:spAutoFit/>
          </a:bodyPr>
          <a:lstStyle/>
          <a:p>
            <a:pPr algn="just">
              <a:lnSpc>
                <a:spcPct val="125000"/>
              </a:lnSpc>
            </a:pPr>
            <a:r>
              <a:rPr lang="en-US" altLang="zh-CN" sz="2400" dirty="0">
                <a:latin typeface="Times New Roman" panose="02020603050405020304" pitchFamily="18" charset="0"/>
                <a:cs typeface="Times New Roman" panose="02020603050405020304" pitchFamily="18" charset="0"/>
              </a:rPr>
              <a:t>Given the fact descriptions, one attempts to atomically determine the correct laws and articles violated, which can provide a handy reference for legal experts (e.g., lawyers and judges) and improve their working efficiency. </a:t>
            </a:r>
          </a:p>
          <a:p>
            <a:pPr algn="just">
              <a:lnSpc>
                <a:spcPct val="125000"/>
              </a:lnSpc>
            </a:pPr>
            <a:endParaRPr lang="en-US" altLang="zh-CN" sz="2400" dirty="0">
              <a:latin typeface="Times New Roman" panose="02020603050405020304" pitchFamily="18" charset="0"/>
              <a:cs typeface="Times New Roman" panose="02020603050405020304" pitchFamily="18" charset="0"/>
            </a:endParaRPr>
          </a:p>
          <a:p>
            <a:pPr algn="just">
              <a:lnSpc>
                <a:spcPct val="125000"/>
              </a:lnSpc>
            </a:pPr>
            <a:endParaRPr lang="en-US" altLang="zh-CN" sz="2400" dirty="0">
              <a:latin typeface="Times New Roman" panose="02020603050405020304" pitchFamily="18" charset="0"/>
              <a:cs typeface="Times New Roman" panose="02020603050405020304" pitchFamily="18" charset="0"/>
            </a:endParaRPr>
          </a:p>
          <a:p>
            <a:pPr algn="just">
              <a:lnSpc>
                <a:spcPct val="125000"/>
              </a:lnSpc>
            </a:pPr>
            <a:r>
              <a:rPr lang="en-US" altLang="zh-CN" sz="2400" dirty="0">
                <a:latin typeface="Times New Roman" panose="02020603050405020304" pitchFamily="18" charset="0"/>
                <a:cs typeface="Times New Roman" panose="02020603050405020304" pitchFamily="18" charset="0"/>
              </a:rPr>
              <a:t>laws and articles are grouped into a two-layers’ tree hierarchy (i.e., laws as parent labels, articles as children labels) in judicial field, this task can be cast into a two layers’ hierarchical multi-label classification problem.</a:t>
            </a:r>
          </a:p>
        </p:txBody>
      </p:sp>
      <p:sp>
        <p:nvSpPr>
          <p:cNvPr id="3" name="椭圆 2">
            <a:extLst>
              <a:ext uri="{FF2B5EF4-FFF2-40B4-BE49-F238E27FC236}">
                <a16:creationId xmlns:a16="http://schemas.microsoft.com/office/drawing/2014/main" id="{2A501C66-633C-45B6-A431-F0F5EC89D48C}"/>
              </a:ext>
            </a:extLst>
          </p:cNvPr>
          <p:cNvSpPr/>
          <p:nvPr/>
        </p:nvSpPr>
        <p:spPr>
          <a:xfrm>
            <a:off x="11585019" y="18662"/>
            <a:ext cx="588319" cy="531845"/>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箭头: 五边形 6">
            <a:extLst>
              <a:ext uri="{FF2B5EF4-FFF2-40B4-BE49-F238E27FC236}">
                <a16:creationId xmlns:a16="http://schemas.microsoft.com/office/drawing/2014/main" id="{DF780BEB-2A1D-47A2-801B-A2C97AC01063}"/>
              </a:ext>
            </a:extLst>
          </p:cNvPr>
          <p:cNvSpPr/>
          <p:nvPr/>
        </p:nvSpPr>
        <p:spPr>
          <a:xfrm>
            <a:off x="-1" y="0"/>
            <a:ext cx="3931921" cy="757237"/>
          </a:xfrm>
          <a:prstGeom prst="homePlate">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Times New Roman" panose="02020603050405020304" pitchFamily="18" charset="0"/>
                <a:cs typeface="Times New Roman" panose="02020603050405020304" pitchFamily="18" charset="0"/>
              </a:rPr>
              <a:t>Research Content</a:t>
            </a:r>
            <a:endParaRPr lang="zh-CN" altLang="en-US" sz="3600" b="1" dirty="0">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0434E898-435F-474C-A5D5-109AA98BE3F9}"/>
              </a:ext>
            </a:extLst>
          </p:cNvPr>
          <p:cNvSpPr/>
          <p:nvPr/>
        </p:nvSpPr>
        <p:spPr>
          <a:xfrm>
            <a:off x="0" y="6429374"/>
            <a:ext cx="12204000" cy="428625"/>
          </a:xfrm>
          <a:prstGeom prst="rect">
            <a:avLst/>
          </a:prstGeom>
          <a:solidFill>
            <a:srgbClr val="2E75B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19524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4" name="TextBox 37"/>
          <p:cNvSpPr txBox="1"/>
          <p:nvPr/>
        </p:nvSpPr>
        <p:spPr>
          <a:xfrm>
            <a:off x="1267631" y="5546632"/>
            <a:ext cx="9656738" cy="605743"/>
          </a:xfrm>
          <a:prstGeom prst="rect">
            <a:avLst/>
          </a:prstGeom>
          <a:noFill/>
        </p:spPr>
        <p:txBody>
          <a:bodyPr wrap="square" rtlCol="0">
            <a:spAutoFit/>
          </a:bodyPr>
          <a:lstStyle/>
          <a:p>
            <a:pPr>
              <a:lnSpc>
                <a:spcPct val="125000"/>
              </a:lnSpc>
            </a:pPr>
            <a:r>
              <a:rPr lang="en-US" altLang="zh-CN" sz="1400" dirty="0">
                <a:latin typeface="Times New Roman" panose="02020603050405020304" pitchFamily="18" charset="0"/>
                <a:cs typeface="Times New Roman" panose="02020603050405020304" pitchFamily="18" charset="0"/>
              </a:rPr>
              <a:t>Figure 1: Hierarchical structure over laws and articles, which are extracted from Chinese Criminal Laws. Laws and articles are grouped into a tree-shaped structure, where laws are parent labels, articles are children labels. Each article only has one parent label</a:t>
            </a:r>
            <a:endParaRPr lang="zh-CN" altLang="en-US" sz="1400" dirty="0">
              <a:latin typeface="Times New Roman" panose="02020603050405020304" pitchFamily="18" charset="0"/>
              <a:cs typeface="Times New Roman" panose="02020603050405020304" pitchFamily="18" charset="0"/>
            </a:endParaRPr>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rcRect/>
          <a:stretch/>
        </p:blipFill>
        <p:spPr>
          <a:xfrm>
            <a:off x="2089922" y="1190400"/>
            <a:ext cx="8012156" cy="4356232"/>
          </a:xfrm>
          <a:custGeom>
            <a:avLst/>
            <a:gdLst>
              <a:gd name="connsiteX0" fmla="*/ 0 w 4515027"/>
              <a:gd name="connsiteY0" fmla="*/ 0 h 3245473"/>
              <a:gd name="connsiteX1" fmla="*/ 4515027 w 4515027"/>
              <a:gd name="connsiteY1" fmla="*/ 0 h 3245473"/>
              <a:gd name="connsiteX2" fmla="*/ 4515027 w 4515027"/>
              <a:gd name="connsiteY2" fmla="*/ 3245473 h 3245473"/>
              <a:gd name="connsiteX3" fmla="*/ 0 w 4515027"/>
              <a:gd name="connsiteY3" fmla="*/ 3245473 h 3245473"/>
            </a:gdLst>
            <a:ahLst/>
            <a:cxnLst>
              <a:cxn ang="0">
                <a:pos x="connsiteX0" y="connsiteY0"/>
              </a:cxn>
              <a:cxn ang="0">
                <a:pos x="connsiteX1" y="connsiteY1"/>
              </a:cxn>
              <a:cxn ang="0">
                <a:pos x="connsiteX2" y="connsiteY2"/>
              </a:cxn>
              <a:cxn ang="0">
                <a:pos x="connsiteX3" y="connsiteY3"/>
              </a:cxn>
            </a:cxnLst>
            <a:rect l="l" t="t" r="r" b="b"/>
            <a:pathLst>
              <a:path w="4515027" h="3245473">
                <a:moveTo>
                  <a:pt x="0" y="0"/>
                </a:moveTo>
                <a:lnTo>
                  <a:pt x="4515027" y="0"/>
                </a:lnTo>
                <a:lnTo>
                  <a:pt x="4515027" y="3245473"/>
                </a:lnTo>
                <a:lnTo>
                  <a:pt x="0" y="3245473"/>
                </a:lnTo>
                <a:close/>
              </a:path>
            </a:pathLst>
          </a:custGeom>
        </p:spPr>
      </p:pic>
      <p:sp>
        <p:nvSpPr>
          <p:cNvPr id="7" name="矩形 6">
            <a:extLst>
              <a:ext uri="{FF2B5EF4-FFF2-40B4-BE49-F238E27FC236}">
                <a16:creationId xmlns:a16="http://schemas.microsoft.com/office/drawing/2014/main" id="{52318B28-2B10-4754-A03A-AF6029DC4EA7}"/>
              </a:ext>
            </a:extLst>
          </p:cNvPr>
          <p:cNvSpPr/>
          <p:nvPr/>
        </p:nvSpPr>
        <p:spPr>
          <a:xfrm>
            <a:off x="9442039" y="6152375"/>
            <a:ext cx="2640729" cy="276999"/>
          </a:xfrm>
          <a:prstGeom prst="rect">
            <a:avLst/>
          </a:prstGeom>
        </p:spPr>
        <p:txBody>
          <a:bodyPr wrap="square">
            <a:spAutoFit/>
          </a:bodyPr>
          <a:lstStyle/>
          <a:p>
            <a:pPr algn="ctr"/>
            <a:r>
              <a:rPr lang="en-US" altLang="zh-CN" sz="1200" dirty="0"/>
              <a:t>【</a:t>
            </a:r>
            <a:r>
              <a:rPr lang="en-US" altLang="zh-CN" sz="1200" dirty="0">
                <a:latin typeface="Times New Roman" panose="02020603050405020304" pitchFamily="18" charset="0"/>
                <a:cs typeface="Times New Roman" panose="02020603050405020304" pitchFamily="18" charset="0"/>
              </a:rPr>
              <a:t>Note: Figure 1 comes from this paper</a:t>
            </a:r>
            <a:r>
              <a:rPr lang="en-US" altLang="zh-CN" sz="1200" dirty="0"/>
              <a:t>】</a:t>
            </a:r>
            <a:endParaRPr lang="zh-CN" altLang="en-US" sz="1200" dirty="0"/>
          </a:p>
        </p:txBody>
      </p:sp>
      <p:pic>
        <p:nvPicPr>
          <p:cNvPr id="5" name="图片 4">
            <a:extLst>
              <a:ext uri="{FF2B5EF4-FFF2-40B4-BE49-F238E27FC236}">
                <a16:creationId xmlns:a16="http://schemas.microsoft.com/office/drawing/2014/main" id="{3F8F8DFC-ADC3-4E8F-B212-E4EDEC299F9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cxnSp>
        <p:nvCxnSpPr>
          <p:cNvPr id="6" name="直接连接符 5">
            <a:extLst>
              <a:ext uri="{FF2B5EF4-FFF2-40B4-BE49-F238E27FC236}">
                <a16:creationId xmlns:a16="http://schemas.microsoft.com/office/drawing/2014/main" id="{9D9F5BF4-92D9-4924-BA9E-A5A92B6E28FC}"/>
              </a:ext>
            </a:extLst>
          </p:cNvPr>
          <p:cNvCxnSpPr/>
          <p:nvPr/>
        </p:nvCxnSpPr>
        <p:spPr>
          <a:xfrm>
            <a:off x="0" y="980417"/>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40388CF4-1752-4424-9540-A87B45B651A6}"/>
              </a:ext>
            </a:extLst>
          </p:cNvPr>
          <p:cNvSpPr/>
          <p:nvPr/>
        </p:nvSpPr>
        <p:spPr>
          <a:xfrm>
            <a:off x="0" y="6429374"/>
            <a:ext cx="12204000" cy="428625"/>
          </a:xfrm>
          <a:prstGeom prst="rect">
            <a:avLst/>
          </a:prstGeom>
          <a:solidFill>
            <a:srgbClr val="2E75B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246608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4" name="TextBox 37"/>
          <p:cNvSpPr txBox="1"/>
          <p:nvPr/>
        </p:nvSpPr>
        <p:spPr>
          <a:xfrm>
            <a:off x="2110794" y="1205043"/>
            <a:ext cx="8176105" cy="679032"/>
          </a:xfrm>
          <a:prstGeom prst="rect">
            <a:avLst/>
          </a:prstGeom>
          <a:noFill/>
        </p:spPr>
        <p:txBody>
          <a:bodyPr wrap="square" rtlCol="0">
            <a:spAutoFit/>
          </a:bodyPr>
          <a:lstStyle/>
          <a:p>
            <a:pPr>
              <a:lnSpc>
                <a:spcPct val="125000"/>
              </a:lnSpc>
            </a:pPr>
            <a:r>
              <a:rPr lang="en-US" altLang="zh-CN" sz="1600" dirty="0">
                <a:latin typeface="Times New Roman" panose="02020603050405020304" pitchFamily="18" charset="0"/>
                <a:cs typeface="Times New Roman" panose="02020603050405020304" pitchFamily="18" charset="0"/>
              </a:rPr>
              <a:t>Table 1: An example of the judgment case, including a fact and labels violated. Words written in bold share similar semantics between the fact and labels.</a:t>
            </a:r>
            <a:endParaRPr lang="zh-CN" altLang="en-US" sz="1600" dirty="0">
              <a:latin typeface="Times New Roman" panose="02020603050405020304" pitchFamily="18" charset="0"/>
              <a:cs typeface="Times New Roman" panose="02020603050405020304" pitchFamily="18" charset="0"/>
            </a:endParaRPr>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rcRect/>
          <a:stretch/>
        </p:blipFill>
        <p:spPr>
          <a:xfrm>
            <a:off x="1798270" y="1884075"/>
            <a:ext cx="8595461" cy="4059261"/>
          </a:xfrm>
          <a:custGeom>
            <a:avLst/>
            <a:gdLst>
              <a:gd name="connsiteX0" fmla="*/ 0 w 4515027"/>
              <a:gd name="connsiteY0" fmla="*/ 0 h 3245473"/>
              <a:gd name="connsiteX1" fmla="*/ 4515027 w 4515027"/>
              <a:gd name="connsiteY1" fmla="*/ 0 h 3245473"/>
              <a:gd name="connsiteX2" fmla="*/ 4515027 w 4515027"/>
              <a:gd name="connsiteY2" fmla="*/ 3245473 h 3245473"/>
              <a:gd name="connsiteX3" fmla="*/ 0 w 4515027"/>
              <a:gd name="connsiteY3" fmla="*/ 3245473 h 3245473"/>
            </a:gdLst>
            <a:ahLst/>
            <a:cxnLst>
              <a:cxn ang="0">
                <a:pos x="connsiteX0" y="connsiteY0"/>
              </a:cxn>
              <a:cxn ang="0">
                <a:pos x="connsiteX1" y="connsiteY1"/>
              </a:cxn>
              <a:cxn ang="0">
                <a:pos x="connsiteX2" y="connsiteY2"/>
              </a:cxn>
              <a:cxn ang="0">
                <a:pos x="connsiteX3" y="connsiteY3"/>
              </a:cxn>
            </a:cxnLst>
            <a:rect l="l" t="t" r="r" b="b"/>
            <a:pathLst>
              <a:path w="4515027" h="3245473">
                <a:moveTo>
                  <a:pt x="0" y="0"/>
                </a:moveTo>
                <a:lnTo>
                  <a:pt x="4515027" y="0"/>
                </a:lnTo>
                <a:lnTo>
                  <a:pt x="4515027" y="3245473"/>
                </a:lnTo>
                <a:lnTo>
                  <a:pt x="0" y="3245473"/>
                </a:lnTo>
                <a:close/>
              </a:path>
            </a:pathLst>
          </a:custGeom>
        </p:spPr>
      </p:pic>
      <p:sp>
        <p:nvSpPr>
          <p:cNvPr id="7" name="矩形 6">
            <a:extLst>
              <a:ext uri="{FF2B5EF4-FFF2-40B4-BE49-F238E27FC236}">
                <a16:creationId xmlns:a16="http://schemas.microsoft.com/office/drawing/2014/main" id="{52318B28-2B10-4754-A03A-AF6029DC4EA7}"/>
              </a:ext>
            </a:extLst>
          </p:cNvPr>
          <p:cNvSpPr/>
          <p:nvPr/>
        </p:nvSpPr>
        <p:spPr>
          <a:xfrm>
            <a:off x="9563271" y="6152375"/>
            <a:ext cx="2640729" cy="276999"/>
          </a:xfrm>
          <a:prstGeom prst="rect">
            <a:avLst/>
          </a:prstGeom>
        </p:spPr>
        <p:txBody>
          <a:bodyPr wrap="square">
            <a:spAutoFit/>
          </a:bodyPr>
          <a:lstStyle/>
          <a:p>
            <a:pPr algn="ctr"/>
            <a:r>
              <a:rPr lang="en-US" altLang="zh-CN" sz="1200" dirty="0"/>
              <a:t>【</a:t>
            </a:r>
            <a:r>
              <a:rPr lang="en-US" altLang="zh-CN" sz="1200" dirty="0">
                <a:latin typeface="Times New Roman" panose="02020603050405020304" pitchFamily="18" charset="0"/>
                <a:cs typeface="Times New Roman" panose="02020603050405020304" pitchFamily="18" charset="0"/>
              </a:rPr>
              <a:t> Note: Table 1 comes from this paper </a:t>
            </a:r>
            <a:r>
              <a:rPr lang="en-US" altLang="zh-CN" sz="1200" dirty="0"/>
              <a:t>】</a:t>
            </a:r>
            <a:endParaRPr lang="zh-CN" altLang="en-US" sz="1200" dirty="0"/>
          </a:p>
        </p:txBody>
      </p:sp>
      <p:pic>
        <p:nvPicPr>
          <p:cNvPr id="5" name="图片 4">
            <a:extLst>
              <a:ext uri="{FF2B5EF4-FFF2-40B4-BE49-F238E27FC236}">
                <a16:creationId xmlns:a16="http://schemas.microsoft.com/office/drawing/2014/main" id="{E37136B2-0B0B-49A4-8ECA-20D3DB91B59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sp>
        <p:nvSpPr>
          <p:cNvPr id="8" name="矩形 7">
            <a:extLst>
              <a:ext uri="{FF2B5EF4-FFF2-40B4-BE49-F238E27FC236}">
                <a16:creationId xmlns:a16="http://schemas.microsoft.com/office/drawing/2014/main" id="{C5E32C8B-81A3-4F3A-A935-A4573E62677F}"/>
              </a:ext>
            </a:extLst>
          </p:cNvPr>
          <p:cNvSpPr/>
          <p:nvPr/>
        </p:nvSpPr>
        <p:spPr>
          <a:xfrm>
            <a:off x="0" y="6429374"/>
            <a:ext cx="12204000" cy="428625"/>
          </a:xfrm>
          <a:prstGeom prst="rect">
            <a:avLst/>
          </a:prstGeom>
          <a:solidFill>
            <a:srgbClr val="2E75B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6326761"/>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矩形 4"/>
          <p:cNvSpPr/>
          <p:nvPr/>
        </p:nvSpPr>
        <p:spPr>
          <a:xfrm>
            <a:off x="2338386" y="2300285"/>
            <a:ext cx="7515224" cy="2257426"/>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3F3365CD-9D65-49CD-A746-0FC00C72E238}"/>
              </a:ext>
            </a:extLst>
          </p:cNvPr>
          <p:cNvSpPr/>
          <p:nvPr/>
        </p:nvSpPr>
        <p:spPr>
          <a:xfrm>
            <a:off x="2650548" y="2557461"/>
            <a:ext cx="6890901" cy="174307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spc="300" dirty="0">
                <a:latin typeface="Times New Roman" panose="02020603050405020304" pitchFamily="18" charset="0"/>
                <a:cs typeface="Times New Roman" panose="02020603050405020304" pitchFamily="18" charset="0"/>
              </a:rPr>
              <a:t>2.APPROACH</a:t>
            </a:r>
            <a:endParaRPr lang="zh-CN" altLang="en-US" sz="6600" b="1" spc="300"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A25212B9-7BD1-425D-9E04-D66AA8592D83}"/>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sp>
        <p:nvSpPr>
          <p:cNvPr id="12" name="矩形 11">
            <a:extLst>
              <a:ext uri="{FF2B5EF4-FFF2-40B4-BE49-F238E27FC236}">
                <a16:creationId xmlns:a16="http://schemas.microsoft.com/office/drawing/2014/main" id="{1BCD8F05-B123-4066-A009-7173D38B980B}"/>
              </a:ext>
            </a:extLst>
          </p:cNvPr>
          <p:cNvSpPr/>
          <p:nvPr/>
        </p:nvSpPr>
        <p:spPr>
          <a:xfrm>
            <a:off x="0" y="6429374"/>
            <a:ext cx="12204000" cy="428625"/>
          </a:xfrm>
          <a:prstGeom prst="rect">
            <a:avLst/>
          </a:prstGeom>
          <a:solidFill>
            <a:srgbClr val="2E75B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94632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箭头: 五边形 2">
            <a:extLst>
              <a:ext uri="{FF2B5EF4-FFF2-40B4-BE49-F238E27FC236}">
                <a16:creationId xmlns:a16="http://schemas.microsoft.com/office/drawing/2014/main" id="{C8838286-5B03-4711-937B-E59DF72476F4}"/>
              </a:ext>
            </a:extLst>
          </p:cNvPr>
          <p:cNvSpPr/>
          <p:nvPr/>
        </p:nvSpPr>
        <p:spPr>
          <a:xfrm>
            <a:off x="-1" y="0"/>
            <a:ext cx="3872205" cy="757237"/>
          </a:xfrm>
          <a:prstGeom prst="homePlate">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Times New Roman" panose="02020603050405020304" pitchFamily="18" charset="0"/>
                <a:cs typeface="Times New Roman" panose="02020603050405020304" pitchFamily="18" charset="0"/>
              </a:rPr>
              <a:t>2.1 Formalization</a:t>
            </a:r>
            <a:endParaRPr lang="zh-CN" altLang="en-US" sz="36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A09600DA-F72A-4085-AB8D-1FE429952F80}"/>
                  </a:ext>
                </a:extLst>
              </p:cNvPr>
              <p:cNvSpPr/>
              <p:nvPr/>
            </p:nvSpPr>
            <p:spPr>
              <a:xfrm>
                <a:off x="2640978" y="1222091"/>
                <a:ext cx="2432397" cy="448969"/>
              </a:xfrm>
              <a:prstGeom prst="rect">
                <a:avLst/>
              </a:prstGeom>
            </p:spPr>
            <p:txBody>
              <a:bodyPr wrap="none">
                <a:spAutoFit/>
              </a:bodyPr>
              <a:lstStyle/>
              <a:p>
                <a14:m>
                  <m:oMath xmlns:m="http://schemas.openxmlformats.org/officeDocument/2006/math">
                    <m:r>
                      <a:rPr lang="en-US" altLang="zh-CN" sz="2000" i="1">
                        <a:latin typeface="Cambria Math" panose="02040503050406030204" pitchFamily="18" charset="0"/>
                      </a:rPr>
                      <m:t>𝑋</m:t>
                    </m:r>
                    <m:r>
                      <a:rPr lang="en-US" altLang="zh-CN" sz="2000" i="1">
                        <a:latin typeface="Cambria Math" panose="02040503050406030204" pitchFamily="18" charset="0"/>
                      </a:rPr>
                      <m:t>=</m:t>
                    </m:r>
                    <m:d>
                      <m:dPr>
                        <m:begChr m:val="{"/>
                        <m:endChr m:val="}"/>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m:t>
                            </m:r>
                            <m:r>
                              <a:rPr lang="en-US" altLang="zh-CN" sz="2000" i="1">
                                <a:latin typeface="Cambria Math" panose="02040503050406030204" pitchFamily="18" charset="0"/>
                              </a:rPr>
                              <m:t>𝑥</m:t>
                            </m:r>
                          </m:e>
                          <m:sub>
                            <m:r>
                              <a:rPr lang="en-US" altLang="zh-CN" sz="2000" i="1">
                                <a:latin typeface="Cambria Math" panose="02040503050406030204" pitchFamily="18" charset="0"/>
                              </a:rPr>
                              <m:t>|</m:t>
                            </m:r>
                            <m:r>
                              <a:rPr lang="en-US" altLang="zh-CN" sz="2000" i="1">
                                <a:latin typeface="Cambria Math" panose="02040503050406030204" pitchFamily="18" charset="0"/>
                              </a:rPr>
                              <m:t>𝑋</m:t>
                            </m:r>
                            <m:r>
                              <a:rPr lang="en-US" altLang="zh-CN" sz="2000" i="1">
                                <a:latin typeface="Cambria Math" panose="02040503050406030204" pitchFamily="18" charset="0"/>
                              </a:rPr>
                              <m:t>|</m:t>
                            </m:r>
                          </m:sub>
                        </m:sSub>
                      </m:e>
                    </m:d>
                  </m:oMath>
                </a14:m>
                <a:r>
                  <a:rPr lang="en-US" altLang="zh-CN" dirty="0"/>
                  <a:t> </a:t>
                </a:r>
                <a:endParaRPr lang="zh-CN" altLang="en-US" dirty="0"/>
              </a:p>
            </p:txBody>
          </p:sp>
        </mc:Choice>
        <mc:Fallback xmlns="">
          <p:sp>
            <p:nvSpPr>
              <p:cNvPr id="4" name="矩形 3">
                <a:extLst>
                  <a:ext uri="{FF2B5EF4-FFF2-40B4-BE49-F238E27FC236}">
                    <a16:creationId xmlns:a16="http://schemas.microsoft.com/office/drawing/2014/main" id="{A09600DA-F72A-4085-AB8D-1FE429952F80}"/>
                  </a:ext>
                </a:extLst>
              </p:cNvPr>
              <p:cNvSpPr>
                <a:spLocks noRot="1" noChangeAspect="1" noMove="1" noResize="1" noEditPoints="1" noAdjustHandles="1" noChangeArrowheads="1" noChangeShapeType="1" noTextEdit="1"/>
              </p:cNvSpPr>
              <p:nvPr/>
            </p:nvSpPr>
            <p:spPr>
              <a:xfrm>
                <a:off x="2640978" y="1222091"/>
                <a:ext cx="2432397" cy="448969"/>
              </a:xfrm>
              <a:prstGeom prst="rect">
                <a:avLst/>
              </a:prstGeom>
              <a:blipFill>
                <a:blip r:embed="rId2"/>
                <a:stretch>
                  <a:fillRect b="-10811"/>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BFFAFFA4-6531-4FA7-9C3E-8F16F7053B56}"/>
              </a:ext>
            </a:extLst>
          </p:cNvPr>
          <p:cNvSpPr/>
          <p:nvPr/>
        </p:nvSpPr>
        <p:spPr>
          <a:xfrm>
            <a:off x="7237345" y="1173744"/>
            <a:ext cx="1677062" cy="461665"/>
          </a:xfrm>
          <a:prstGeom prst="rect">
            <a:avLst/>
          </a:prstGeom>
        </p:spPr>
        <p:txBody>
          <a:bodyPr wrap="none">
            <a:spAutoFit/>
          </a:bodyPr>
          <a:lstStyle/>
          <a:p>
            <a:r>
              <a:rPr lang="en-US" altLang="zh-CN" sz="2400" dirty="0">
                <a:latin typeface="Times New Roman" panose="02020603050405020304" pitchFamily="18" charset="0"/>
                <a:cs typeface="Times New Roman" panose="02020603050405020304" pitchFamily="18" charset="0"/>
              </a:rPr>
              <a:t>all the facts </a:t>
            </a:r>
            <a:endParaRPr lang="zh-CN" altLang="en-US" sz="2400" dirty="0">
              <a:latin typeface="Times New Roman" panose="02020603050405020304" pitchFamily="18" charset="0"/>
              <a:cs typeface="Times New Roman" panose="02020603050405020304" pitchFamily="18" charset="0"/>
            </a:endParaRPr>
          </a:p>
        </p:txBody>
      </p:sp>
      <p:sp>
        <p:nvSpPr>
          <p:cNvPr id="7" name="箭头: 右 6">
            <a:extLst>
              <a:ext uri="{FF2B5EF4-FFF2-40B4-BE49-F238E27FC236}">
                <a16:creationId xmlns:a16="http://schemas.microsoft.com/office/drawing/2014/main" id="{A6F5A24F-76A0-4AA6-ACD7-2E816ABB108D}"/>
              </a:ext>
            </a:extLst>
          </p:cNvPr>
          <p:cNvSpPr/>
          <p:nvPr/>
        </p:nvSpPr>
        <p:spPr>
          <a:xfrm>
            <a:off x="5209844" y="1268270"/>
            <a:ext cx="1677062" cy="320959"/>
          </a:xfrm>
          <a:prstGeom prst="rightArrow">
            <a:avLst/>
          </a:prstGeom>
          <a:solidFill>
            <a:srgbClr val="6D9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8FC8593E-5D9C-4946-A899-D98ACC04D089}"/>
                  </a:ext>
                </a:extLst>
              </p:cNvPr>
              <p:cNvSpPr/>
              <p:nvPr/>
            </p:nvSpPr>
            <p:spPr>
              <a:xfrm>
                <a:off x="2593187" y="2012666"/>
                <a:ext cx="2430152" cy="448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𝑃</m:t>
                      </m:r>
                      <m:r>
                        <a:rPr lang="en-US" altLang="zh-CN" sz="2000" i="1">
                          <a:latin typeface="Cambria Math" panose="02040503050406030204" pitchFamily="18" charset="0"/>
                        </a:rPr>
                        <m:t>=</m:t>
                      </m:r>
                      <m:d>
                        <m:dPr>
                          <m:begChr m:val="{"/>
                          <m:endChr m:val="}"/>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𝑝</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𝑝</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m:t>
                              </m:r>
                              <m:r>
                                <a:rPr lang="en-US" altLang="zh-CN" sz="2000" i="1">
                                  <a:latin typeface="Cambria Math" panose="02040503050406030204" pitchFamily="18" charset="0"/>
                                </a:rPr>
                                <m:t>𝑝</m:t>
                              </m:r>
                            </m:e>
                            <m:sub>
                              <m:r>
                                <a:rPr lang="en-US" altLang="zh-CN" sz="2000" i="1">
                                  <a:latin typeface="Cambria Math" panose="02040503050406030204" pitchFamily="18" charset="0"/>
                                </a:rPr>
                                <m:t>|</m:t>
                              </m:r>
                              <m:r>
                                <a:rPr lang="en-US" altLang="zh-CN" sz="2000" i="1">
                                  <a:latin typeface="Cambria Math" panose="02040503050406030204" pitchFamily="18" charset="0"/>
                                </a:rPr>
                                <m:t>𝑃</m:t>
                              </m:r>
                              <m:r>
                                <a:rPr lang="en-US" altLang="zh-CN" sz="2000" i="1">
                                  <a:latin typeface="Cambria Math" panose="02040503050406030204" pitchFamily="18" charset="0"/>
                                </a:rPr>
                                <m:t>|</m:t>
                              </m:r>
                            </m:sub>
                          </m:sSub>
                        </m:e>
                      </m:d>
                    </m:oMath>
                  </m:oMathPara>
                </a14:m>
                <a:endParaRPr lang="zh-CN" altLang="en-US" sz="2000" dirty="0"/>
              </a:p>
            </p:txBody>
          </p:sp>
        </mc:Choice>
        <mc:Fallback xmlns="">
          <p:sp>
            <p:nvSpPr>
              <p:cNvPr id="8" name="矩形 7">
                <a:extLst>
                  <a:ext uri="{FF2B5EF4-FFF2-40B4-BE49-F238E27FC236}">
                    <a16:creationId xmlns:a16="http://schemas.microsoft.com/office/drawing/2014/main" id="{8FC8593E-5D9C-4946-A899-D98ACC04D089}"/>
                  </a:ext>
                </a:extLst>
              </p:cNvPr>
              <p:cNvSpPr>
                <a:spLocks noRot="1" noChangeAspect="1" noMove="1" noResize="1" noEditPoints="1" noAdjustHandles="1" noChangeArrowheads="1" noChangeShapeType="1" noTextEdit="1"/>
              </p:cNvSpPr>
              <p:nvPr/>
            </p:nvSpPr>
            <p:spPr>
              <a:xfrm>
                <a:off x="2593187" y="2012666"/>
                <a:ext cx="2430152" cy="448969"/>
              </a:xfrm>
              <a:prstGeom prst="rect">
                <a:avLst/>
              </a:prstGeom>
              <a:blipFill>
                <a:blip r:embed="rId3"/>
                <a:stretch>
                  <a:fillRect b="-10811"/>
                </a:stretch>
              </a:blipFill>
            </p:spPr>
            <p:txBody>
              <a:bodyPr/>
              <a:lstStyle/>
              <a:p>
                <a:r>
                  <a:rPr lang="zh-CN" altLang="en-US">
                    <a:noFill/>
                  </a:rPr>
                  <a:t> </a:t>
                </a:r>
              </a:p>
            </p:txBody>
          </p:sp>
        </mc:Fallback>
      </mc:AlternateContent>
      <p:sp>
        <p:nvSpPr>
          <p:cNvPr id="9" name="矩形 8">
            <a:extLst>
              <a:ext uri="{FF2B5EF4-FFF2-40B4-BE49-F238E27FC236}">
                <a16:creationId xmlns:a16="http://schemas.microsoft.com/office/drawing/2014/main" id="{FA3E10E0-8453-465A-B7C6-DE04AA7C075F}"/>
              </a:ext>
            </a:extLst>
          </p:cNvPr>
          <p:cNvSpPr/>
          <p:nvPr/>
        </p:nvSpPr>
        <p:spPr>
          <a:xfrm>
            <a:off x="7237345" y="1964319"/>
            <a:ext cx="3752850" cy="461665"/>
          </a:xfrm>
          <a:prstGeom prst="rect">
            <a:avLst/>
          </a:prstGeom>
        </p:spPr>
        <p:txBody>
          <a:bodyPr wrap="square">
            <a:spAutoFit/>
          </a:bodyPr>
          <a:lstStyle/>
          <a:p>
            <a:r>
              <a:rPr lang="en-US" altLang="zh-CN" sz="2400" dirty="0">
                <a:solidFill>
                  <a:srgbClr val="000000"/>
                </a:solidFill>
                <a:latin typeface="Times New Roman" panose="02020603050405020304" pitchFamily="18" charset="0"/>
                <a:cs typeface="Times New Roman" panose="02020603050405020304" pitchFamily="18" charset="0"/>
              </a:rPr>
              <a:t>all the parent labels (</a:t>
            </a:r>
            <a:r>
              <a:rPr lang="en-US" altLang="zh-CN" sz="2400" dirty="0" err="1">
                <a:solidFill>
                  <a:srgbClr val="000000"/>
                </a:solidFill>
                <a:latin typeface="Times New Roman" panose="02020603050405020304" pitchFamily="18" charset="0"/>
                <a:cs typeface="Times New Roman" panose="02020603050405020304" pitchFamily="18" charset="0"/>
              </a:rPr>
              <a:t>i.e</a:t>
            </a:r>
            <a:r>
              <a:rPr lang="en-US" altLang="zh-CN" sz="2400" dirty="0">
                <a:solidFill>
                  <a:srgbClr val="000000"/>
                </a:solidFill>
                <a:latin typeface="Times New Roman" panose="02020603050405020304" pitchFamily="18" charset="0"/>
                <a:cs typeface="Times New Roman" panose="02020603050405020304" pitchFamily="18" charset="0"/>
              </a:rPr>
              <a:t>, laws)</a:t>
            </a: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sp>
        <p:nvSpPr>
          <p:cNvPr id="10" name="箭头: 右 9">
            <a:extLst>
              <a:ext uri="{FF2B5EF4-FFF2-40B4-BE49-F238E27FC236}">
                <a16:creationId xmlns:a16="http://schemas.microsoft.com/office/drawing/2014/main" id="{A5E21625-74FD-4271-A800-2762ECE04A5C}"/>
              </a:ext>
            </a:extLst>
          </p:cNvPr>
          <p:cNvSpPr/>
          <p:nvPr/>
        </p:nvSpPr>
        <p:spPr>
          <a:xfrm>
            <a:off x="5209844" y="2058845"/>
            <a:ext cx="1677062" cy="320959"/>
          </a:xfrm>
          <a:prstGeom prst="rightArrow">
            <a:avLst/>
          </a:prstGeom>
          <a:solidFill>
            <a:srgbClr val="6D9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A818F77D-A8B4-4A44-B929-A16D7AAF4113}"/>
                  </a:ext>
                </a:extLst>
              </p:cNvPr>
              <p:cNvSpPr/>
              <p:nvPr/>
            </p:nvSpPr>
            <p:spPr>
              <a:xfrm>
                <a:off x="2583662" y="2803241"/>
                <a:ext cx="2358018" cy="448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𝐶</m:t>
                      </m:r>
                      <m:r>
                        <a:rPr lang="en-US" altLang="zh-CN" sz="2000" i="1">
                          <a:latin typeface="Cambria Math" panose="02040503050406030204" pitchFamily="18" charset="0"/>
                        </a:rPr>
                        <m:t>=</m:t>
                      </m:r>
                      <m:d>
                        <m:dPr>
                          <m:begChr m:val="{"/>
                          <m:endChr m:val="}"/>
                          <m:ctrlPr>
                            <a:rPr lang="zh-CN" altLang="zh-CN" sz="2000" i="1">
                              <a:latin typeface="Cambria Math" panose="02040503050406030204" pitchFamily="18" charset="0"/>
                            </a:rPr>
                          </m:ctrlPr>
                        </m:dPr>
                        <m:e>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𝑐</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𝑐</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m:t>
                              </m:r>
                              <m:r>
                                <a:rPr lang="en-US" altLang="zh-CN" sz="2000" i="1">
                                  <a:latin typeface="Cambria Math" panose="02040503050406030204" pitchFamily="18" charset="0"/>
                                </a:rPr>
                                <m:t>𝑐</m:t>
                              </m:r>
                            </m:e>
                            <m:sub>
                              <m:r>
                                <a:rPr lang="en-US" altLang="zh-CN" sz="2000" i="1">
                                  <a:latin typeface="Cambria Math" panose="02040503050406030204" pitchFamily="18" charset="0"/>
                                </a:rPr>
                                <m:t>|</m:t>
                              </m:r>
                              <m:r>
                                <a:rPr lang="en-US" altLang="zh-CN" sz="2000" i="1">
                                  <a:latin typeface="Cambria Math" panose="02040503050406030204" pitchFamily="18" charset="0"/>
                                </a:rPr>
                                <m:t>𝐶</m:t>
                              </m:r>
                              <m:r>
                                <a:rPr lang="en-US" altLang="zh-CN" sz="2000" i="1">
                                  <a:latin typeface="Cambria Math" panose="02040503050406030204" pitchFamily="18" charset="0"/>
                                </a:rPr>
                                <m:t>|</m:t>
                              </m:r>
                            </m:sub>
                          </m:sSub>
                        </m:e>
                      </m:d>
                    </m:oMath>
                  </m:oMathPara>
                </a14:m>
                <a:endParaRPr lang="zh-CN" altLang="en-US" sz="2000" dirty="0"/>
              </a:p>
            </p:txBody>
          </p:sp>
        </mc:Choice>
        <mc:Fallback xmlns="">
          <p:sp>
            <p:nvSpPr>
              <p:cNvPr id="11" name="矩形 10">
                <a:extLst>
                  <a:ext uri="{FF2B5EF4-FFF2-40B4-BE49-F238E27FC236}">
                    <a16:creationId xmlns:a16="http://schemas.microsoft.com/office/drawing/2014/main" id="{A818F77D-A8B4-4A44-B929-A16D7AAF4113}"/>
                  </a:ext>
                </a:extLst>
              </p:cNvPr>
              <p:cNvSpPr>
                <a:spLocks noRot="1" noChangeAspect="1" noMove="1" noResize="1" noEditPoints="1" noAdjustHandles="1" noChangeArrowheads="1" noChangeShapeType="1" noTextEdit="1"/>
              </p:cNvSpPr>
              <p:nvPr/>
            </p:nvSpPr>
            <p:spPr>
              <a:xfrm>
                <a:off x="2583662" y="2803241"/>
                <a:ext cx="2358018" cy="448969"/>
              </a:xfrm>
              <a:prstGeom prst="rect">
                <a:avLst/>
              </a:prstGeom>
              <a:blipFill>
                <a:blip r:embed="rId4"/>
                <a:stretch>
                  <a:fillRect b="-10959"/>
                </a:stretch>
              </a:blipFill>
            </p:spPr>
            <p:txBody>
              <a:bodyPr/>
              <a:lstStyle/>
              <a:p>
                <a:r>
                  <a:rPr lang="zh-CN" altLang="en-US">
                    <a:noFill/>
                  </a:rPr>
                  <a:t> </a:t>
                </a:r>
              </a:p>
            </p:txBody>
          </p:sp>
        </mc:Fallback>
      </mc:AlternateContent>
      <p:sp>
        <p:nvSpPr>
          <p:cNvPr id="12" name="矩形 11">
            <a:extLst>
              <a:ext uri="{FF2B5EF4-FFF2-40B4-BE49-F238E27FC236}">
                <a16:creationId xmlns:a16="http://schemas.microsoft.com/office/drawing/2014/main" id="{F9EAAD9F-1D3D-42FA-94BE-9CD81E7A13EA}"/>
              </a:ext>
            </a:extLst>
          </p:cNvPr>
          <p:cNvSpPr/>
          <p:nvPr/>
        </p:nvSpPr>
        <p:spPr>
          <a:xfrm>
            <a:off x="7237345" y="2779067"/>
            <a:ext cx="4352925" cy="461665"/>
          </a:xfrm>
          <a:prstGeom prst="rect">
            <a:avLst/>
          </a:prstGeom>
        </p:spPr>
        <p:txBody>
          <a:bodyPr wrap="square">
            <a:spAutoFit/>
          </a:bodyPr>
          <a:lstStyle/>
          <a:p>
            <a:r>
              <a:rPr lang="en-US" altLang="zh-CN" sz="2400" dirty="0">
                <a:solidFill>
                  <a:srgbClr val="000000"/>
                </a:solidFill>
                <a:latin typeface="Times New Roman" panose="02020603050405020304" pitchFamily="18" charset="0"/>
                <a:cs typeface="Times New Roman" panose="02020603050405020304" pitchFamily="18" charset="0"/>
              </a:rPr>
              <a:t>all the children labels (</a:t>
            </a:r>
            <a:r>
              <a:rPr lang="en-US" altLang="zh-CN" sz="2400" dirty="0" err="1">
                <a:solidFill>
                  <a:srgbClr val="000000"/>
                </a:solidFill>
                <a:latin typeface="Times New Roman" panose="02020603050405020304" pitchFamily="18" charset="0"/>
                <a:cs typeface="Times New Roman" panose="02020603050405020304" pitchFamily="18" charset="0"/>
              </a:rPr>
              <a:t>i.e</a:t>
            </a:r>
            <a:r>
              <a:rPr lang="en-US" altLang="zh-CN" sz="2400" dirty="0">
                <a:solidFill>
                  <a:srgbClr val="000000"/>
                </a:solidFill>
                <a:latin typeface="Times New Roman" panose="02020603050405020304" pitchFamily="18" charset="0"/>
                <a:cs typeface="Times New Roman" panose="02020603050405020304" pitchFamily="18" charset="0"/>
              </a:rPr>
              <a:t>, articles)</a:t>
            </a:r>
            <a:r>
              <a:rPr lang="en-US"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sp>
        <p:nvSpPr>
          <p:cNvPr id="13" name="箭头: 右 12">
            <a:extLst>
              <a:ext uri="{FF2B5EF4-FFF2-40B4-BE49-F238E27FC236}">
                <a16:creationId xmlns:a16="http://schemas.microsoft.com/office/drawing/2014/main" id="{80528924-35E7-402A-A5B0-6DE7EF4FBE61}"/>
              </a:ext>
            </a:extLst>
          </p:cNvPr>
          <p:cNvSpPr/>
          <p:nvPr/>
        </p:nvSpPr>
        <p:spPr>
          <a:xfrm>
            <a:off x="5209844" y="2877995"/>
            <a:ext cx="1677062" cy="320959"/>
          </a:xfrm>
          <a:prstGeom prst="rightArrow">
            <a:avLst/>
          </a:prstGeom>
          <a:solidFill>
            <a:srgbClr val="6D99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CED6E301-74E5-4ED6-A479-21E19035A349}"/>
                  </a:ext>
                </a:extLst>
              </p:cNvPr>
              <p:cNvSpPr/>
              <p:nvPr/>
            </p:nvSpPr>
            <p:spPr>
              <a:xfrm>
                <a:off x="2443529" y="3579889"/>
                <a:ext cx="7209692" cy="2574807"/>
              </a:xfrm>
              <a:prstGeom prst="rect">
                <a:avLst/>
              </a:prstGeom>
              <a:solidFill>
                <a:schemeClr val="accent1">
                  <a:lumMod val="20000"/>
                  <a:lumOff val="80000"/>
                </a:schemeClr>
              </a:solidFill>
            </p:spPr>
            <p:txBody>
              <a:bodyPr wrap="square">
                <a:spAutoFit/>
              </a:bodyPr>
              <a:lstStyle/>
              <a:p>
                <a:pPr>
                  <a:lnSpc>
                    <a:spcPts val="2800"/>
                  </a:lnSpc>
                </a:pPr>
                <a:r>
                  <a:rPr lang="en-US" altLang="zh-CN" sz="2000" dirty="0"/>
                  <a:t>		</a:t>
                </a:r>
                <a14:m>
                  <m:oMath xmlns:m="http://schemas.openxmlformats.org/officeDocument/2006/math">
                    <m:r>
                      <a:rPr lang="en-US" altLang="zh-CN" sz="2000" i="1" smtClean="0">
                        <a:latin typeface="Cambria Math" panose="02040503050406030204" pitchFamily="18" charset="0"/>
                      </a:rPr>
                      <m:t>𝐶</m:t>
                    </m:r>
                    <m:d>
                      <m:dPr>
                        <m:ctrlPr>
                          <a:rPr lang="zh-CN" altLang="zh-CN" sz="2000" i="1">
                            <a:latin typeface="Cambria Math" panose="02040503050406030204" pitchFamily="18" charset="0"/>
                          </a:rPr>
                        </m:ctrlPr>
                      </m:dPr>
                      <m:e>
                        <m:r>
                          <a:rPr lang="en-US" altLang="zh-CN" sz="2000" i="1">
                            <a:latin typeface="Cambria Math" panose="02040503050406030204" pitchFamily="18" charset="0"/>
                          </a:rPr>
                          <m:t>𝑝</m:t>
                        </m:r>
                      </m:e>
                    </m:d>
                    <m:r>
                      <a:rPr lang="en-US" altLang="zh-CN" sz="2000" i="1">
                        <a:latin typeface="Cambria Math" panose="02040503050406030204" pitchFamily="18" charset="0"/>
                      </a:rPr>
                      <m:t> </m:t>
                    </m:r>
                    <m:r>
                      <a:rPr lang="en-US" altLang="zh-CN" sz="2000" b="0" i="1" smtClean="0">
                        <a:latin typeface="Cambria Math" panose="02040503050406030204" pitchFamily="18" charset="0"/>
                      </a:rPr>
                      <m:t>    </m:t>
                    </m:r>
                    <m:r>
                      <a:rPr lang="en-US" altLang="zh-CN" sz="2000" i="1" smtClean="0">
                        <a:latin typeface="Cambria Math" panose="02040503050406030204" pitchFamily="18" charset="0"/>
                        <a:ea typeface="Cambria Math" panose="02040503050406030204" pitchFamily="18" charset="0"/>
                      </a:rPr>
                      <m:t>→</m:t>
                    </m:r>
                  </m:oMath>
                </a14:m>
                <a:r>
                  <a:rPr lang="en-US" altLang="zh-CN" sz="2000" i="1" dirty="0">
                    <a:solidFill>
                      <a:srgbClr val="000000"/>
                    </a:solidFill>
                    <a:latin typeface="Times New Roman" panose="02020603050405020304" pitchFamily="18" charset="0"/>
                    <a:cs typeface="Times New Roman" panose="02020603050405020304" pitchFamily="18" charset="0"/>
                  </a:rPr>
                  <a:t>	p</a:t>
                </a:r>
                <a:r>
                  <a:rPr lang="en-US" altLang="zh-CN" sz="2000" dirty="0">
                    <a:solidFill>
                      <a:srgbClr val="000000"/>
                    </a:solidFill>
                    <a:latin typeface="Times New Roman" panose="02020603050405020304" pitchFamily="18" charset="0"/>
                    <a:cs typeface="Times New Roman" panose="02020603050405020304" pitchFamily="18" charset="0"/>
                  </a:rPr>
                  <a:t>’s children labels</a:t>
                </a:r>
                <a:endParaRPr lang="en-US" altLang="zh-CN" sz="2000" i="1" dirty="0">
                  <a:latin typeface="Cambria Math" panose="02040503050406030204" pitchFamily="18" charset="0"/>
                </a:endParaRPr>
              </a:p>
              <a:p>
                <a:pPr>
                  <a:lnSpc>
                    <a:spcPts val="2800"/>
                  </a:lnSpc>
                </a:pPr>
                <a:r>
                  <a:rPr lang="en-US" altLang="zh-CN" sz="2000" dirty="0"/>
                  <a:t>		</a:t>
                </a:r>
                <a14:m>
                  <m:oMath xmlns:m="http://schemas.openxmlformats.org/officeDocument/2006/math">
                    <m:r>
                      <a:rPr lang="en-US" altLang="zh-CN" sz="2000" i="1">
                        <a:latin typeface="Cambria Math" panose="02040503050406030204" pitchFamily="18" charset="0"/>
                      </a:rPr>
                      <m:t>𝑃</m:t>
                    </m:r>
                    <m:d>
                      <m:dPr>
                        <m:ctrlPr>
                          <a:rPr lang="zh-CN" altLang="zh-CN" sz="2000" i="1">
                            <a:latin typeface="Cambria Math" panose="02040503050406030204" pitchFamily="18" charset="0"/>
                          </a:rPr>
                        </m:ctrlPr>
                      </m:dPr>
                      <m:e>
                        <m:r>
                          <a:rPr lang="en-US" altLang="zh-CN" sz="2000" i="1">
                            <a:latin typeface="Cambria Math" panose="02040503050406030204" pitchFamily="18" charset="0"/>
                          </a:rPr>
                          <m:t>𝑐</m:t>
                        </m:r>
                      </m:e>
                    </m:d>
                    <m:r>
                      <a:rPr lang="en-US" altLang="zh-CN" sz="2000" b="0" i="1" smtClean="0">
                        <a:latin typeface="Cambria Math" panose="02040503050406030204" pitchFamily="18" charset="0"/>
                      </a:rPr>
                      <m:t>     </m:t>
                    </m:r>
                    <m:r>
                      <a:rPr lang="en-US" altLang="zh-CN" sz="2000" i="1">
                        <a:latin typeface="Cambria Math" panose="02040503050406030204" pitchFamily="18" charset="0"/>
                        <a:ea typeface="Cambria Math" panose="02040503050406030204" pitchFamily="18" charset="0"/>
                      </a:rPr>
                      <m:t>→</m:t>
                    </m:r>
                  </m:oMath>
                </a14:m>
                <a:r>
                  <a:rPr lang="en-US" altLang="zh-CN" sz="2000" i="1" dirty="0">
                    <a:solidFill>
                      <a:srgbClr val="000000"/>
                    </a:solidFill>
                    <a:latin typeface="Times New Roman" panose="02020603050405020304" pitchFamily="18" charset="0"/>
                    <a:cs typeface="Times New Roman" panose="02020603050405020304" pitchFamily="18" charset="0"/>
                  </a:rPr>
                  <a:t>	c</a:t>
                </a:r>
                <a:r>
                  <a:rPr lang="en-US" altLang="zh-CN" sz="2000" dirty="0">
                    <a:solidFill>
                      <a:srgbClr val="000000"/>
                    </a:solidFill>
                    <a:latin typeface="Times New Roman" panose="02020603050405020304" pitchFamily="18" charset="0"/>
                    <a:cs typeface="Times New Roman" panose="02020603050405020304" pitchFamily="18" charset="0"/>
                  </a:rPr>
                  <a:t>’s parent label</a:t>
                </a:r>
              </a:p>
              <a:p>
                <a:pPr>
                  <a:lnSpc>
                    <a:spcPts val="2800"/>
                  </a:lnSpc>
                </a:pPr>
                <a:r>
                  <a:rPr lang="en-US" altLang="zh-CN" sz="2000" dirty="0"/>
                  <a:t>		</a:t>
                </a:r>
                <a14:m>
                  <m:oMath xmlns:m="http://schemas.openxmlformats.org/officeDocument/2006/math">
                    <m:d>
                      <m:dPr>
                        <m:begChr m:val="{"/>
                        <m:endChr m:val="}"/>
                        <m:ctrlPr>
                          <a:rPr lang="zh-CN" altLang="zh-CN" sz="2000" i="1">
                            <a:latin typeface="Cambria Math" panose="02040503050406030204" pitchFamily="18" charset="0"/>
                          </a:rPr>
                        </m:ctrlPr>
                      </m:dPr>
                      <m:e>
                        <m:r>
                          <a:rPr lang="en-US" altLang="zh-CN" sz="2000" i="1">
                            <a:latin typeface="Cambria Math" panose="02040503050406030204" pitchFamily="18" charset="0"/>
                          </a:rPr>
                          <m:t>𝑥</m:t>
                        </m:r>
                        <m:r>
                          <a:rPr lang="en-US" altLang="zh-CN" sz="2000" i="1">
                            <a:latin typeface="Cambria Math" panose="02040503050406030204" pitchFamily="18" charset="0"/>
                          </a:rPr>
                          <m:t>,</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Р</m:t>
                            </m:r>
                          </m:e>
                          <m:sub>
                            <m:r>
                              <a:rPr lang="en-US" altLang="zh-CN" sz="2000" i="1">
                                <a:latin typeface="Cambria Math" panose="02040503050406030204" pitchFamily="18" charset="0"/>
                              </a:rPr>
                              <m:t>𝑥</m:t>
                            </m:r>
                          </m:sub>
                        </m:sSub>
                        <m:r>
                          <a:rPr lang="en-US" altLang="zh-CN" sz="2000" i="1">
                            <a:latin typeface="Cambria Math" panose="02040503050406030204" pitchFamily="18" charset="0"/>
                          </a:rPr>
                          <m:t>, </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С</m:t>
                            </m:r>
                          </m:e>
                          <m:sub>
                            <m:r>
                              <a:rPr lang="en-US" altLang="zh-CN" sz="2000" i="1">
                                <a:latin typeface="Cambria Math" panose="02040503050406030204" pitchFamily="18" charset="0"/>
                              </a:rPr>
                              <m:t>𝑥</m:t>
                            </m:r>
                          </m:sub>
                        </m:sSub>
                      </m:e>
                    </m:d>
                    <m:r>
                      <a:rPr lang="en-US" altLang="zh-CN" sz="2000" i="1">
                        <a:latin typeface="Cambria Math" panose="02040503050406030204" pitchFamily="18" charset="0"/>
                        <a:ea typeface="Cambria Math" panose="02040503050406030204" pitchFamily="18" charset="0"/>
                      </a:rPr>
                      <m:t>→</m:t>
                    </m:r>
                  </m:oMath>
                </a14:m>
                <a:r>
                  <a:rPr lang="en-US" altLang="zh-CN" sz="2000" dirty="0">
                    <a:solidFill>
                      <a:srgbClr val="000000"/>
                    </a:solidFill>
                    <a:latin typeface="Times New Roman" panose="02020603050405020304" pitchFamily="18" charset="0"/>
                    <a:cs typeface="Times New Roman" panose="02020603050405020304" pitchFamily="18" charset="0"/>
                  </a:rPr>
                  <a:t>	a instance</a:t>
                </a:r>
              </a:p>
              <a:p>
                <a:pPr>
                  <a:lnSpc>
                    <a:spcPts val="2800"/>
                  </a:lnSpc>
                </a:pPr>
                <a:r>
                  <a:rPr lang="en-US" altLang="zh-CN" sz="2000" dirty="0">
                    <a:solidFill>
                      <a:srgbClr val="000000"/>
                    </a:solidFill>
                    <a:latin typeface="Times New Roman" panose="02020603050405020304" pitchFamily="18" charset="0"/>
                    <a:cs typeface="Times New Roman" panose="02020603050405020304" pitchFamily="18" charset="0"/>
                  </a:rPr>
                  <a:t>	Where:</a:t>
                </a:r>
              </a:p>
              <a:p>
                <a:pPr>
                  <a:lnSpc>
                    <a:spcPts val="2800"/>
                  </a:lnSpc>
                </a:pPr>
                <a:r>
                  <a:rPr lang="en-US" altLang="zh-CN" sz="2000" dirty="0"/>
                  <a:t>		</a:t>
                </a:r>
                <a14:m>
                  <m:oMath xmlns:m="http://schemas.openxmlformats.org/officeDocument/2006/math">
                    <m:r>
                      <a:rPr lang="en-US" altLang="zh-CN" sz="2000" i="1">
                        <a:latin typeface="Cambria Math" panose="02040503050406030204" pitchFamily="18" charset="0"/>
                      </a:rPr>
                      <m:t>𝑥</m:t>
                    </m:r>
                    <m:r>
                      <a:rPr lang="en-US" altLang="zh-CN" sz="2000" i="1">
                        <a:latin typeface="Cambria Math" panose="02040503050406030204" pitchFamily="18" charset="0"/>
                      </a:rPr>
                      <m:t>∈</m:t>
                    </m:r>
                    <m:r>
                      <a:rPr lang="en-US" altLang="zh-CN" sz="2000" i="1">
                        <a:latin typeface="Cambria Math" panose="02040503050406030204" pitchFamily="18" charset="0"/>
                      </a:rPr>
                      <m:t>𝑋</m:t>
                    </m:r>
                    <m:r>
                      <a:rPr lang="en-US" altLang="zh-CN" sz="2000" i="1">
                        <a:latin typeface="Cambria Math" panose="02040503050406030204" pitchFamily="18" charset="0"/>
                      </a:rPr>
                      <m:t> </m:t>
                    </m:r>
                  </m:oMath>
                </a14:m>
                <a:r>
                  <a:rPr lang="en-US" altLang="zh-CN" sz="2000" dirty="0">
                    <a:solidFill>
                      <a:srgbClr val="000000"/>
                    </a:solidFill>
                    <a:latin typeface="Times New Roman" panose="02020603050405020304" pitchFamily="18" charset="0"/>
                    <a:cs typeface="Times New Roman" panose="02020603050405020304" pitchFamily="18" charset="0"/>
                  </a:rPr>
                  <a:t>represents the fact;</a:t>
                </a:r>
                <a:endParaRPr lang="en-US" altLang="zh-CN" sz="2000" i="1" dirty="0">
                  <a:latin typeface="Cambria Math" panose="02040503050406030204" pitchFamily="18" charset="0"/>
                </a:endParaRPr>
              </a:p>
              <a:p>
                <a:pPr>
                  <a:lnSpc>
                    <a:spcPts val="2800"/>
                  </a:lnSpc>
                </a:pPr>
                <a:r>
                  <a:rPr lang="en-US" altLang="zh-CN" sz="2000" dirty="0"/>
                  <a:t>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Р</m:t>
                        </m:r>
                      </m:e>
                      <m:sub>
                        <m:r>
                          <a:rPr lang="en-US" altLang="zh-CN" sz="2000" i="1">
                            <a:latin typeface="Cambria Math" panose="02040503050406030204" pitchFamily="18" charset="0"/>
                          </a:rPr>
                          <m:t>𝑥</m:t>
                        </m:r>
                      </m:sub>
                    </m:sSub>
                    <m:r>
                      <a:rPr lang="en-US" altLang="zh-CN" sz="2000" i="1">
                        <a:latin typeface="Cambria Math" panose="02040503050406030204" pitchFamily="18" charset="0"/>
                      </a:rPr>
                      <m:t>∈</m:t>
                    </m:r>
                    <m:r>
                      <a:rPr lang="en-US" altLang="zh-CN" sz="2000" i="1">
                        <a:latin typeface="Cambria Math" panose="02040503050406030204" pitchFamily="18" charset="0"/>
                      </a:rPr>
                      <m:t>𝑃</m:t>
                    </m:r>
                    <m:r>
                      <a:rPr lang="en-US" altLang="zh-CN" sz="2000" i="1">
                        <a:latin typeface="Cambria Math" panose="02040503050406030204" pitchFamily="18" charset="0"/>
                      </a:rPr>
                      <m:t> </m:t>
                    </m:r>
                  </m:oMath>
                </a14:m>
                <a:r>
                  <a:rPr lang="en-US" altLang="zh-CN" sz="2000" dirty="0">
                    <a:solidFill>
                      <a:srgbClr val="000000"/>
                    </a:solidFill>
                    <a:latin typeface="Times New Roman" panose="02020603050405020304" pitchFamily="18" charset="0"/>
                    <a:cs typeface="Times New Roman" panose="02020603050405020304" pitchFamily="18" charset="0"/>
                  </a:rPr>
                  <a:t>represents the parent label set of </a:t>
                </a:r>
                <a14:m>
                  <m:oMath xmlns:m="http://schemas.openxmlformats.org/officeDocument/2006/math">
                    <m:r>
                      <a:rPr lang="en-US" altLang="zh-CN" sz="2000" i="1">
                        <a:latin typeface="Cambria Math" panose="02040503050406030204" pitchFamily="18" charset="0"/>
                      </a:rPr>
                      <m:t>𝑥</m:t>
                    </m:r>
                    <m:r>
                      <a:rPr lang="en-US" altLang="zh-CN" sz="2000" b="0" i="1" smtClean="0">
                        <a:latin typeface="Cambria Math" panose="02040503050406030204" pitchFamily="18" charset="0"/>
                      </a:rPr>
                      <m:t>;</m:t>
                    </m:r>
                  </m:oMath>
                </a14:m>
                <a:endParaRPr lang="en-US" altLang="zh-CN" sz="2000" dirty="0">
                  <a:solidFill>
                    <a:srgbClr val="000000"/>
                  </a:solidFill>
                  <a:latin typeface="Times New Roman" panose="02020603050405020304" pitchFamily="18" charset="0"/>
                  <a:cs typeface="Times New Roman" panose="02020603050405020304" pitchFamily="18" charset="0"/>
                </a:endParaRPr>
              </a:p>
              <a:p>
                <a:pPr>
                  <a:lnSpc>
                    <a:spcPts val="2800"/>
                  </a:lnSpc>
                </a:pPr>
                <a:r>
                  <a:rPr lang="en-US" altLang="zh-CN" sz="2000" dirty="0"/>
                  <a:t>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С</m:t>
                        </m:r>
                      </m:e>
                      <m:sub>
                        <m:r>
                          <a:rPr lang="en-US" altLang="zh-CN" sz="2000" i="1">
                            <a:latin typeface="Cambria Math" panose="02040503050406030204" pitchFamily="18" charset="0"/>
                          </a:rPr>
                          <m:t>𝑥</m:t>
                        </m:r>
                      </m:sub>
                    </m:sSub>
                    <m:r>
                      <a:rPr lang="en-US" altLang="zh-CN" sz="2000" i="1">
                        <a:latin typeface="Cambria Math" panose="02040503050406030204" pitchFamily="18" charset="0"/>
                      </a:rPr>
                      <m:t>∈</m:t>
                    </m:r>
                    <m:r>
                      <a:rPr lang="en-US" altLang="zh-CN" sz="2000" i="1">
                        <a:latin typeface="Cambria Math" panose="02040503050406030204" pitchFamily="18" charset="0"/>
                      </a:rPr>
                      <m:t>𝐶</m:t>
                    </m:r>
                    <m:r>
                      <a:rPr lang="en-US" altLang="zh-CN" sz="2000" i="1">
                        <a:latin typeface="Cambria Math" panose="02040503050406030204" pitchFamily="18" charset="0"/>
                      </a:rPr>
                      <m:t> </m:t>
                    </m:r>
                  </m:oMath>
                </a14:m>
                <a:r>
                  <a:rPr lang="en-US" altLang="zh-CN" sz="2000" dirty="0">
                    <a:solidFill>
                      <a:srgbClr val="000000"/>
                    </a:solidFill>
                    <a:latin typeface="Times New Roman" panose="02020603050405020304" pitchFamily="18" charset="0"/>
                    <a:cs typeface="Times New Roman" panose="02020603050405020304" pitchFamily="18" charset="0"/>
                  </a:rPr>
                  <a:t>represents the children label set of </a:t>
                </a:r>
                <a14:m>
                  <m:oMath xmlns:m="http://schemas.openxmlformats.org/officeDocument/2006/math">
                    <m:r>
                      <a:rPr lang="en-US" altLang="zh-CN" sz="2000" i="1">
                        <a:latin typeface="Cambria Math" panose="02040503050406030204" pitchFamily="18" charset="0"/>
                      </a:rPr>
                      <m:t>𝑥</m:t>
                    </m:r>
                    <m:r>
                      <a:rPr lang="en-US" altLang="zh-CN" sz="2000" b="0" i="0" smtClean="0">
                        <a:latin typeface="Cambria Math" panose="02040503050406030204" pitchFamily="18" charset="0"/>
                      </a:rPr>
                      <m:t>.</m:t>
                    </m:r>
                  </m:oMath>
                </a14:m>
                <a:endParaRPr lang="zh-CN" altLang="en-US" dirty="0"/>
              </a:p>
            </p:txBody>
          </p:sp>
        </mc:Choice>
        <mc:Fallback xmlns="">
          <p:sp>
            <p:nvSpPr>
              <p:cNvPr id="14" name="矩形 13">
                <a:extLst>
                  <a:ext uri="{FF2B5EF4-FFF2-40B4-BE49-F238E27FC236}">
                    <a16:creationId xmlns:a16="http://schemas.microsoft.com/office/drawing/2014/main" id="{CED6E301-74E5-4ED6-A479-21E19035A349}"/>
                  </a:ext>
                </a:extLst>
              </p:cNvPr>
              <p:cNvSpPr>
                <a:spLocks noRot="1" noChangeAspect="1" noMove="1" noResize="1" noEditPoints="1" noAdjustHandles="1" noChangeArrowheads="1" noChangeShapeType="1" noTextEdit="1"/>
              </p:cNvSpPr>
              <p:nvPr/>
            </p:nvSpPr>
            <p:spPr>
              <a:xfrm>
                <a:off x="2443529" y="3579889"/>
                <a:ext cx="7209692" cy="2574807"/>
              </a:xfrm>
              <a:prstGeom prst="rect">
                <a:avLst/>
              </a:prstGeom>
              <a:blipFill>
                <a:blip r:embed="rId5"/>
                <a:stretch>
                  <a:fillRect t="-236" b="-3310"/>
                </a:stretch>
              </a:blipFill>
            </p:spPr>
            <p:txBody>
              <a:bodyPr/>
              <a:lstStyle/>
              <a:p>
                <a:r>
                  <a:rPr lang="zh-CN" altLang="en-US">
                    <a:noFill/>
                  </a:rPr>
                  <a:t> </a:t>
                </a:r>
              </a:p>
            </p:txBody>
          </p:sp>
        </mc:Fallback>
      </mc:AlternateContent>
      <p:sp>
        <p:nvSpPr>
          <p:cNvPr id="15" name="矩形 14">
            <a:extLst>
              <a:ext uri="{FF2B5EF4-FFF2-40B4-BE49-F238E27FC236}">
                <a16:creationId xmlns:a16="http://schemas.microsoft.com/office/drawing/2014/main" id="{39754BB5-B729-4AFD-9E2D-0C09CA2F8B26}"/>
              </a:ext>
            </a:extLst>
          </p:cNvPr>
          <p:cNvSpPr/>
          <p:nvPr/>
        </p:nvSpPr>
        <p:spPr>
          <a:xfrm>
            <a:off x="9638523" y="111967"/>
            <a:ext cx="2105117" cy="34523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rPr>
              <a:t>Chongqing University of Technology</a:t>
            </a:r>
            <a:endParaRPr lang="zh-CN" altLang="en-US"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16" name="椭圆 15">
            <a:extLst>
              <a:ext uri="{FF2B5EF4-FFF2-40B4-BE49-F238E27FC236}">
                <a16:creationId xmlns:a16="http://schemas.microsoft.com/office/drawing/2014/main" id="{46451C83-26CE-4FF3-83B6-5121BD75EF96}"/>
              </a:ext>
            </a:extLst>
          </p:cNvPr>
          <p:cNvSpPr/>
          <p:nvPr/>
        </p:nvSpPr>
        <p:spPr>
          <a:xfrm>
            <a:off x="11585019" y="18662"/>
            <a:ext cx="588319" cy="531845"/>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284B88B8-0695-4A00-9CEF-4B45B245D0A7}"/>
              </a:ext>
            </a:extLst>
          </p:cNvPr>
          <p:cNvSpPr/>
          <p:nvPr/>
        </p:nvSpPr>
        <p:spPr>
          <a:xfrm>
            <a:off x="0" y="6429374"/>
            <a:ext cx="12204000" cy="428625"/>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3151928"/>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7E8FFC7-118C-4AFF-9129-8891B1E2CA82}"/>
              </a:ext>
            </a:extLst>
          </p:cNvPr>
          <p:cNvPicPr>
            <a:picLocks noChangeAspect="1"/>
          </p:cNvPicPr>
          <p:nvPr/>
        </p:nvPicPr>
        <p:blipFill>
          <a:blip r:embed="rId2"/>
          <a:stretch>
            <a:fillRect/>
          </a:stretch>
        </p:blipFill>
        <p:spPr>
          <a:xfrm>
            <a:off x="581024" y="865012"/>
            <a:ext cx="11003994" cy="4518221"/>
          </a:xfrm>
          <a:prstGeom prst="rect">
            <a:avLst/>
          </a:prstGeom>
        </p:spPr>
      </p:pic>
      <p:sp>
        <p:nvSpPr>
          <p:cNvPr id="5" name="箭头: 五边形 4">
            <a:extLst>
              <a:ext uri="{FF2B5EF4-FFF2-40B4-BE49-F238E27FC236}">
                <a16:creationId xmlns:a16="http://schemas.microsoft.com/office/drawing/2014/main" id="{F63A1E11-F59F-4375-B2C4-FD9CF47BCF6E}"/>
              </a:ext>
            </a:extLst>
          </p:cNvPr>
          <p:cNvSpPr/>
          <p:nvPr/>
        </p:nvSpPr>
        <p:spPr>
          <a:xfrm>
            <a:off x="0" y="0"/>
            <a:ext cx="3844212" cy="757237"/>
          </a:xfrm>
          <a:prstGeom prst="homePlate">
            <a:avLst/>
          </a:prstGeom>
          <a:solidFill>
            <a:srgbClr val="245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latin typeface="Times New Roman" panose="02020603050405020304" pitchFamily="18" charset="0"/>
                <a:cs typeface="Times New Roman" panose="02020603050405020304" pitchFamily="18" charset="0"/>
              </a:rPr>
              <a:t>2.2 HMN  Model</a:t>
            </a:r>
            <a:endParaRPr lang="zh-CN" altLang="en-US" sz="3600" b="1"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10E7649F-CBAB-4094-A246-B3F2A1B7B835}"/>
              </a:ext>
            </a:extLst>
          </p:cNvPr>
          <p:cNvSpPr/>
          <p:nvPr/>
        </p:nvSpPr>
        <p:spPr>
          <a:xfrm>
            <a:off x="581024" y="5429250"/>
            <a:ext cx="11029950" cy="954107"/>
          </a:xfrm>
          <a:prstGeom prst="rect">
            <a:avLst/>
          </a:prstGeom>
        </p:spPr>
        <p:txBody>
          <a:bodyPr wrap="square">
            <a:spAutoFit/>
          </a:bodyPr>
          <a:lstStyle/>
          <a:p>
            <a:pPr algn="just"/>
            <a:r>
              <a:rPr lang="en-US" altLang="zh-CN" sz="1400" b="1" dirty="0">
                <a:solidFill>
                  <a:srgbClr val="000000"/>
                </a:solidFill>
                <a:latin typeface="Times New Roman" panose="02020603050405020304" pitchFamily="18" charset="0"/>
                <a:cs typeface="Times New Roman" panose="02020603050405020304" pitchFamily="18" charset="0"/>
              </a:rPr>
              <a:t>Figure 2: Over architecture of Hierarchical Matching Network (HMN). HMN contains three layers for embedding and matching. The </a:t>
            </a:r>
            <a:r>
              <a:rPr lang="en-US" altLang="zh-CN" sz="1400" b="1" dirty="0">
                <a:solidFill>
                  <a:srgbClr val="000000"/>
                </a:solidFill>
                <a:highlight>
                  <a:srgbClr val="FFFF00"/>
                </a:highlight>
                <a:latin typeface="Times New Roman" panose="02020603050405020304" pitchFamily="18" charset="0"/>
                <a:cs typeface="Times New Roman" panose="02020603050405020304" pitchFamily="18" charset="0"/>
              </a:rPr>
              <a:t>encoder layer</a:t>
            </a:r>
            <a:r>
              <a:rPr lang="en-US" altLang="zh-CN" sz="1400" b="1" dirty="0">
                <a:solidFill>
                  <a:srgbClr val="000000"/>
                </a:solidFill>
                <a:latin typeface="Times New Roman" panose="02020603050405020304" pitchFamily="18" charset="0"/>
                <a:cs typeface="Times New Roman" panose="02020603050405020304" pitchFamily="18" charset="0"/>
              </a:rPr>
              <a:t> obtains semantic matrices of articles and facts. In </a:t>
            </a:r>
            <a:r>
              <a:rPr lang="en-US" altLang="zh-CN" sz="1400" b="1" dirty="0">
                <a:solidFill>
                  <a:srgbClr val="000000"/>
                </a:solidFill>
                <a:highlight>
                  <a:srgbClr val="FFFF00"/>
                </a:highlight>
                <a:latin typeface="Times New Roman" panose="02020603050405020304" pitchFamily="18" charset="0"/>
                <a:cs typeface="Times New Roman" panose="02020603050405020304" pitchFamily="18" charset="0"/>
              </a:rPr>
              <a:t>decomposition layer</a:t>
            </a:r>
            <a:r>
              <a:rPr lang="en-US" altLang="zh-CN" sz="1400" b="1" dirty="0">
                <a:solidFill>
                  <a:srgbClr val="000000"/>
                </a:solidFill>
                <a:latin typeface="Times New Roman" panose="02020603050405020304" pitchFamily="18" charset="0"/>
                <a:cs typeface="Times New Roman" panose="02020603050405020304" pitchFamily="18" charset="0"/>
              </a:rPr>
              <a:t>, alignment components of articles belonging to the same law are aggregated as the law representation, while residual components are aggregated as the article representation. The </a:t>
            </a:r>
            <a:r>
              <a:rPr lang="en-US" altLang="zh-CN" sz="1400" b="1" dirty="0">
                <a:solidFill>
                  <a:srgbClr val="000000"/>
                </a:solidFill>
                <a:highlight>
                  <a:srgbClr val="FFFF00"/>
                </a:highlight>
                <a:latin typeface="Times New Roman" panose="02020603050405020304" pitchFamily="18" charset="0"/>
                <a:cs typeface="Times New Roman" panose="02020603050405020304" pitchFamily="18" charset="0"/>
              </a:rPr>
              <a:t>matching layer</a:t>
            </a:r>
            <a:r>
              <a:rPr lang="en-US" altLang="zh-CN" sz="1400" b="1" dirty="0">
                <a:solidFill>
                  <a:srgbClr val="000000"/>
                </a:solidFill>
                <a:latin typeface="Times New Roman" panose="02020603050405020304" pitchFamily="18" charset="0"/>
                <a:cs typeface="Times New Roman" panose="02020603050405020304" pitchFamily="18" charset="0"/>
              </a:rPr>
              <a:t> generates attentive contexts, and outputs relevance scores.</a:t>
            </a:r>
            <a:r>
              <a:rPr lang="en-US" altLang="zh-CN" sz="1400" dirty="0">
                <a:latin typeface="Times New Roman" panose="02020603050405020304" pitchFamily="18" charset="0"/>
                <a:cs typeface="Times New Roman" panose="02020603050405020304" pitchFamily="18" charset="0"/>
              </a:rPr>
              <a:t> </a:t>
            </a:r>
            <a:endParaRPr lang="zh-CN" altLang="en-US" sz="1600" dirty="0">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0C76AA22-2D4F-4370-AB38-5E90A61C0C0C}"/>
              </a:ext>
            </a:extLst>
          </p:cNvPr>
          <p:cNvSpPr/>
          <p:nvPr/>
        </p:nvSpPr>
        <p:spPr>
          <a:xfrm>
            <a:off x="9491199" y="6160247"/>
            <a:ext cx="2805576" cy="276999"/>
          </a:xfrm>
          <a:prstGeom prst="rect">
            <a:avLst/>
          </a:prstGeom>
        </p:spPr>
        <p:txBody>
          <a:bodyPr wrap="none">
            <a:spAutoFit/>
          </a:bodyPr>
          <a:lstStyle/>
          <a:p>
            <a:pPr algn="ctr"/>
            <a:r>
              <a:rPr lang="en-US" altLang="zh-CN" sz="1200" dirty="0"/>
              <a:t>【</a:t>
            </a:r>
            <a:r>
              <a:rPr lang="en-US" altLang="zh-CN" sz="1200" dirty="0">
                <a:latin typeface="Times New Roman" panose="02020603050405020304" pitchFamily="18" charset="0"/>
                <a:cs typeface="Times New Roman" panose="02020603050405020304" pitchFamily="18" charset="0"/>
              </a:rPr>
              <a:t>Note: Figure 2 comes from this paper</a:t>
            </a:r>
            <a:r>
              <a:rPr lang="en-US" altLang="zh-CN" sz="1200" dirty="0"/>
              <a:t>】</a:t>
            </a:r>
            <a:endParaRPr lang="zh-CN" altLang="en-US" sz="1200" dirty="0"/>
          </a:p>
        </p:txBody>
      </p:sp>
      <p:sp>
        <p:nvSpPr>
          <p:cNvPr id="2" name="矩形 1">
            <a:extLst>
              <a:ext uri="{FF2B5EF4-FFF2-40B4-BE49-F238E27FC236}">
                <a16:creationId xmlns:a16="http://schemas.microsoft.com/office/drawing/2014/main" id="{0BBCF991-7682-47DC-9A74-88D0139FAA28}"/>
              </a:ext>
            </a:extLst>
          </p:cNvPr>
          <p:cNvSpPr/>
          <p:nvPr/>
        </p:nvSpPr>
        <p:spPr>
          <a:xfrm>
            <a:off x="581024" y="1315616"/>
            <a:ext cx="1923276" cy="3489649"/>
          </a:xfrm>
          <a:prstGeom prst="rect">
            <a:avLst/>
          </a:prstGeom>
          <a:noFill/>
          <a:ln w="28575">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DCF28D47-A93A-4412-BEED-E4F17216027B}"/>
              </a:ext>
            </a:extLst>
          </p:cNvPr>
          <p:cNvSpPr/>
          <p:nvPr/>
        </p:nvSpPr>
        <p:spPr>
          <a:xfrm>
            <a:off x="7087957" y="1819470"/>
            <a:ext cx="4058817" cy="2514405"/>
          </a:xfrm>
          <a:prstGeom prst="rect">
            <a:avLst/>
          </a:prstGeom>
          <a:no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76FD613-6327-438B-BA2E-3F452FA5F71C}"/>
              </a:ext>
            </a:extLst>
          </p:cNvPr>
          <p:cNvSpPr/>
          <p:nvPr/>
        </p:nvSpPr>
        <p:spPr>
          <a:xfrm>
            <a:off x="9638523" y="111967"/>
            <a:ext cx="2105117" cy="34523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rPr>
              <a:t>Chongqing University of Technology</a:t>
            </a:r>
            <a:endParaRPr lang="zh-CN" altLang="en-US" sz="1600" dirty="0">
              <a:solidFill>
                <a:srgbClr val="24569D"/>
              </a:solidFill>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10" name="椭圆 9">
            <a:extLst>
              <a:ext uri="{FF2B5EF4-FFF2-40B4-BE49-F238E27FC236}">
                <a16:creationId xmlns:a16="http://schemas.microsoft.com/office/drawing/2014/main" id="{CFEBA622-FBE1-4B32-95E3-2D1678BD2CD4}"/>
              </a:ext>
            </a:extLst>
          </p:cNvPr>
          <p:cNvSpPr/>
          <p:nvPr/>
        </p:nvSpPr>
        <p:spPr>
          <a:xfrm>
            <a:off x="11585019" y="18662"/>
            <a:ext cx="588319" cy="53184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776ADA23-B4B6-4892-94A7-1179706C922B}"/>
              </a:ext>
            </a:extLst>
          </p:cNvPr>
          <p:cNvSpPr/>
          <p:nvPr/>
        </p:nvSpPr>
        <p:spPr>
          <a:xfrm>
            <a:off x="2715208" y="865012"/>
            <a:ext cx="4161841" cy="4154663"/>
          </a:xfrm>
          <a:prstGeom prst="rect">
            <a:avLst/>
          </a:prstGeom>
          <a:noFill/>
          <a:ln w="38100">
            <a:solidFill>
              <a:srgbClr val="CC0099"/>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77CFBB33-768A-4F22-87FD-9DB1BC57606D}"/>
              </a:ext>
            </a:extLst>
          </p:cNvPr>
          <p:cNvSpPr/>
          <p:nvPr/>
        </p:nvSpPr>
        <p:spPr>
          <a:xfrm>
            <a:off x="0" y="6429374"/>
            <a:ext cx="12204000" cy="428625"/>
          </a:xfrm>
          <a:prstGeom prst="rect">
            <a:avLst/>
          </a:prstGeom>
          <a:solidFill>
            <a:srgbClr val="24569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r>
              <a:rPr lang="en-US" altLang="zh-CN" sz="2000" dirty="0">
                <a:latin typeface="Times New Roman" panose="02020603050405020304" pitchFamily="18" charset="0"/>
                <a:cs typeface="Times New Roman" panose="02020603050405020304" pitchFamily="18" charset="0"/>
              </a:rPr>
              <a:t>Hierarchical Matching Network for Crime Classification  		           </a:t>
            </a:r>
            <a:r>
              <a:rPr lang="en-US" altLang="zh-CN" dirty="0">
                <a:latin typeface="Times New Roman" panose="02020603050405020304" pitchFamily="18" charset="0"/>
                <a:cs typeface="Times New Roman" panose="02020603050405020304" pitchFamily="18" charset="0"/>
              </a:rPr>
              <a:t>SIGIR ’19, July 21–25, 2019, Paris, France </a:t>
            </a:r>
            <a:endParaRPr lang="en-US"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8649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4569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2363</TotalTime>
  <Words>2074</Words>
  <Application>Microsoft Office PowerPoint</Application>
  <PresentationFormat>宽屏</PresentationFormat>
  <Paragraphs>178</Paragraphs>
  <Slides>28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微软雅黑</vt:lpstr>
      <vt:lpstr>Arial</vt:lpstr>
      <vt:lpstr>Calibri</vt:lpstr>
      <vt:lpstr>Cambria Math</vt:lpstr>
      <vt:lpstr>Impact</vt:lpstr>
      <vt:lpstr>Segoe UI Light</vt:lpstr>
      <vt:lpstr>Times New Roman</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江 洲</cp:lastModifiedBy>
  <cp:revision>137</cp:revision>
  <dcterms:created xsi:type="dcterms:W3CDTF">2017-05-25T10:36:18Z</dcterms:created>
  <dcterms:modified xsi:type="dcterms:W3CDTF">2019-12-22T03:31:04Z</dcterms:modified>
</cp:coreProperties>
</file>