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260" r:id="rId4"/>
    <p:sldId id="259" r:id="rId5"/>
    <p:sldId id="263" r:id="rId6"/>
    <p:sldId id="264" r:id="rId7"/>
    <p:sldId id="265" r:id="rId8"/>
    <p:sldId id="270" r:id="rId9"/>
    <p:sldId id="266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92624" y="2459504"/>
            <a:ext cx="8199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Graph Convolutional Networks for Text Classification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368" y="1501141"/>
            <a:ext cx="3944527" cy="329625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577007" y="5168854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Thirty-Third AAAI Conference on Artificial Intelligence (AAAI-19)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189681" y="5894738"/>
            <a:ext cx="365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Haoming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C65BF0D-DDFD-1D40-A7AB-C876182E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>
                <a:solidFill>
                  <a:schemeClr val="tx1"/>
                </a:solidFill>
              </a:rPr>
              <a:t>Classification effect on 20ng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" name="图片 9" descr="图片包含 游戏机&#10;&#10;描述已自动生成">
            <a:extLst>
              <a:ext uri="{FF2B5EF4-FFF2-40B4-BE49-F238E27FC236}">
                <a16:creationId xmlns:a16="http://schemas.microsoft.com/office/drawing/2014/main" id="{2326B1F2-30F2-5A4C-8AF4-F0BA6812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11" y="1878568"/>
            <a:ext cx="3733800" cy="4610100"/>
          </a:xfrm>
          <a:prstGeom prst="rect">
            <a:avLst/>
          </a:prstGeom>
        </p:spPr>
      </p:pic>
      <p:pic>
        <p:nvPicPr>
          <p:cNvPr id="12" name="图片 11" descr="手机屏幕截图&#10;&#10;描述已自动生成">
            <a:extLst>
              <a:ext uri="{FF2B5EF4-FFF2-40B4-BE49-F238E27FC236}">
                <a16:creationId xmlns:a16="http://schemas.microsoft.com/office/drawing/2014/main" id="{21F71909-D324-9646-A0C5-F18132EB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22" y="1999545"/>
            <a:ext cx="51689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pic>
        <p:nvPicPr>
          <p:cNvPr id="7" name="内容占位符 6" descr="手机屏幕截图&#10;&#10;描述已自动生成">
            <a:extLst>
              <a:ext uri="{FF2B5EF4-FFF2-40B4-BE49-F238E27FC236}">
                <a16:creationId xmlns:a16="http://schemas.microsoft.com/office/drawing/2014/main" id="{D160925F-CFD8-2A4F-BF12-941A87374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82" y="2173598"/>
            <a:ext cx="7052635" cy="2941741"/>
          </a:xfrm>
        </p:spPr>
      </p:pic>
    </p:spTree>
    <p:extLst>
      <p:ext uri="{BB962C8B-B14F-4D97-AF65-F5344CB8AC3E}">
        <p14:creationId xmlns:p14="http://schemas.microsoft.com/office/powerpoint/2010/main" val="286165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Advantage and Disadvantage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3C94649-C4CA-8B47-83B0-2C217E430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Advantage</a:t>
            </a:r>
          </a:p>
          <a:p>
            <a:pPr lvl="1"/>
            <a:r>
              <a:rPr lang="en" altLang="zh-CN" dirty="0"/>
              <a:t>This is the first study to model a whole corpus as a heterogeneous graph and learn word and document embeddings with graph neural networks jointly. </a:t>
            </a:r>
          </a:p>
          <a:p>
            <a:pPr lvl="1"/>
            <a:r>
              <a:rPr lang="en" altLang="zh-CN" dirty="0"/>
              <a:t>Our method also learns predictive word and document embeddings automatically.</a:t>
            </a:r>
            <a:endParaRPr lang="en-US" altLang="zh-CN" dirty="0"/>
          </a:p>
          <a:p>
            <a:r>
              <a:rPr lang="en-US" altLang="zh-CN" dirty="0"/>
              <a:t>Disadvantage</a:t>
            </a:r>
          </a:p>
          <a:p>
            <a:pPr lvl="1"/>
            <a:r>
              <a:rPr lang="en-US" altLang="zh-CN" dirty="0"/>
              <a:t>Ignore the order factor between words and words.</a:t>
            </a:r>
          </a:p>
          <a:p>
            <a:pPr lvl="1"/>
            <a:r>
              <a:rPr lang="en-US" altLang="zh-CN" dirty="0"/>
              <a:t>Cannot deepen the number of network layers.</a:t>
            </a:r>
          </a:p>
        </p:txBody>
      </p:sp>
    </p:spTree>
    <p:extLst>
      <p:ext uri="{BB962C8B-B14F-4D97-AF65-F5344CB8AC3E}">
        <p14:creationId xmlns:p14="http://schemas.microsoft.com/office/powerpoint/2010/main" val="119720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149" y="1897665"/>
            <a:ext cx="3944527" cy="329625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2A15CBC-FE3B-A246-89D3-7BFA0F91B940}"/>
              </a:ext>
            </a:extLst>
          </p:cNvPr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BDD8342-C697-AA46-9C74-6E0EA263554D}"/>
              </a:ext>
            </a:extLst>
          </p:cNvPr>
          <p:cNvSpPr txBox="1"/>
          <p:nvPr/>
        </p:nvSpPr>
        <p:spPr>
          <a:xfrm>
            <a:off x="4854221" y="3648155"/>
            <a:ext cx="196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3.Result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30A5AC-EE5E-A345-AE03-C20AEEA7B5C2}"/>
              </a:ext>
            </a:extLst>
          </p:cNvPr>
          <p:cNvSpPr txBox="1"/>
          <p:nvPr/>
        </p:nvSpPr>
        <p:spPr>
          <a:xfrm>
            <a:off x="4854220" y="4496245"/>
            <a:ext cx="6984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4.Advantage and Disadvantage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0DD90-BB34-A144-9A88-43EF5F8E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ED9B84-0452-4743-8864-417FE188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" altLang="zh-CN" dirty="0">
                <a:solidFill>
                  <a:schemeClr val="tx1"/>
                </a:solidFill>
              </a:rPr>
              <a:t>Text classification is a fundamental problem in natural language processing (NLP).</a:t>
            </a:r>
          </a:p>
          <a:p>
            <a:pPr lvl="1"/>
            <a:r>
              <a:rPr kumimoji="1" lang="en-US" altLang="zh-CN" dirty="0"/>
              <a:t>opinion mining</a:t>
            </a:r>
          </a:p>
          <a:p>
            <a:pPr lvl="1"/>
            <a:r>
              <a:rPr kumimoji="1" lang="en-US" altLang="zh-CN" dirty="0"/>
              <a:t>news filtering</a:t>
            </a:r>
          </a:p>
          <a:p>
            <a:pPr lvl="1"/>
            <a:r>
              <a:rPr kumimoji="1" lang="en-US" altLang="zh-CN" dirty="0"/>
              <a:t>spam detection</a:t>
            </a:r>
          </a:p>
          <a:p>
            <a:r>
              <a:rPr kumimoji="1" lang="en" altLang="zh-CN" dirty="0">
                <a:solidFill>
                  <a:schemeClr val="tx1"/>
                </a:solidFill>
              </a:rPr>
              <a:t>A lot of research has been done before this</a:t>
            </a:r>
            <a:r>
              <a:rPr kumimoji="1" lang="en-US" altLang="zh-CN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kumimoji="1" lang="en" altLang="zh-CN" dirty="0"/>
              <a:t>hand-crafted features</a:t>
            </a:r>
          </a:p>
          <a:p>
            <a:pPr lvl="1"/>
            <a:r>
              <a:rPr kumimoji="1" lang="en" altLang="zh-CN" dirty="0"/>
              <a:t>deep learning models</a:t>
            </a:r>
          </a:p>
          <a:p>
            <a:pPr lvl="1"/>
            <a:r>
              <a:rPr kumimoji="1" lang="en" altLang="zh-CN" dirty="0"/>
              <a:t>graph neural networks</a:t>
            </a:r>
            <a:endParaRPr kumimoji="1" lang="en-US" altLang="zh-CN" dirty="0">
              <a:solidFill>
                <a:schemeClr val="tx1"/>
              </a:solidFill>
            </a:endParaRPr>
          </a:p>
          <a:p>
            <a:r>
              <a:rPr kumimoji="1" lang="en-US" altLang="zh-CN" dirty="0" err="1">
                <a:solidFill>
                  <a:schemeClr val="tx1"/>
                </a:solidFill>
              </a:rPr>
              <a:t>Recently,graph</a:t>
            </a:r>
            <a:r>
              <a:rPr kumimoji="1" lang="en-US" altLang="zh-CN" dirty="0">
                <a:solidFill>
                  <a:schemeClr val="tx1"/>
                </a:solidFill>
              </a:rPr>
              <a:t> neural networks or graph embeddings has attracted wide attention.</a:t>
            </a:r>
          </a:p>
          <a:p>
            <a:endParaRPr kumimoji="1"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2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7" name="在线媒体 6" descr="QQ20191123-110154-HD">
            <a:hlinkClick r:id="" action="ppaction://media"/>
            <a:extLst>
              <a:ext uri="{FF2B5EF4-FFF2-40B4-BE49-F238E27FC236}">
                <a16:creationId xmlns:a16="http://schemas.microsoft.com/office/drawing/2014/main" id="{5704BB90-FC97-2B48-8D8F-55F57AB7A45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963" y="1317625"/>
            <a:ext cx="7712075" cy="4859338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0057754-217C-9547-B78A-BD0A0F640C8D}"/>
              </a:ext>
            </a:extLst>
          </p:cNvPr>
          <p:cNvSpPr txBox="1"/>
          <p:nvPr/>
        </p:nvSpPr>
        <p:spPr>
          <a:xfrm>
            <a:off x="652672" y="59922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图片来源于网络</a:t>
            </a:r>
          </a:p>
        </p:txBody>
      </p:sp>
    </p:spTree>
    <p:extLst>
      <p:ext uri="{BB962C8B-B14F-4D97-AF65-F5344CB8AC3E}">
        <p14:creationId xmlns:p14="http://schemas.microsoft.com/office/powerpoint/2010/main" val="22357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6" name="在线媒体 5" descr="QQ20191123-110313-HD">
            <a:hlinkClick r:id="" action="ppaction://media"/>
            <a:extLst>
              <a:ext uri="{FF2B5EF4-FFF2-40B4-BE49-F238E27FC236}">
                <a16:creationId xmlns:a16="http://schemas.microsoft.com/office/drawing/2014/main" id="{6DE56241-669D-6A43-A235-FA85FDB9F7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1400" y="1317625"/>
            <a:ext cx="7567613" cy="4859338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0B79EAE-1224-9A49-AB85-5BAD18C68BE4}"/>
              </a:ext>
            </a:extLst>
          </p:cNvPr>
          <p:cNvSpPr txBox="1"/>
          <p:nvPr/>
        </p:nvSpPr>
        <p:spPr>
          <a:xfrm>
            <a:off x="732184" y="59922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图片来源于网络</a:t>
            </a:r>
          </a:p>
        </p:txBody>
      </p:sp>
    </p:spTree>
    <p:extLst>
      <p:ext uri="{BB962C8B-B14F-4D97-AF65-F5344CB8AC3E}">
        <p14:creationId xmlns:p14="http://schemas.microsoft.com/office/powerpoint/2010/main" val="2518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AEB79C8-AF31-B34F-A418-3379ECD1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424" y="1317625"/>
            <a:ext cx="6579151" cy="485933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B7E67A1-057F-AC45-8926-AFB1D422E7FF}"/>
              </a:ext>
            </a:extLst>
          </p:cNvPr>
          <p:cNvSpPr txBox="1"/>
          <p:nvPr/>
        </p:nvSpPr>
        <p:spPr>
          <a:xfrm>
            <a:off x="718932" y="59922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图片来源于网络</a:t>
            </a:r>
          </a:p>
        </p:txBody>
      </p:sp>
    </p:spTree>
    <p:extLst>
      <p:ext uri="{BB962C8B-B14F-4D97-AF65-F5344CB8AC3E}">
        <p14:creationId xmlns:p14="http://schemas.microsoft.com/office/powerpoint/2010/main" val="353032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7E67A1-057F-AC45-8926-AFB1D422E7FF}"/>
              </a:ext>
            </a:extLst>
          </p:cNvPr>
          <p:cNvSpPr txBox="1"/>
          <p:nvPr/>
        </p:nvSpPr>
        <p:spPr>
          <a:xfrm>
            <a:off x="718932" y="59922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图片来源于网络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A279664-08E9-0F4E-906D-236A15D24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>
                <a:solidFill>
                  <a:schemeClr val="tx1"/>
                </a:solidFill>
              </a:rPr>
              <a:t>Convert to formula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图片 6" descr="手机屏幕截图&#10;&#10;描述已自动生成">
            <a:extLst>
              <a:ext uri="{FF2B5EF4-FFF2-40B4-BE49-F238E27FC236}">
                <a16:creationId xmlns:a16="http://schemas.microsoft.com/office/drawing/2014/main" id="{B3FE7589-C8A9-304B-8AFE-C0025A9D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7" y="1920050"/>
            <a:ext cx="6858000" cy="383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04A376-4E76-D845-B75A-BAB3AFD4C121}"/>
                  </a:ext>
                </a:extLst>
              </p:cNvPr>
              <p:cNvSpPr txBox="1"/>
              <p:nvPr/>
            </p:nvSpPr>
            <p:spPr>
              <a:xfrm>
                <a:off x="8500534" y="2393485"/>
                <a:ext cx="2111022" cy="37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en-US" altLang="zh-CN" dirty="0"/>
                  <a:t>=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04A376-4E76-D845-B75A-BAB3AFD4C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34" y="2393485"/>
                <a:ext cx="2111022" cy="378758"/>
              </a:xfrm>
              <a:prstGeom prst="rect">
                <a:avLst/>
              </a:prstGeom>
              <a:blipFill>
                <a:blip r:embed="rId3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6D59252-04C0-F44E-A1E8-C48CF152C209}"/>
                  </a:ext>
                </a:extLst>
              </p:cNvPr>
              <p:cNvSpPr txBox="1"/>
              <p:nvPr/>
            </p:nvSpPr>
            <p:spPr>
              <a:xfrm>
                <a:off x="8500534" y="2901884"/>
                <a:ext cx="2853266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kumimoji="1" lang="en-US" altLang="zh-CN" dirty="0"/>
                  <a:t>=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6D59252-04C0-F44E-A1E8-C48CF152C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34" y="2901884"/>
                <a:ext cx="2853266" cy="380810"/>
              </a:xfrm>
              <a:prstGeom prst="rect">
                <a:avLst/>
              </a:prstGeom>
              <a:blipFill>
                <a:blip r:embed="rId4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C862E2-26FA-4E4A-8CA1-8E3844134F90}"/>
                  </a:ext>
                </a:extLst>
              </p:cNvPr>
              <p:cNvSpPr txBox="1"/>
              <p:nvPr/>
            </p:nvSpPr>
            <p:spPr>
              <a:xfrm>
                <a:off x="8500534" y="1920050"/>
                <a:ext cx="2111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/>
                  <a:t>=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0C862E2-26FA-4E4A-8CA1-8E384413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34" y="1920050"/>
                <a:ext cx="2111022" cy="369332"/>
              </a:xfrm>
              <a:prstGeom prst="rect">
                <a:avLst/>
              </a:prstGeom>
              <a:blipFill>
                <a:blip r:embed="rId5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19B38D-87AD-814D-906E-455F4EFED482}"/>
                  </a:ext>
                </a:extLst>
              </p:cNvPr>
              <p:cNvSpPr txBox="1"/>
              <p:nvPr/>
            </p:nvSpPr>
            <p:spPr>
              <a:xfrm>
                <a:off x="8500534" y="3292061"/>
                <a:ext cx="2111022" cy="47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en-US" altLang="zh-CN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19B38D-87AD-814D-906E-455F4EFED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34" y="3292061"/>
                <a:ext cx="2111022" cy="47038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0AD6D20-FD22-CA47-A1B2-3B4C01800327}"/>
                  </a:ext>
                </a:extLst>
              </p:cNvPr>
              <p:cNvSpPr txBox="1"/>
              <p:nvPr/>
            </p:nvSpPr>
            <p:spPr>
              <a:xfrm>
                <a:off x="8500534" y="3895196"/>
                <a:ext cx="2111022" cy="4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0AD6D20-FD22-CA47-A1B2-3B4C01800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34" y="3895196"/>
                <a:ext cx="2111022" cy="400879"/>
              </a:xfrm>
              <a:prstGeom prst="rect">
                <a:avLst/>
              </a:prstGeom>
              <a:blipFill>
                <a:blip r:embed="rId7"/>
                <a:stretch>
                  <a:fillRect t="-103125" b="-146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5930E9F-08E9-C642-BAD9-4CD6485F9146}"/>
                  </a:ext>
                </a:extLst>
              </p:cNvPr>
              <p:cNvSpPr txBox="1"/>
              <p:nvPr/>
            </p:nvSpPr>
            <p:spPr>
              <a:xfrm>
                <a:off x="8500533" y="4351070"/>
                <a:ext cx="3161380" cy="37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i="1" dirty="0">
                    <a:latin typeface="Cambria Math" panose="02040503050406030204" pitchFamily="18" charset="0"/>
                  </a:rPr>
                  <a:t>Z=</a:t>
                </a:r>
                <a:r>
                  <a:rPr kumimoji="1" lang="en-US" altLang="zh-CN" i="1" dirty="0" err="1">
                    <a:latin typeface="Cambria Math" panose="02040503050406030204" pitchFamily="18" charset="0"/>
                  </a:rPr>
                  <a:t>softmax</a:t>
                </a:r>
                <a:r>
                  <a:rPr kumimoji="1" lang="en-US" altLang="zh-CN" i="1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1" lang="en-US" altLang="zh-CN" i="1" dirty="0" err="1">
                    <a:latin typeface="Cambria Math" panose="02040503050406030204" pitchFamily="18" charset="0"/>
                  </a:rPr>
                  <a:t>ReLU</a:t>
                </a:r>
                <a:r>
                  <a:rPr kumimoji="1" lang="en-US" altLang="zh-CN" i="1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</a:rPr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5930E9F-08E9-C642-BAD9-4CD6485F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33" y="4351070"/>
                <a:ext cx="3161380" cy="378758"/>
              </a:xfrm>
              <a:prstGeom prst="rect">
                <a:avLst/>
              </a:prstGeom>
              <a:blipFill>
                <a:blip r:embed="rId8"/>
                <a:stretch>
                  <a:fillRect l="-1200" t="-3333" r="-44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9B294E2-36D1-2E46-9132-23A485AB2275}"/>
                  </a:ext>
                </a:extLst>
              </p:cNvPr>
              <p:cNvSpPr txBox="1"/>
              <p:nvPr/>
            </p:nvSpPr>
            <p:spPr>
              <a:xfrm>
                <a:off x="8500534" y="4836252"/>
                <a:ext cx="2652888" cy="414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zh-CN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sub>
                            </m:s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9B294E2-36D1-2E46-9132-23A485AB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34" y="4836252"/>
                <a:ext cx="2652888" cy="414601"/>
              </a:xfrm>
              <a:prstGeom prst="rect">
                <a:avLst/>
              </a:prstGeom>
              <a:blipFill>
                <a:blip r:embed="rId9"/>
                <a:stretch>
                  <a:fillRect l="-476" t="-96970" b="-142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07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9C2122F-62BF-EE4A-A38F-4B5728E72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94694"/>
            <a:ext cx="8991600" cy="3505200"/>
          </a:xfrm>
        </p:spPr>
      </p:pic>
    </p:spTree>
    <p:extLst>
      <p:ext uri="{BB962C8B-B14F-4D97-AF65-F5344CB8AC3E}">
        <p14:creationId xmlns:p14="http://schemas.microsoft.com/office/powerpoint/2010/main" val="23742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pic>
        <p:nvPicPr>
          <p:cNvPr id="20" name="内容占位符 19" descr="图片包含 游戏机&#10;&#10;描述已自动生成">
            <a:extLst>
              <a:ext uri="{FF2B5EF4-FFF2-40B4-BE49-F238E27FC236}">
                <a16:creationId xmlns:a16="http://schemas.microsoft.com/office/drawing/2014/main" id="{34976438-7503-204F-A5DB-E47064692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26" y="1317625"/>
            <a:ext cx="9729547" cy="4859338"/>
          </a:xfrm>
        </p:spPr>
      </p:pic>
    </p:spTree>
    <p:extLst>
      <p:ext uri="{BB962C8B-B14F-4D97-AF65-F5344CB8AC3E}">
        <p14:creationId xmlns:p14="http://schemas.microsoft.com/office/powerpoint/2010/main" val="175106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246</Words>
  <Application>Microsoft Macintosh PowerPoint</Application>
  <PresentationFormat>宽屏</PresentationFormat>
  <Paragraphs>57</Paragraphs>
  <Slides>12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华康俪金黑W8(P)</vt:lpstr>
      <vt:lpstr>宋体</vt:lpstr>
      <vt:lpstr>Bahnschrift Condensed</vt:lpstr>
      <vt:lpstr>Arial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Result</vt:lpstr>
      <vt:lpstr>Result</vt:lpstr>
      <vt:lpstr>Result</vt:lpstr>
      <vt:lpstr>Advantage and Disadvantage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dnkdza</cp:lastModifiedBy>
  <cp:revision>646</cp:revision>
  <dcterms:created xsi:type="dcterms:W3CDTF">2017-04-22T07:59:29Z</dcterms:created>
  <dcterms:modified xsi:type="dcterms:W3CDTF">2019-11-23T07:45:18Z</dcterms:modified>
</cp:coreProperties>
</file>