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2" r:id="rId5"/>
    <p:sldId id="260" r:id="rId6"/>
    <p:sldId id="275" r:id="rId7"/>
    <p:sldId id="299" r:id="rId8"/>
    <p:sldId id="296" r:id="rId9"/>
    <p:sldId id="259" r:id="rId10"/>
    <p:sldId id="278" r:id="rId11"/>
    <p:sldId id="291" r:id="rId12"/>
    <p:sldId id="292" r:id="rId13"/>
    <p:sldId id="266" r:id="rId14"/>
    <p:sldId id="294" r:id="rId15"/>
    <p:sldId id="295" r:id="rId16"/>
    <p:sldId id="279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53317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63414" y="2180104"/>
            <a:ext cx="8199376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Multi-Task Feature Learning for Knowledge Graph Enhanced Recommendation</a:t>
            </a:r>
            <a:endParaRPr lang="en-US" altLang="zh-CN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368" y="1501141"/>
            <a:ext cx="3944527" cy="329625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104130" y="5168900"/>
            <a:ext cx="69195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World-Wide Web Conference (WWW-2019)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89681" y="5894738"/>
            <a:ext cx="3307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Ting Wang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88950" y="785133"/>
            <a:ext cx="10515600" cy="48294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CN" sz="3600" dirty="0">
                <a:solidFill>
                  <a:schemeClr val="accent4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Method</a:t>
            </a:r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-KGE</a:t>
            </a:r>
            <a:endParaRPr lang="en-US" altLang="zh-CN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8405" y="2369185"/>
            <a:ext cx="3914775" cy="7048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405" y="3521710"/>
            <a:ext cx="1771650" cy="485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405" y="4488180"/>
            <a:ext cx="2238375" cy="866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465" y="5673090"/>
            <a:ext cx="3305175" cy="4953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560" y="1624965"/>
            <a:ext cx="3649592" cy="48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816248"/>
            <a:ext cx="10515600" cy="482946"/>
          </a:xfrm>
        </p:spPr>
        <p:txBody>
          <a:bodyPr/>
          <a:lstStyle/>
          <a:p>
            <a:r>
              <a:rPr lang="en-US" altLang="zh-CN" sz="36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655" y="1560830"/>
            <a:ext cx="10483850" cy="1656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5" y="3660775"/>
            <a:ext cx="10358755" cy="28105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1670" y="5520055"/>
            <a:ext cx="10189210" cy="273685"/>
          </a:xfrm>
          <a:prstGeom prst="rect">
            <a:avLst/>
          </a:prstGeom>
          <a:noFill/>
          <a:ln w="317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816248"/>
            <a:ext cx="10515600" cy="482946"/>
          </a:xfrm>
        </p:spPr>
        <p:txBody>
          <a:bodyPr/>
          <a:lstStyle/>
          <a:p>
            <a:r>
              <a:rPr lang="en-US" altLang="zh-CN" sz="36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1976120"/>
            <a:ext cx="10669234" cy="384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500" y="816248"/>
            <a:ext cx="10515600" cy="482946"/>
          </a:xfrm>
        </p:spPr>
        <p:txBody>
          <a:bodyPr/>
          <a:lstStyle/>
          <a:p>
            <a:r>
              <a:rPr lang="en-US" altLang="zh-CN" sz="360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Experiments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560" y="1950085"/>
            <a:ext cx="10876297" cy="3844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altLang="zh-CN" sz="54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530" y="1562100"/>
            <a:ext cx="3947795" cy="32994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0" y="4496245"/>
            <a:ext cx="2991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9090" y="1457960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2760" y="2708275"/>
            <a:ext cx="111055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The most popular recommendation techniques in RS is collaborative filtering (CF) .However,CF-based </a:t>
            </a:r>
            <a:r>
              <a:rPr lang="zh-CN" altLang="en-US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methods usually suffer from the sparsity of user-item interactions and the cold start problem.</a:t>
            </a:r>
            <a:endParaRPr lang="zh-CN" altLang="en-US" sz="3600" b="1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4330" y="1458595"/>
            <a:ext cx="7419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Contribution:</a:t>
            </a:r>
            <a:endParaRPr lang="en-US" altLang="zh-CN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9265" y="2642870"/>
            <a:ext cx="116179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Exactly modeling the problem as multi-task learning:  finding that the inter-task similarity is helpful to not only recommender systems but also knowledge graph embe-dding.</a:t>
            </a:r>
            <a:endParaRPr lang="en-US" altLang="zh-CN" sz="36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Introduction-</a:t>
            </a:r>
            <a:r>
              <a:rPr lang="en-US" altLang="zh-CN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Related Work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835" y="1539240"/>
            <a:ext cx="7462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Multi-Task Learning: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3860" y="2562225"/>
            <a:ext cx="858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77925" y="2089785"/>
            <a:ext cx="866076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1.Feature learning approach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2.Low-rank approach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3.Task clustering approach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4.Task relation learning approach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5.Decomposition approach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Introduction-</a:t>
            </a:r>
            <a:r>
              <a:rPr lang="en-US" altLang="zh-CN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sym typeface="+mn-ea"/>
              </a:rPr>
              <a:t>Related Work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3835" y="1539240"/>
            <a:ext cx="7462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Knowledge Graph Embedding: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3860" y="2562225"/>
            <a:ext cx="85864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2125" y="2730500"/>
            <a:ext cx="1105598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1.D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istance-based scoring functions,such as 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TransX</a:t>
            </a:r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2125" y="4188460"/>
            <a:ext cx="11055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Semantic matching models,such as </a:t>
            </a:r>
            <a:r>
              <a:rPr lang="en-US" altLang="zh-CN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RESCAL,ANALOGY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100" y="770528"/>
            <a:ext cx="10515600" cy="482946"/>
          </a:xfrm>
        </p:spPr>
        <p:txBody>
          <a:bodyPr/>
          <a:lstStyle/>
          <a:p>
            <a:r>
              <a:rPr lang="en-US" altLang="zh-CN" sz="3600" dirty="0">
                <a:latin typeface="Times New Roman" panose="02020603050405020304" pitchFamily="18" charset="0"/>
              </a:rPr>
              <a:t>Method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2110" y="1525270"/>
            <a:ext cx="8462010" cy="48945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56150" y="3449320"/>
            <a:ext cx="2049145" cy="2612390"/>
          </a:xfrm>
          <a:prstGeom prst="rect">
            <a:avLst/>
          </a:prstGeom>
          <a:noFill/>
          <a:ln w="31750" cmpd="sng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8950" y="785133"/>
            <a:ext cx="10515600" cy="482946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4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Method</a:t>
            </a:r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-Cross&amp;compress Unit</a:t>
            </a:r>
            <a:endParaRPr lang="en-US" altLang="zh-CN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" y="1414780"/>
            <a:ext cx="5510530" cy="48171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70" y="1824355"/>
            <a:ext cx="3531235" cy="10642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0" y="4239260"/>
            <a:ext cx="5575935" cy="415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660" y="3307080"/>
            <a:ext cx="5575300" cy="41211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8720" y="5170170"/>
            <a:ext cx="2505710" cy="428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88950" y="785133"/>
            <a:ext cx="10515600" cy="482946"/>
          </a:xfrm>
        </p:spPr>
        <p:txBody>
          <a:bodyPr/>
          <a:lstStyle/>
          <a:p>
            <a:r>
              <a:rPr lang="en-US" altLang="zh-CN" sz="3600" dirty="0">
                <a:solidFill>
                  <a:schemeClr val="accent4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en-US" altLang="zh-CN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Method</a:t>
            </a:r>
            <a:r>
              <a:rPr lang="en-US" altLang="zh-CN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-Recommendation Module</a:t>
            </a:r>
            <a:endParaRPr lang="en-US" altLang="zh-CN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3620" y="1625600"/>
            <a:ext cx="3607204" cy="4824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7560" y="2413635"/>
            <a:ext cx="4762500" cy="5048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560" y="3519805"/>
            <a:ext cx="3829050" cy="695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560" y="4838700"/>
            <a:ext cx="3181350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1292</Words>
  <Application>WPS 演示</Application>
  <PresentationFormat>宽屏</PresentationFormat>
  <Paragraphs>84</Paragraphs>
  <Slides>14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Bahnschrift Condensed</vt:lpstr>
      <vt:lpstr>Vrinda</vt:lpstr>
      <vt:lpstr>Gill Sans Ultra Bold</vt:lpstr>
      <vt:lpstr>Times New Roman</vt:lpstr>
      <vt:lpstr>华康俪金黑W8(P)</vt:lpstr>
      <vt:lpstr>仿宋</vt:lpstr>
      <vt:lpstr>楷体</vt:lpstr>
      <vt:lpstr>等线</vt:lpstr>
      <vt:lpstr>Segoe UI Black</vt:lpstr>
      <vt:lpstr>微软雅黑</vt:lpstr>
      <vt:lpstr>Arial Unicode MS</vt:lpstr>
      <vt:lpstr>黑体</vt:lpstr>
      <vt:lpstr>Office 主题​​</vt:lpstr>
      <vt:lpstr>PowerPoint 演示文稿</vt:lpstr>
      <vt:lpstr>PowerPoint 演示文稿</vt:lpstr>
      <vt:lpstr>Introduction</vt:lpstr>
      <vt:lpstr>Introduction</vt:lpstr>
      <vt:lpstr>Introduction-Related Work</vt:lpstr>
      <vt:lpstr>Introduction-Related Work</vt:lpstr>
      <vt:lpstr>Method</vt:lpstr>
      <vt:lpstr>      Method-Cross&amp;compress Unit</vt:lpstr>
      <vt:lpstr>      Method-Recommendation Module</vt:lpstr>
      <vt:lpstr>      Method-KGE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你可少吃点叭</cp:lastModifiedBy>
  <cp:revision>973</cp:revision>
  <dcterms:created xsi:type="dcterms:W3CDTF">2017-04-22T07:59:00Z</dcterms:created>
  <dcterms:modified xsi:type="dcterms:W3CDTF">2019-12-20T01:52:35Z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2052-11.1.0.8525</vt:lpwstr>
  </property>
</Properties>
</file>