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9" r:id="rId3"/>
    <p:sldId id="259" r:id="rId4"/>
    <p:sldId id="270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A59C0A5-8350-4928-8517-F841D15A1B7B}">
          <p14:sldIdLst>
            <p14:sldId id="258"/>
            <p14:sldId id="269"/>
            <p14:sldId id="259"/>
            <p14:sldId id="270"/>
            <p14:sldId id="260"/>
            <p14:sldId id="261"/>
            <p14:sldId id="262"/>
            <p14:sldId id="263"/>
            <p14:sldId id="265"/>
            <p14:sldId id="266"/>
            <p14:sldId id="267"/>
            <p14:sldId id="268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CC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 autoAdjust="0"/>
    <p:restoredTop sz="89095" autoAdjust="0"/>
  </p:normalViewPr>
  <p:slideViewPr>
    <p:cSldViewPr snapToGrid="0">
      <p:cViewPr varScale="1">
        <p:scale>
          <a:sx n="116" d="100"/>
          <a:sy n="116" d="100"/>
        </p:scale>
        <p:origin x="9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48D2E-AF02-4DCE-B074-B92153B9F500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DA67F-B4CA-4472-A62D-C6C405E226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6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hahah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65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深度神经网络通常学习输入文本的单词级表示，输入文本通常是矩阵，每行</a:t>
            </a:r>
            <a:r>
              <a:rPr lang="en-US" altLang="zh-CN" dirty="0"/>
              <a:t>/</a:t>
            </a:r>
            <a:r>
              <a:rPr lang="zh-CN" altLang="en-US" dirty="0"/>
              <a:t>列作为文本中单词的嵌入。 然后，他们将字级表示压缩为具有聚合操作（例如，池化）的文本级表示（向量）。 此后，网络最顶部的全连接（</a:t>
            </a:r>
            <a:r>
              <a:rPr lang="en-US" altLang="zh-CN" dirty="0"/>
              <a:t>FC</a:t>
            </a:r>
            <a:r>
              <a:rPr lang="zh-CN" altLang="en-US" dirty="0"/>
              <a:t>）层做出最终决定</a:t>
            </a:r>
            <a:r>
              <a:rPr lang="en-US" altLang="zh-CN" dirty="0"/>
              <a:t>.</a:t>
            </a:r>
            <a:r>
              <a:rPr lang="zh-CN" altLang="en-US" dirty="0"/>
              <a:t>。这些解决方案的分类（即</a:t>
            </a:r>
            <a:r>
              <a:rPr lang="en-US" altLang="zh-CN" dirty="0"/>
              <a:t>FC</a:t>
            </a:r>
            <a:r>
              <a:rPr lang="zh-CN" altLang="en-US" dirty="0"/>
              <a:t>）层通过点积操作将文本级表示与类表示相匹配。 在数学上，它将</a:t>
            </a:r>
            <a:r>
              <a:rPr lang="en-US" altLang="zh-CN" dirty="0"/>
              <a:t>FC</a:t>
            </a:r>
            <a:r>
              <a:rPr lang="zh-CN" altLang="en-US" dirty="0"/>
              <a:t>层的参数矩阵解释为一组类表示（每列与一个类相关联）。，，文本属于某个类的概率很大程度上取决于它们的整体匹配分数，而不是字级匹配信号，然而这些字级匹配信号将提供用于分类的显式信号（例如，导弹强烈地指示军事的主题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3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然后，</a:t>
            </a:r>
            <a:r>
              <a:rPr lang="en-US" altLang="zh-CN" dirty="0"/>
              <a:t>K_{{</a:t>
            </a:r>
            <a:r>
              <a:rPr lang="en-US" altLang="zh-CN" dirty="0" err="1"/>
              <a:t>w_i</a:t>
            </a:r>
            <a:r>
              <a:rPr lang="en-US" altLang="zh-CN" dirty="0"/>
              <a:t>}}</a:t>
            </a:r>
            <a:r>
              <a:rPr lang="zh-CN" altLang="en-US" dirty="0"/>
              <a:t>中的每一列用于与</a:t>
            </a:r>
            <a:r>
              <a:rPr lang="en-US" altLang="zh-CN" dirty="0" err="1"/>
              <a:t>w_i</a:t>
            </a:r>
            <a:r>
              <a:rPr lang="zh-CN" altLang="en-US" dirty="0"/>
              <a:t>的相应相对位置中的上下文单词交互，以获得该区域中针对每个单词</a:t>
            </a:r>
            <a:r>
              <a:rPr lang="en-US" altLang="zh-CN" dirty="0"/>
              <a:t>w_{</a:t>
            </a:r>
            <a:r>
              <a:rPr lang="en-US" altLang="zh-CN" dirty="0" err="1"/>
              <a:t>i</a:t>
            </a:r>
            <a:r>
              <a:rPr lang="en-US" altLang="zh-CN" dirty="0"/>
              <a:t> + t}</a:t>
            </a:r>
            <a:r>
              <a:rPr lang="zh-CN" altLang="en-US" dirty="0"/>
              <a:t>的上下文感知</a:t>
            </a:r>
            <a:r>
              <a:rPr lang="en-US" altLang="zh-CN" dirty="0"/>
              <a:t>p_{_{{w_{</a:t>
            </a:r>
            <a:r>
              <a:rPr lang="en-US" altLang="zh-CN" dirty="0" err="1"/>
              <a:t>i</a:t>
            </a:r>
            <a:r>
              <a:rPr lang="en-US" altLang="zh-CN" dirty="0"/>
              <a:t> + t}}}}^t</a:t>
            </a:r>
            <a:r>
              <a:rPr lang="zh-CN" altLang="en-US" dirty="0"/>
              <a:t>。 正式地，它由以下函数计算：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3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分别使用</a:t>
            </a:r>
            <a:r>
              <a:rPr lang="en-US" altLang="zh-CN" dirty="0" err="1"/>
              <a:t>softmax</a:t>
            </a:r>
            <a:r>
              <a:rPr lang="zh-CN" altLang="en-US" dirty="0"/>
              <a:t>和</a:t>
            </a:r>
            <a:r>
              <a:rPr lang="en-US" altLang="zh-CN" dirty="0"/>
              <a:t>sigmoid</a:t>
            </a:r>
            <a:r>
              <a:rPr lang="zh-CN" altLang="en-US" dirty="0"/>
              <a:t>进行多类和多标签分类。在</a:t>
            </a:r>
            <a:r>
              <a:rPr lang="en-US" altLang="zh-CN" dirty="0"/>
              <a:t>multi-class</a:t>
            </a:r>
            <a:r>
              <a:rPr lang="zh-CN" altLang="en-US" dirty="0"/>
              <a:t>文本分类中，我们使用交叉熵损失作为我们的损失函数。在多标签分类中使用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二分类交叉熵损失函数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0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值得强调的是，所有基线和我们的</a:t>
            </a:r>
            <a:r>
              <a:rPr lang="en-US" altLang="zh-CN" dirty="0"/>
              <a:t>EXAM</a:t>
            </a:r>
            <a:r>
              <a:rPr lang="zh-CN" altLang="en-US" dirty="0"/>
              <a:t>都不会使用预先训练过的</a:t>
            </a:r>
            <a:r>
              <a:rPr lang="en-US" altLang="zh-CN" dirty="0"/>
              <a:t>word embedding</a:t>
            </a:r>
            <a:r>
              <a:rPr lang="zh-CN" altLang="en-US" dirty="0"/>
              <a:t>而不是像</a:t>
            </a:r>
            <a:r>
              <a:rPr lang="en-US" altLang="zh-CN" dirty="0"/>
              <a:t>glove</a:t>
            </a:r>
            <a:r>
              <a:rPr lang="zh-CN" altLang="en-US" dirty="0"/>
              <a:t>这样的其他语料库。很明显，</a:t>
            </a:r>
            <a:r>
              <a:rPr lang="en-US" altLang="zh-CN" dirty="0"/>
              <a:t>EXAM</a:t>
            </a:r>
            <a:r>
              <a:rPr lang="zh-CN" altLang="en-US" dirty="0"/>
              <a:t>在三个数据集中实现了最佳性能：</a:t>
            </a:r>
            <a:r>
              <a:rPr lang="en-US" altLang="zh-CN" dirty="0"/>
              <a:t>AG</a:t>
            </a:r>
            <a:r>
              <a:rPr lang="zh-CN" altLang="en-US" dirty="0"/>
              <a:t>，</a:t>
            </a:r>
            <a:r>
              <a:rPr lang="en-US" altLang="zh-CN" dirty="0"/>
              <a:t>Yah. A.</a:t>
            </a:r>
            <a:r>
              <a:rPr lang="zh-CN" altLang="en-US" dirty="0"/>
              <a:t>和</a:t>
            </a:r>
            <a:r>
              <a:rPr lang="en-US" altLang="zh-CN" dirty="0"/>
              <a:t>DBP</a:t>
            </a:r>
            <a:r>
              <a:rPr lang="zh-CN" altLang="en-US" dirty="0"/>
              <a:t>。对于</a:t>
            </a:r>
            <a:r>
              <a:rPr lang="en-US" altLang="zh-CN" dirty="0" err="1"/>
              <a:t>Yah.A</a:t>
            </a:r>
            <a:r>
              <a:rPr lang="en-US" altLang="zh-CN" dirty="0"/>
              <a:t>.</a:t>
            </a:r>
            <a:r>
              <a:rPr lang="zh-CN" altLang="en-US" dirty="0"/>
              <a:t>，</a:t>
            </a:r>
            <a:r>
              <a:rPr lang="en-US" altLang="zh-CN" dirty="0"/>
              <a:t>EXAM</a:t>
            </a:r>
            <a:r>
              <a:rPr lang="zh-CN" altLang="en-US" dirty="0"/>
              <a:t>将最佳性能提高了</a:t>
            </a:r>
            <a:r>
              <a:rPr lang="en-US" altLang="zh-CN" dirty="0"/>
              <a:t>1.1</a:t>
            </a:r>
            <a:r>
              <a:rPr lang="zh-CN" altLang="en-US" dirty="0"/>
              <a:t>％。此外，作为基于</a:t>
            </a:r>
            <a:r>
              <a:rPr lang="en-US" altLang="zh-CN" dirty="0"/>
              <a:t>Word</a:t>
            </a:r>
            <a:r>
              <a:rPr lang="zh-CN" altLang="en-US" dirty="0"/>
              <a:t>的模型，</a:t>
            </a:r>
            <a:r>
              <a:rPr lang="en-US" altLang="zh-CN" dirty="0"/>
              <a:t>EXAM</a:t>
            </a:r>
            <a:r>
              <a:rPr lang="zh-CN" altLang="en-US" dirty="0"/>
              <a:t>击败了其他两个亚马逊数据集上的所有基于单词的基线，在</a:t>
            </a:r>
            <a:r>
              <a:rPr lang="en-US" altLang="zh-CN" dirty="0"/>
              <a:t>Amazon Full</a:t>
            </a:r>
            <a:r>
              <a:rPr lang="zh-CN" altLang="en-US" dirty="0"/>
              <a:t>上的性能提升为</a:t>
            </a:r>
            <a:r>
              <a:rPr lang="en-US" altLang="zh-CN" dirty="0"/>
              <a:t>1.0</a:t>
            </a:r>
            <a:r>
              <a:rPr lang="zh-CN" altLang="en-US" dirty="0"/>
              <a:t>％，因为我们的</a:t>
            </a:r>
            <a:r>
              <a:rPr lang="en-US" altLang="zh-CN" dirty="0"/>
              <a:t>EXAM</a:t>
            </a:r>
            <a:r>
              <a:rPr lang="zh-CN" altLang="en-US" dirty="0"/>
              <a:t>考虑了类和单词之间更细粒度的交互功能，这对这项任务非常有帮助。作者：</a:t>
            </a:r>
            <a:r>
              <a:rPr lang="en-US" altLang="zh-CN" dirty="0" err="1"/>
              <a:t>SpareNoEfforts</a:t>
            </a:r>
            <a:r>
              <a:rPr lang="zh-CN" altLang="en-US" dirty="0"/>
              <a:t>链接：</a:t>
            </a:r>
            <a:r>
              <a:rPr lang="en-US" altLang="zh-CN" dirty="0"/>
              <a:t>https://www.jianshu.com/p/d79157604cef</a:t>
            </a:r>
            <a:r>
              <a:rPr lang="zh-CN" altLang="en-US" dirty="0"/>
              <a:t>来源：简书著作权归作者所有。商业转载请联系作者获得授权，非商业转载请注明出处。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66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我们观察到</a:t>
            </a:r>
            <a:r>
              <a:rPr lang="en-US" altLang="zh-CN" dirty="0"/>
              <a:t>EXAM</a:t>
            </a:r>
            <a:r>
              <a:rPr lang="zh-CN" altLang="en-US" dirty="0"/>
              <a:t>相对于所有数据集的收敛速度比</a:t>
            </a:r>
            <a:r>
              <a:rPr lang="en-US" altLang="zh-CN" dirty="0"/>
              <a:t>EXAM_{Encoder}</a:t>
            </a:r>
            <a:r>
              <a:rPr lang="zh-CN" altLang="en-US" dirty="0"/>
              <a:t>快。因此，交互不仅带来性能提升，而且带来更快的收敛。可能的原因是，与第</a:t>
            </a:r>
            <a:r>
              <a:rPr lang="en-US" altLang="zh-CN" dirty="0"/>
              <a:t>4</a:t>
            </a:r>
            <a:r>
              <a:rPr lang="zh-CN" altLang="en-US" dirty="0"/>
              <a:t>节中提到的平均池化层相比，非线性聚合层引入了更多参数以适应交互特征。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9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4000" cy="973274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0" y="0"/>
            <a:ext cx="12204000" cy="973274"/>
            <a:chOff x="0" y="0"/>
            <a:chExt cx="12204000" cy="97327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204000" cy="9732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3025" y="127573"/>
              <a:ext cx="571764" cy="720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b="41473"/>
            <a:stretch/>
          </p:blipFill>
          <p:spPr>
            <a:xfrm>
              <a:off x="779089" y="689929"/>
              <a:ext cx="2924175" cy="23971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15056" y="633807"/>
              <a:ext cx="25587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6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/>
            <a:srcRect b="25639"/>
            <a:stretch/>
          </p:blipFill>
          <p:spPr>
            <a:xfrm>
              <a:off x="883306" y="118429"/>
              <a:ext cx="3038475" cy="849946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004107" y="80242"/>
              <a:ext cx="213279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22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261930" y="99463"/>
              <a:ext cx="124764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5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61936" y="308328"/>
            <a:ext cx="1930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Advanced Technique of Artificial  Intelligence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70528"/>
            <a:ext cx="10515600" cy="482946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1" kern="1200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reflection blurRad="6350" stA="55000" endA="300" endPos="35000" dir="5400000" sy="-100000" algn="bl" rotWithShape="0"/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6974"/>
            <a:ext cx="10515600" cy="4859989"/>
          </a:xfrm>
        </p:spPr>
        <p:txBody>
          <a:bodyPr/>
          <a:lstStyle>
            <a:lvl1pPr marL="358775" indent="-4572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zh-CN" altLang="en-US" sz="2600" b="1" kern="1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defRPr>
            </a:lvl2pPr>
            <a:lvl3pPr>
              <a:defRPr sz="2200"/>
            </a:lvl3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2"/>
            <a:ext cx="12204000" cy="603327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0" y="0"/>
            <a:ext cx="12291084" cy="608944"/>
            <a:chOff x="0" y="0"/>
            <a:chExt cx="12291084" cy="60894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0"/>
              <a:ext cx="12204000" cy="60332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04" y="126322"/>
              <a:ext cx="1887310" cy="46518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65605" y="54946"/>
              <a:ext cx="16397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5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1632" y="0"/>
              <a:ext cx="340517" cy="50482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0944358" y="178331"/>
              <a:ext cx="13467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sz="1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44357" y="17702"/>
              <a:ext cx="12476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2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9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5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88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41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3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99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57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565604" y="0"/>
            <a:ext cx="11725480" cy="608944"/>
            <a:chOff x="565604" y="0"/>
            <a:chExt cx="11725480" cy="60894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604" y="126322"/>
              <a:ext cx="1887310" cy="46518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65605" y="54946"/>
              <a:ext cx="16397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</a:t>
              </a:r>
              <a:r>
                <a:rPr lang="en-US" altLang="zh-CN" sz="15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Technlogy</a:t>
              </a:r>
              <a:endParaRPr lang="zh-CN" altLang="en-US" sz="15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6233" y="0"/>
              <a:ext cx="290512" cy="50482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0944358" y="178331"/>
              <a:ext cx="13467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sz="1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944357" y="17702"/>
              <a:ext cx="12476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2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705457"/>
            <a:ext cx="10515600" cy="51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293841"/>
            <a:ext cx="10515600" cy="5121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8775" lvl="0" indent="-4572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C03B-13BB-476B-B07A-5829C61798CD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325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0" y="0"/>
            <a:ext cx="12291084" cy="608944"/>
            <a:chOff x="0" y="0"/>
            <a:chExt cx="12291084" cy="60894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0"/>
              <a:ext cx="12204000" cy="60332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604" y="126322"/>
              <a:ext cx="1887310" cy="465182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65605" y="54946"/>
              <a:ext cx="16397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5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756232" y="0"/>
              <a:ext cx="374807" cy="50482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944358" y="178331"/>
              <a:ext cx="13467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sz="1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44357" y="17702"/>
              <a:ext cx="12476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2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5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900" b="1" kern="1200" dirty="0">
          <a:solidFill>
            <a:srgbClr val="002060"/>
          </a:solidFill>
          <a:effectLst>
            <a:glow rad="63500">
              <a:schemeClr val="bg1"/>
            </a:glow>
            <a:reflection blurRad="6350" stA="55000" endA="300" endPos="35000" dir="5400000" sy="-100000" algn="bl" rotWithShape="0"/>
          </a:effectLst>
          <a:latin typeface="Times New Roman" panose="02020603050405020304" pitchFamily="18" charset="0"/>
          <a:ea typeface="华康俪金黑W8(P)" panose="020B0800000000000000" pitchFamily="34" charset="-122"/>
          <a:cs typeface="Times New Roman" panose="02020603050405020304" pitchFamily="18" charset="0"/>
        </a:defRPr>
      </a:lvl1pPr>
    </p:titleStyle>
    <p:bodyStyle>
      <a:lvl1pPr marL="415925" indent="-51435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p"/>
        <a:defRPr lang="zh-CN" altLang="en-US" sz="2600" b="1" kern="100" spc="50" dirty="0" smtClean="0">
          <a:ln w="11430"/>
          <a:gradFill>
            <a:gsLst>
              <a:gs pos="25000">
                <a:srgbClr val="C0504D">
                  <a:satMod val="155000"/>
                </a:srgbClr>
              </a:gs>
              <a:gs pos="100000">
                <a:srgbClr val="C0504D">
                  <a:shade val="45000"/>
                  <a:satMod val="165000"/>
                </a:srgbClr>
              </a:gs>
            </a:gsLst>
            <a:lin ang="540000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宋体" panose="02010600030101010101" pitchFamily="2" charset="-122"/>
          <a:ea typeface="宋体" panose="02010600030101010101" pitchFamily="2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Times New Roman" panose="02020603050405020304" pitchFamily="18" charset="0"/>
        <a:buChar char="─"/>
        <a:defRPr sz="22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0"/>
            <a:ext cx="12204000" cy="973274"/>
            <a:chOff x="0" y="0"/>
            <a:chExt cx="12204000" cy="97327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204000" cy="97327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03025" y="127573"/>
              <a:ext cx="571764" cy="720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0261936" y="308328"/>
              <a:ext cx="19300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b="41473"/>
            <a:stretch/>
          </p:blipFill>
          <p:spPr>
            <a:xfrm>
              <a:off x="779089" y="689929"/>
              <a:ext cx="2924175" cy="23971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915056" y="633807"/>
              <a:ext cx="25587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6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7"/>
            <a:srcRect b="25639"/>
            <a:stretch/>
          </p:blipFill>
          <p:spPr>
            <a:xfrm>
              <a:off x="883306" y="118429"/>
              <a:ext cx="3038475" cy="849946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004107" y="80242"/>
              <a:ext cx="213279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22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261930" y="99463"/>
              <a:ext cx="124764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5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0" y="1268746"/>
            <a:ext cx="12192000" cy="4490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0" y="1225060"/>
            <a:ext cx="12192000" cy="28575"/>
          </a:xfrm>
          <a:prstGeom prst="line">
            <a:avLst/>
          </a:prstGeom>
          <a:ln w="76200">
            <a:gradFill flip="none" rotWithShape="1">
              <a:gsLst>
                <a:gs pos="0">
                  <a:srgbClr val="FF99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766290" y="5699326"/>
            <a:ext cx="6835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Zhanwang Peng</a:t>
            </a:r>
          </a:p>
        </p:txBody>
      </p:sp>
      <p:sp>
        <p:nvSpPr>
          <p:cNvPr id="21" name="矩形 20"/>
          <p:cNvSpPr/>
          <p:nvPr/>
        </p:nvSpPr>
        <p:spPr>
          <a:xfrm>
            <a:off x="4514762" y="2110566"/>
            <a:ext cx="7338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Explicit Interaction Model towards Text Classification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5086" y="5894738"/>
            <a:ext cx="1436914" cy="963262"/>
          </a:xfrm>
          <a:prstGeom prst="rect">
            <a:avLst/>
          </a:prstGeom>
        </p:spPr>
      </p:pic>
      <p:sp>
        <p:nvSpPr>
          <p:cNvPr id="2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/>
          <a:lstStyle/>
          <a:p>
            <a:fld id="{7FED5459-E582-4DAA-BA57-60FF09140233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872531"/>
            <a:ext cx="828000" cy="828000"/>
          </a:xfrm>
          <a:prstGeom prst="rect">
            <a:avLst/>
          </a:prstGeom>
        </p:spPr>
      </p:pic>
      <p:pic>
        <p:nvPicPr>
          <p:cNvPr id="9224" name="Picture 8" descr="æ¥çæºå¾å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94" y="5882234"/>
            <a:ext cx="822449" cy="8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æ¥çæºå¾å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63" y="6024932"/>
            <a:ext cx="1260000" cy="6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æ¥çæºå¾å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40" y="5926769"/>
            <a:ext cx="83636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847" y="1785880"/>
            <a:ext cx="3944527" cy="329625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08B422-AA8F-437A-B599-752673B0A3D1}"/>
              </a:ext>
            </a:extLst>
          </p:cNvPr>
          <p:cNvSpPr txBox="1"/>
          <p:nvPr/>
        </p:nvSpPr>
        <p:spPr>
          <a:xfrm>
            <a:off x="7625628" y="4049721"/>
            <a:ext cx="183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AAAI-19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83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9E83C-0D21-4349-8C4F-75624165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AFCDAB0-6CAF-4381-AC5E-05E6C8C66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5288089"/>
            <a:ext cx="5174428" cy="9678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79AEF5-5672-49A1-8655-CFC52492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94778"/>
            <a:ext cx="4305673" cy="7544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E2B5E0-0BD4-4013-B040-4A3B6F9B8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1" y="1689494"/>
            <a:ext cx="11057578" cy="31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2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B1B69-0131-4FCB-B268-A10DEEB7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Experiment</a:t>
            </a:r>
            <a:endParaRPr lang="zh-CN" altLang="en-US" sz="4400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7285EB2-0C32-4E4C-A499-54EA544C2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01086"/>
            <a:ext cx="10515600" cy="30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40E030-85C5-4255-99F4-61D068D6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Conclusion</a:t>
            </a:r>
            <a:endParaRPr lang="zh-CN" altLang="en-US" sz="4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13D8CA-BD18-4638-BD0E-AF86DAFE0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A novel framework enhanced by interaction mechanism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Robust and reproducible experiments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Pay more attention to interaction feature</a:t>
            </a:r>
          </a:p>
        </p:txBody>
      </p:sp>
    </p:spTree>
    <p:extLst>
      <p:ext uri="{BB962C8B-B14F-4D97-AF65-F5344CB8AC3E}">
        <p14:creationId xmlns:p14="http://schemas.microsoft.com/office/powerpoint/2010/main" val="142000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A6EAA69-8BAE-4703-9866-614CADA35A05}"/>
              </a:ext>
            </a:extLst>
          </p:cNvPr>
          <p:cNvSpPr txBox="1"/>
          <p:nvPr/>
        </p:nvSpPr>
        <p:spPr>
          <a:xfrm>
            <a:off x="4798244" y="3013501"/>
            <a:ext cx="307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Thanks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6447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149888-B93E-4090-A5C6-C1812100E2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1322" y="1675843"/>
            <a:ext cx="10515600" cy="4859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Related Work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Method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Experiment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Conclusion</a:t>
            </a:r>
          </a:p>
          <a:p>
            <a:pPr marL="0" indent="0">
              <a:buNone/>
            </a:pP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78CF13F-C129-4929-88BA-272FB13F8E85}"/>
              </a:ext>
            </a:extLst>
          </p:cNvPr>
          <p:cNvSpPr txBox="1"/>
          <p:nvPr/>
        </p:nvSpPr>
        <p:spPr>
          <a:xfrm>
            <a:off x="793423" y="791852"/>
            <a:ext cx="10605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reflection blurRad="6350" stA="55000" endA="300" endPos="35000" dir="5400000" sy="-100000" algn="bl" rotWithShape="0"/>
                </a:effectLst>
                <a:ea typeface="华康俪金黑W8(P)" panose="020B0800000000000000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4400" b="1" dirty="0">
              <a:solidFill>
                <a:srgbClr val="002060"/>
              </a:solidFill>
              <a:effectLst>
                <a:glow rad="63500">
                  <a:schemeClr val="bg1"/>
                </a:glow>
                <a:reflection blurRad="6350" stA="55000" endA="300" endPos="35000" dir="5400000" sy="-100000" algn="bl" rotWithShape="0"/>
              </a:effectLst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Introduction</a:t>
            </a:r>
            <a:endParaRPr lang="zh-CN" altLang="en-US" sz="4400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B530CF9A-0A48-425D-992A-5E8E2B741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424" y="2385482"/>
            <a:ext cx="4804862" cy="30767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76F1D0-5C2E-4E78-BA9E-B7CFF513D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8719"/>
            <a:ext cx="5593313" cy="36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56FE94-3492-431F-A437-288F3ABD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Related</a:t>
            </a:r>
            <a:r>
              <a:rPr lang="en-US" altLang="zh-CN" dirty="0"/>
              <a:t> </a:t>
            </a:r>
            <a:r>
              <a:rPr lang="en-US" altLang="zh-CN" sz="4400" dirty="0"/>
              <a:t>Work</a:t>
            </a:r>
            <a:endParaRPr lang="zh-CN" altLang="en-US" sz="4400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99B0D17-D162-4098-AD1A-07C12B766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974"/>
            <a:ext cx="10515600" cy="5287026"/>
          </a:xfrm>
        </p:spPr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105C05-4BBA-4503-A921-ED9746A2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891" y="2009422"/>
            <a:ext cx="5982218" cy="45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4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3C4CD-6DD2-4C65-A08E-E9D64CB8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Method</a:t>
            </a:r>
            <a:endParaRPr lang="zh-CN" altLang="en-US" sz="4400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FAACBB1-D117-4A75-95B5-4E72709A7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1703268" y="2130425"/>
            <a:ext cx="3644503" cy="4859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E8A248-A674-41F4-844A-57B8AE088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480" y="2742922"/>
            <a:ext cx="1150720" cy="3048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54803AA-CF76-4648-A0EC-D0AFF4833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480" y="3147043"/>
            <a:ext cx="2141406" cy="3810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2C34BA-460D-4313-BB32-02DEA9FB3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577" y="3702842"/>
            <a:ext cx="2819644" cy="5029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C91E70-A232-47DA-8DD2-677B982CC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643" y="4537196"/>
            <a:ext cx="5738357" cy="5334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5F2CE3D-C5D2-4EDE-BD61-D3104E0AC503}"/>
              </a:ext>
            </a:extLst>
          </p:cNvPr>
          <p:cNvSpPr txBox="1"/>
          <p:nvPr/>
        </p:nvSpPr>
        <p:spPr>
          <a:xfrm>
            <a:off x="1442720" y="1432560"/>
            <a:ext cx="430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Region Embedding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071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678-83D0-46BD-8BAE-56491B40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Method</a:t>
            </a:r>
            <a:endParaRPr lang="zh-CN" altLang="en-US" sz="4400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A99CE80-FFFE-4C40-BF4B-7B082B828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239" y="1479671"/>
            <a:ext cx="7099303" cy="4859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20179C-58ED-49DE-801F-820026167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456" y="1867582"/>
            <a:ext cx="1074513" cy="3048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2A225A-19B9-4FB8-A9DF-2C38881BF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842" y="1876258"/>
            <a:ext cx="1173582" cy="2819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08B55F-AC72-4C10-87D2-C64152495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497" y="1739086"/>
            <a:ext cx="1882303" cy="4419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4DE6438-BCDB-4D44-A1BE-6A8F806AB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744" y="2331387"/>
            <a:ext cx="1364098" cy="419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FA1AF-F4F4-4865-8AEE-C21966C5A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6765" y="2476179"/>
            <a:ext cx="1059272" cy="2743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8D4542-0938-4FCA-BDDA-B1F25BCF3F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431" y="2803868"/>
            <a:ext cx="3505504" cy="792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31BFE4C-1E50-4873-9DFE-58BD8E8014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1139" y="4502903"/>
            <a:ext cx="2958468" cy="861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05B29E-480F-440A-BF68-DA2AF1C07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2813" y="5345495"/>
            <a:ext cx="5159187" cy="87637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5D42FA-22EA-41AC-ABA0-A793AD418812}"/>
              </a:ext>
            </a:extLst>
          </p:cNvPr>
          <p:cNvSpPr txBox="1"/>
          <p:nvPr/>
        </p:nvSpPr>
        <p:spPr>
          <a:xfrm>
            <a:off x="9872745" y="4776276"/>
            <a:ext cx="176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multi-class,softmax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45C13A-94AE-4507-8075-A3DC2896D1A3}"/>
              </a:ext>
            </a:extLst>
          </p:cNvPr>
          <p:cNvSpPr txBox="1"/>
          <p:nvPr/>
        </p:nvSpPr>
        <p:spPr>
          <a:xfrm>
            <a:off x="7226542" y="6221871"/>
            <a:ext cx="366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multi-label,sigmod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583762-6814-4BC0-A9B8-4898D02F7FAC}"/>
                  </a:ext>
                </a:extLst>
              </p:cNvPr>
              <p:cNvSpPr txBox="1"/>
              <p:nvPr/>
            </p:nvSpPr>
            <p:spPr>
              <a:xfrm>
                <a:off x="7032813" y="4002850"/>
                <a:ext cx="1802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=normalize(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583762-6814-4BC0-A9B8-4898D02F7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813" y="4002850"/>
                <a:ext cx="1802001" cy="369332"/>
              </a:xfrm>
              <a:prstGeom prst="rect">
                <a:avLst/>
              </a:prstGeom>
              <a:blipFill>
                <a:blip r:embed="rId12"/>
                <a:stretch>
                  <a:fillRect t="-10000" r="-644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6100CD2-448E-4C9B-8A1A-0E3139A139C7}"/>
                  </a:ext>
                </a:extLst>
              </p:cNvPr>
              <p:cNvSpPr txBox="1"/>
              <p:nvPr/>
            </p:nvSpPr>
            <p:spPr>
              <a:xfrm>
                <a:off x="9315040" y="3499718"/>
                <a:ext cx="2486640" cy="667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1200" i="1" smtClean="0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sz="1200" dirty="0"/>
                  <a:t>矩阵（从代码里看是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/>
                  <a:t>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CN" sz="1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zh-CN" altLang="en-US" sz="1200" i="1" dirty="0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,:</m:t>
                        </m:r>
                      </m:sub>
                    </m:sSub>
                    <m:r>
                      <a:rPr lang="zh-CN" altLang="en-US" sz="1200" i="1" dirty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12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×(2</m:t>
                        </m:r>
                        <m:r>
                          <a:rPr lang="en-US" altLang="zh-CN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zh-CN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200" dirty="0"/>
                  <a:t>），</a:t>
                </a:r>
                <a:r>
                  <a:rPr lang="en-US" altLang="zh-CN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altLang="zh-CN" sz="12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1200" i="1" smtClean="0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sz="1200" dirty="0"/>
                  <a:t>一个列向量，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200" i="1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zh-CN" altLang="en-US" sz="1200" dirty="0"/>
                  <a:t>是一个值</a:t>
                </a: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6100CD2-448E-4C9B-8A1A-0E3139A13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040" y="3499718"/>
                <a:ext cx="2486640" cy="667170"/>
              </a:xfrm>
              <a:prstGeom prst="rect">
                <a:avLst/>
              </a:prstGeom>
              <a:blipFill>
                <a:blip r:embed="rId13"/>
                <a:stretch>
                  <a:fillRect b="-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59426A6E-974A-46D8-B19F-5B008962DA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82565" y="3663436"/>
            <a:ext cx="1844200" cy="2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59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D16FB9-7229-4B85-8A0D-F558A86F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Dataset</a:t>
            </a:r>
            <a:endParaRPr lang="zh-CN" altLang="en-US" sz="4400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02CD1180-2BE9-4FDA-A209-A02392E5B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1990"/>
            <a:ext cx="10515600" cy="29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C1F676-6B2A-4CA6-9D6B-3C6C179E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Experiment</a:t>
            </a:r>
            <a:endParaRPr lang="zh-CN" altLang="en-US" sz="4400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DBE13CDA-4EF9-43DA-8223-DC876A749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785" y="1937705"/>
            <a:ext cx="10515600" cy="45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248569F-2D3F-451E-8438-26634B2B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Experiment</a:t>
            </a:r>
            <a:endParaRPr lang="zh-CN" altLang="en-US" sz="4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F083C4-06EB-4B50-A5F9-58E737595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80" y="3981934"/>
            <a:ext cx="11301439" cy="2857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FAFB17-AD4B-4140-A260-849582FC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876" y="1376313"/>
            <a:ext cx="5316807" cy="25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6551</TotalTime>
  <Words>626</Words>
  <Application>Microsoft Office PowerPoint</Application>
  <PresentationFormat>宽屏</PresentationFormat>
  <Paragraphs>46</Paragraphs>
  <Slides>13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等线</vt:lpstr>
      <vt:lpstr>黑体</vt:lpstr>
      <vt:lpstr>华康俪金黑W8(P)</vt:lpstr>
      <vt:lpstr>楷体</vt:lpstr>
      <vt:lpstr>宋体</vt:lpstr>
      <vt:lpstr>Arial</vt:lpstr>
      <vt:lpstr>Bahnschrift Condensed</vt:lpstr>
      <vt:lpstr>Cambria Math</vt:lpstr>
      <vt:lpstr>Gill Sans Ultra Bold</vt:lpstr>
      <vt:lpstr>Times New Roman</vt:lpstr>
      <vt:lpstr>Wingdings</vt:lpstr>
      <vt:lpstr>Office 主题​​</vt:lpstr>
      <vt:lpstr>PowerPoint 演示文稿</vt:lpstr>
      <vt:lpstr>PowerPoint 演示文稿</vt:lpstr>
      <vt:lpstr>Introduction</vt:lpstr>
      <vt:lpstr>Related Work</vt:lpstr>
      <vt:lpstr>Method</vt:lpstr>
      <vt:lpstr>Method</vt:lpstr>
      <vt:lpstr>Dataset</vt:lpstr>
      <vt:lpstr>Experiment</vt:lpstr>
      <vt:lpstr>Experiment</vt:lpstr>
      <vt:lpstr>Experiment</vt:lpstr>
      <vt:lpstr>Experiment</vt:lpstr>
      <vt:lpstr>Conclusion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彭 展望</cp:lastModifiedBy>
  <cp:revision>613</cp:revision>
  <dcterms:created xsi:type="dcterms:W3CDTF">2017-04-22T07:59:29Z</dcterms:created>
  <dcterms:modified xsi:type="dcterms:W3CDTF">2019-12-11T13:29:53Z</dcterms:modified>
</cp:coreProperties>
</file>