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6" r:id="rId3"/>
    <p:sldId id="277" r:id="rId4"/>
    <p:sldId id="275" r:id="rId5"/>
    <p:sldId id="278" r:id="rId6"/>
    <p:sldId id="287" r:id="rId7"/>
    <p:sldId id="279" r:id="rId8"/>
    <p:sldId id="280" r:id="rId9"/>
    <p:sldId id="281" r:id="rId10"/>
    <p:sldId id="282" r:id="rId11"/>
    <p:sldId id="283" r:id="rId12"/>
    <p:sldId id="284" r:id="rId13"/>
    <p:sldId id="289" r:id="rId14"/>
    <p:sldId id="285" r:id="rId15"/>
    <p:sldId id="286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270" autoAdjust="0"/>
  </p:normalViewPr>
  <p:slideViewPr>
    <p:cSldViewPr snapToGrid="0">
      <p:cViewPr varScale="1">
        <p:scale>
          <a:sx n="114" d="100"/>
          <a:sy n="114" d="100"/>
        </p:scale>
        <p:origin x="7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710044" y="5783432"/>
            <a:ext cx="351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Reporter: Li Tong</a:t>
            </a:r>
          </a:p>
        </p:txBody>
      </p:sp>
      <p:sp>
        <p:nvSpPr>
          <p:cNvPr id="21" name="矩形 20"/>
          <p:cNvSpPr/>
          <p:nvPr/>
        </p:nvSpPr>
        <p:spPr>
          <a:xfrm>
            <a:off x="324855" y="1791447"/>
            <a:ext cx="11749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Investigating Passage-level Relevance and Its Role in Document-level Relevance Judgment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3034746" y="3960483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SIGIR ’19, July 21–25, 2019, Paris, France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sz="2800" dirty="0"/>
              <a:t>2</a:t>
            </a:r>
            <a:r>
              <a:rPr lang="en-US" altLang="zh-CN" sz="2800" dirty="0">
                <a:solidFill>
                  <a:schemeClr val="tx1"/>
                </a:solidFill>
              </a:rPr>
              <a:t>.Passage-level Relevance Aggregation</a:t>
            </a:r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	Exact match: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r>
              <a:rPr lang="en-US" altLang="zh-CN" dirty="0"/>
              <a:t>		Query similarity:</a:t>
            </a:r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306566-F83C-4168-B817-43AE9747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466975"/>
            <a:ext cx="2457450" cy="857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159106-C19A-4991-81D4-E9661F18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3629026"/>
            <a:ext cx="46101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>
            <a:normAutofit fontScale="92500" lnSpcReduction="10000"/>
          </a:bodyPr>
          <a:lstStyle/>
          <a:p>
            <a:pPr marL="784225" lvl="2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3.Passage-level Relevance Sequence</a:t>
            </a:r>
          </a:p>
          <a:p>
            <a:pPr marL="784225" lvl="2" indent="0">
              <a:buNone/>
            </a:pPr>
            <a:endParaRPr lang="en-US" altLang="zh-CN" sz="2800" dirty="0"/>
          </a:p>
          <a:p>
            <a:pPr marL="784225" lvl="2" indent="0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endParaRPr lang="en-US" altLang="zh-CN" sz="2800" dirty="0"/>
          </a:p>
          <a:p>
            <a:pPr marL="784225" lvl="2" indent="0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endParaRPr lang="en-US" altLang="zh-CN" sz="2800" dirty="0"/>
          </a:p>
          <a:p>
            <a:pPr marL="784225" lvl="2" indent="0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endParaRPr lang="en-US" altLang="zh-CN" sz="2800" dirty="0"/>
          </a:p>
          <a:p>
            <a:pPr marL="784225" lvl="2" indent="0">
              <a:buNone/>
            </a:pPr>
            <a:endParaRPr lang="en-US" altLang="zh-CN" sz="2800" dirty="0"/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B71729-A9A6-4783-A008-2F582DCF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63" y="2415685"/>
            <a:ext cx="7359206" cy="29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sz="2800" dirty="0"/>
              <a:t>4.Analysis on Query Types</a:t>
            </a: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219688-BAA7-4116-9367-26E5A256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700"/>
            <a:ext cx="12192000" cy="45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sz="2800" dirty="0"/>
              <a:t>4.Analysis on Query Types</a:t>
            </a: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267A10-C463-40D3-850B-966C725D9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5409"/>
            <a:ext cx="10325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A409C2-73D2-4333-AFA9-202D6E02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1" y="1537632"/>
            <a:ext cx="4697730" cy="48918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2F1726-4DF2-45EB-A89B-19468848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42" y="2534480"/>
            <a:ext cx="4238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6E723-C196-43AC-80F5-9C682A43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5A05C6-28AC-46D8-9956-67B82C07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Shortage: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·Chinese news data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·some features of passage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·time-consuming and expensive to annotate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Future work: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·more features </a:t>
            </a:r>
            <a:r>
              <a:rPr lang="en-US" altLang="zh-CN" sz="1800" dirty="0" err="1">
                <a:solidFill>
                  <a:schemeClr val="tx1"/>
                </a:solidFill>
                <a:effectLst/>
              </a:rPr>
              <a:t>eg</a:t>
            </a:r>
            <a:r>
              <a:rPr lang="en-US" altLang="zh-CN" sz="1800" dirty="0">
                <a:solidFill>
                  <a:schemeClr val="tx1"/>
                </a:solidFill>
                <a:effectLst/>
              </a:rPr>
              <a:t>: context information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·behavior patterns </a:t>
            </a:r>
            <a:r>
              <a:rPr lang="en-US" altLang="zh-CN" sz="1800" dirty="0" err="1">
                <a:solidFill>
                  <a:schemeClr val="tx1"/>
                </a:solidFill>
                <a:effectLst/>
              </a:rPr>
              <a:t>eg:eye</a:t>
            </a:r>
            <a:r>
              <a:rPr lang="en-US" altLang="zh-CN" sz="1800" dirty="0">
                <a:solidFill>
                  <a:schemeClr val="tx1"/>
                </a:solidFill>
                <a:effectLst/>
              </a:rPr>
              <a:t> movement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00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930" y="2531165"/>
            <a:ext cx="10515600" cy="1380781"/>
          </a:xfrm>
        </p:spPr>
        <p:txBody>
          <a:bodyPr/>
          <a:lstStyle/>
          <a:p>
            <a:r>
              <a:rPr lang="en-US" altLang="zh-CN" sz="4000" dirty="0"/>
              <a:t>Thanks</a:t>
            </a:r>
            <a:endParaRPr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2B96A0-35C9-4A64-B389-9FA13E2872D1}"/>
              </a:ext>
            </a:extLst>
          </p:cNvPr>
          <p:cNvSpPr txBox="1"/>
          <p:nvPr/>
        </p:nvSpPr>
        <p:spPr>
          <a:xfrm>
            <a:off x="11661913" y="6488668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58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24B13-18CB-4485-AFF7-3D69428F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7DA61E-A634-4B70-930E-B2D90842B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·INTRODUCTION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·DATASET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·WORK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·CONCLUSION	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1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589" y="1593810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FORMER WORK: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r>
              <a:rPr lang="en-US" altLang="zh-CN" dirty="0"/>
              <a:t>		based on document-level signals</a:t>
            </a:r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OTHER WORK:</a:t>
            </a:r>
          </a:p>
          <a:p>
            <a:pPr marL="784225" lvl="2" indent="0">
              <a:buNone/>
            </a:pPr>
            <a:r>
              <a:rPr lang="en-US" altLang="zh-CN" dirty="0"/>
              <a:t>		·the highest passage-level relevance score</a:t>
            </a:r>
          </a:p>
          <a:p>
            <a:pPr marL="784225" lvl="2" indent="0">
              <a:buNone/>
            </a:pPr>
            <a:r>
              <a:rPr lang="en-US" altLang="zh-CN" dirty="0"/>
              <a:t>		·AR principle and DRD/CRD principle</a:t>
            </a:r>
          </a:p>
          <a:p>
            <a:pPr marL="784225" lvl="2" indent="0">
              <a:buNone/>
            </a:pPr>
            <a:r>
              <a:rPr lang="en-US" altLang="zh-CN" dirty="0"/>
              <a:t>		·the generalized mean aggregation operator</a:t>
            </a:r>
          </a:p>
          <a:p>
            <a:pPr marL="784225" lvl="2" indent="0">
              <a:buNone/>
            </a:pPr>
            <a:r>
              <a:rPr lang="en-US" altLang="zh-CN" dirty="0"/>
              <a:t>		·discourse units </a:t>
            </a:r>
          </a:p>
          <a:p>
            <a:pPr marL="784225" lvl="2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en-US" altLang="zh-CN" dirty="0"/>
              <a:t>·neural models</a:t>
            </a:r>
          </a:p>
          <a:p>
            <a:pPr marL="784225" lvl="2" indent="0">
              <a:buNone/>
            </a:pPr>
            <a:r>
              <a:rPr lang="en-US" altLang="zh-CN" dirty="0"/>
              <a:t>		·… …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• RQ1: What is the relationship between document-level relevance and the relevance 		of passages composed of the document?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r>
              <a:rPr lang="en-US" altLang="zh-CN" dirty="0"/>
              <a:t>• RQ2: Can we promote the performance of document ranking with the help of this 		relationship?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F1469-3500-45BD-B16F-8057E585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DFE66F-22F4-4CDE-9730-09E7288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6974"/>
            <a:ext cx="11040612" cy="4859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1.CONSTRUCT DATASET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DOCUMENT: </a:t>
            </a:r>
            <a:r>
              <a:rPr lang="en-US" altLang="zh-CN" dirty="0" err="1">
                <a:solidFill>
                  <a:schemeClr val="tx1"/>
                </a:solidFill>
                <a:effectLst/>
              </a:rPr>
              <a:t>THUCNews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 a Chinese news datasets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    ·split less than 4 and more than 20       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    ·calculate BM25 scores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    ·randomly sample 15 from top 20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QUERY: 10-day query logs of commercial search engine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(set background</a:t>
            </a:r>
            <a:r>
              <a:rPr lang="zh-CN" altLang="en-US" dirty="0">
                <a:solidFill>
                  <a:schemeClr val="tx1"/>
                </a:solidFill>
                <a:effectLst/>
              </a:rPr>
              <a:t>、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domain</a:t>
            </a:r>
            <a:r>
              <a:rPr lang="zh-CN" altLang="en-US" dirty="0">
                <a:solidFill>
                  <a:schemeClr val="tx1"/>
                </a:solidFill>
                <a:effectLst/>
              </a:rPr>
              <a:t>、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query type)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    ·70 intermediate-frequency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	    ·intellectual and factual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FF7CF3-E3D7-4AE6-92A5-4661BA00A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954"/>
            <a:ext cx="12192000" cy="24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F1469-3500-45BD-B16F-8057E585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E9CEB0-67A1-45BC-8081-EDCE2C0D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312" y="1305199"/>
            <a:ext cx="4018065" cy="21238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A34018-14E4-4506-A4A8-318630B7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20" y="3723255"/>
            <a:ext cx="9130317" cy="26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F1469-3500-45BD-B16F-8057E585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DFE66F-22F4-4CDE-9730-09E7288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6974"/>
            <a:ext cx="11040612" cy="485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2.RELEVANCE ANNOTATION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examine the query background type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(0)Irrelevant (1)Marginally relevant (2) Fairly relevant (3)Highly relevant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Whether the context information should be provided?</a:t>
            </a:r>
          </a:p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effectLst/>
              </a:rPr>
              <a:t>		</a:t>
            </a: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ffectLst/>
              </a:rPr>
              <a:t>		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7AB1EA-28A5-43E6-8275-205E5DF60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3" y="3900467"/>
            <a:ext cx="5127497" cy="26874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CDC6AA-97C6-4219-A39A-5ACE871F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28" y="3900467"/>
            <a:ext cx="6481572" cy="29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>
            <a:normAutofit/>
          </a:bodyPr>
          <a:lstStyle/>
          <a:p>
            <a:pPr marL="784225" lvl="2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1.Passage-level Relevance Distribution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73ACA8-92B8-4E6D-947B-5242B6B7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32" y="2400403"/>
            <a:ext cx="6915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95229-9B16-4282-8884-59A06DEF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9B38-0338-4D9E-ACA9-19150738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56" y="1870647"/>
            <a:ext cx="10515600" cy="4859989"/>
          </a:xfrm>
        </p:spPr>
        <p:txBody>
          <a:bodyPr/>
          <a:lstStyle/>
          <a:p>
            <a:pPr marL="784225" lvl="2" indent="0">
              <a:buNone/>
            </a:pPr>
            <a:r>
              <a:rPr lang="en-US" altLang="zh-CN" sz="2800" dirty="0"/>
              <a:t>2</a:t>
            </a:r>
            <a:r>
              <a:rPr lang="en-US" altLang="zh-CN" sz="2800" dirty="0">
                <a:solidFill>
                  <a:schemeClr val="tx1"/>
                </a:solidFill>
              </a:rPr>
              <a:t>.Passage-level Relevance Aggregation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	method:  minimum</a:t>
            </a:r>
            <a:r>
              <a:rPr lang="en-US" altLang="zh-CN" dirty="0"/>
              <a:t>  </a:t>
            </a:r>
            <a:r>
              <a:rPr lang="en-US" altLang="zh-CN" dirty="0">
                <a:solidFill>
                  <a:schemeClr val="tx1"/>
                </a:solidFill>
              </a:rPr>
              <a:t> maximum 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 median  mean</a:t>
            </a:r>
            <a:endParaRPr lang="en-US" altLang="zh-CN" dirty="0"/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	Document-Level Relevance: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	Position decay:</a:t>
            </a:r>
          </a:p>
          <a:p>
            <a:pPr marL="784225" lvl="2" indent="0">
              <a:buNone/>
            </a:pPr>
            <a:endParaRPr lang="en-US" altLang="zh-CN" dirty="0"/>
          </a:p>
          <a:p>
            <a:pPr marL="784225" lvl="2" indent="0">
              <a:buNone/>
            </a:pPr>
            <a:r>
              <a:rPr lang="en-US" altLang="zh-CN" dirty="0"/>
              <a:t>		Passage length</a:t>
            </a:r>
          </a:p>
          <a:p>
            <a:pPr marL="784225" lvl="2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784225" lvl="2" indent="0">
              <a:buNone/>
            </a:pPr>
            <a:r>
              <a:rPr lang="en-US" altLang="zh-CN" dirty="0"/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41D338-286A-4B54-9D0F-3E9BE7EE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033816"/>
            <a:ext cx="3324225" cy="1104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E754C-F118-42EC-9024-F572836FC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4181682"/>
            <a:ext cx="2124075" cy="1028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0DDD3E-E6AA-4C6E-9148-30081FEFD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7" y="5037059"/>
            <a:ext cx="2505075" cy="933450"/>
          </a:xfrm>
          <a:prstGeom prst="rect">
            <a:avLst/>
          </a:prstGeom>
        </p:spPr>
      </p:pic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FCE330CB-37B3-4868-A239-A233494E1817}"/>
              </a:ext>
            </a:extLst>
          </p:cNvPr>
          <p:cNvCxnSpPr>
            <a:cxnSpLocks/>
          </p:cNvCxnSpPr>
          <p:nvPr/>
        </p:nvCxnSpPr>
        <p:spPr>
          <a:xfrm>
            <a:off x="6943725" y="4656291"/>
            <a:ext cx="1409700" cy="3807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003E8283-8C44-49CE-BDBF-CA6B80A2C4B5}"/>
              </a:ext>
            </a:extLst>
          </p:cNvPr>
          <p:cNvCxnSpPr>
            <a:cxnSpLocks/>
          </p:cNvCxnSpPr>
          <p:nvPr/>
        </p:nvCxnSpPr>
        <p:spPr>
          <a:xfrm flipV="1">
            <a:off x="6943725" y="5273464"/>
            <a:ext cx="1409700" cy="47011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D2F6EF02-CF38-42A7-A6E9-BE20B6FBB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030" y="4640337"/>
            <a:ext cx="2705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392</Words>
  <Application>Microsoft Office PowerPoint</Application>
  <PresentationFormat>宽屏</PresentationFormat>
  <Paragraphs>125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DATASET</vt:lpstr>
      <vt:lpstr>DATASET</vt:lpstr>
      <vt:lpstr>DATASET</vt:lpstr>
      <vt:lpstr>WORK</vt:lpstr>
      <vt:lpstr>WORK</vt:lpstr>
      <vt:lpstr>WORK</vt:lpstr>
      <vt:lpstr>WORK</vt:lpstr>
      <vt:lpstr>WORK</vt:lpstr>
      <vt:lpstr>WORK</vt:lpstr>
      <vt:lpstr>PERFORMANCE</vt:lpstr>
      <vt:lpstr>Conclusion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Chestnut Lito</cp:lastModifiedBy>
  <cp:revision>749</cp:revision>
  <dcterms:created xsi:type="dcterms:W3CDTF">2017-04-22T07:59:29Z</dcterms:created>
  <dcterms:modified xsi:type="dcterms:W3CDTF">2019-12-06T06:10:12Z</dcterms:modified>
</cp:coreProperties>
</file>